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99" r:id="rId6"/>
    <p:sldId id="30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12192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4712" autoAdjust="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 algn="l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 algn="l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 algn="l">
              <a:buSzTx/>
              <a:buFontTx/>
              <a:buNone/>
              <a:defRPr sz="2400" b="1"/>
            </a:lvl1pPr>
            <a:lvl2pPr marL="0" indent="457200" algn="l">
              <a:buSzTx/>
              <a:buFontTx/>
              <a:buNone/>
              <a:defRPr sz="2400" b="1"/>
            </a:lvl2pPr>
            <a:lvl3pPr marL="0" indent="914400" algn="l">
              <a:buSzTx/>
              <a:buFontTx/>
              <a:buNone/>
              <a:defRPr sz="2400" b="1"/>
            </a:lvl3pPr>
            <a:lvl4pPr marL="0" indent="1371600" algn="l">
              <a:buSzTx/>
              <a:buFontTx/>
              <a:buNone/>
              <a:defRPr sz="2400" b="1"/>
            </a:lvl4pPr>
            <a:lvl5pPr marL="0" indent="1828800" algn="l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  <a:lvl2pPr marL="718457" indent="-261257" algn="l">
              <a:defRPr sz="3200"/>
            </a:lvl2pPr>
            <a:lvl3pPr marL="1219200" indent="-304800" algn="l">
              <a:defRPr sz="3200"/>
            </a:lvl3pPr>
            <a:lvl4pPr marL="1737360" indent="-365760" algn="l">
              <a:defRPr sz="3200"/>
            </a:lvl4pPr>
            <a:lvl5pPr marL="2194560" indent="-365760" algn="l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 algn="l">
              <a:buSzTx/>
              <a:buFontTx/>
              <a:buNone/>
              <a:defRPr sz="1600"/>
            </a:lvl1pPr>
            <a:lvl2pPr marL="0" indent="457200" algn="l">
              <a:buSzTx/>
              <a:buFontTx/>
              <a:buNone/>
              <a:defRPr sz="1600"/>
            </a:lvl2pPr>
            <a:lvl3pPr marL="0" indent="914400" algn="l">
              <a:buSzTx/>
              <a:buFontTx/>
              <a:buNone/>
              <a:defRPr sz="1600"/>
            </a:lvl3pPr>
            <a:lvl4pPr marL="0" indent="1371600" algn="l">
              <a:buSzTx/>
              <a:buFontTx/>
              <a:buNone/>
              <a:defRPr sz="1600"/>
            </a:lvl4pPr>
            <a:lvl5pPr marL="0" indent="1828800" algn="l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0eig15P_6yU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lbB_QFHQ1Bw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SEwsiQR2Ta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asted-image.pdf" descr="  זום ישראלי וסמל קרן קימת לישראל מופיעים בכל עמוד ומוזכרים רק כאן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5060106" y="5049837"/>
            <a:ext cx="2071788" cy="521791"/>
          </a:xfrm>
          <a:prstGeom prst="rect">
            <a:avLst/>
          </a:prstGeom>
        </p:spPr>
        <p:txBody>
          <a:bodyPr/>
          <a:lstStyle>
            <a:lvl1pPr defTabSz="832104">
              <a:spcBef>
                <a:spcPts val="900"/>
              </a:spcBef>
              <a:defRPr sz="273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>
                <a:solidFill>
                  <a:srgbClr val="000000"/>
                </a:solidFill>
              </a:defRPr>
            </a:pPr>
            <a:r>
              <a:rPr sz="2730" dirty="0" err="1">
                <a:solidFill>
                  <a:srgbClr val="FFFFFF"/>
                </a:solidFill>
              </a:rPr>
              <a:t>לנוער</a:t>
            </a:r>
            <a:endParaRPr sz="2730" dirty="0"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599117" y="5793740"/>
            <a:ext cx="2993766" cy="79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החטיבה</a:t>
            </a:r>
            <a:r>
              <a:rPr sz="2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לחינוך</a:t>
            </a:r>
            <a:r>
              <a:rPr sz="2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ולקהילה</a:t>
            </a:r>
            <a:r>
              <a:rPr sz="2000" dirty="0">
                <a:latin typeface="Tahoma"/>
                <a:ea typeface="Tahoma"/>
                <a:cs typeface="Tahoma"/>
                <a:sym typeface="Tahoma"/>
              </a:rPr>
              <a:t>,</a:t>
            </a:r>
          </a:p>
          <a:p>
            <a:pPr lvl="0" algn="ctr" defTabSz="457200" rtl="1">
              <a:lnSpc>
                <a:spcPct val="120000"/>
              </a:lnSpc>
            </a:pP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קרן</a:t>
            </a:r>
            <a:r>
              <a:rPr sz="2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קימת</a:t>
            </a:r>
            <a:r>
              <a:rPr sz="2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לישראל</a:t>
            </a:r>
            <a:endParaRPr sz="20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" name="Picture 5" descr="קוֹבֶץ זֶה הוּנְגַּש עַל יְדֵי חברת אֵיְי טוּ זִי - סֶמֶל  הַנגישוּת ">
            <a:extLst>
              <a:ext uri="{FF2B5EF4-FFF2-40B4-BE49-F238E27FC236}">
                <a16:creationId xmlns:a16="http://schemas.microsoft.com/office/drawing/2014/main" id="{4B420EA8-6456-42AB-8F31-C33544689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" y="76200"/>
            <a:ext cx="377319" cy="381000"/>
          </a:xfrm>
          <a:prstGeom prst="rect">
            <a:avLst/>
          </a:prstGeom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96C4FE0-FCEE-ED53-1D5D-726D24F582AD}"/>
              </a:ext>
            </a:extLst>
          </p:cNvPr>
          <p:cNvGrpSpPr/>
          <p:nvPr/>
        </p:nvGrpSpPr>
        <p:grpSpPr>
          <a:xfrm>
            <a:off x="4038600" y="1750828"/>
            <a:ext cx="3456395" cy="1552767"/>
            <a:chOff x="3979185" y="1467454"/>
            <a:chExt cx="3456395" cy="1552767"/>
          </a:xfrm>
        </p:grpSpPr>
        <p:grpSp>
          <p:nvGrpSpPr>
            <p:cNvPr id="5" name="גרפיקה 4" descr="יונה קו מיתאר">
              <a:extLst>
                <a:ext uri="{FF2B5EF4-FFF2-40B4-BE49-F238E27FC236}">
                  <a16:creationId xmlns:a16="http://schemas.microsoft.com/office/drawing/2014/main" id="{F5E7F57E-F9AB-66F4-3A70-6CDABB8E1A0F}"/>
                </a:ext>
              </a:extLst>
            </p:cNvPr>
            <p:cNvGrpSpPr/>
            <p:nvPr/>
          </p:nvGrpSpPr>
          <p:grpSpPr>
            <a:xfrm flipH="1">
              <a:off x="4513126" y="1467454"/>
              <a:ext cx="990692" cy="923330"/>
              <a:chOff x="5715037" y="3063608"/>
              <a:chExt cx="759833" cy="736866"/>
            </a:xfrm>
            <a:solidFill>
              <a:srgbClr val="000000"/>
            </a:solidFill>
          </p:grpSpPr>
          <p:sp>
            <p:nvSpPr>
              <p:cNvPr id="8" name="צורה חופשית: צורה 7">
                <a:extLst>
                  <a:ext uri="{FF2B5EF4-FFF2-40B4-BE49-F238E27FC236}">
                    <a16:creationId xmlns:a16="http://schemas.microsoft.com/office/drawing/2014/main" id="{DF8F0587-0AC8-01FA-B99C-ECE7CE9F0174}"/>
                  </a:ext>
                </a:extLst>
              </p:cNvPr>
              <p:cNvSpPr/>
              <p:nvPr/>
            </p:nvSpPr>
            <p:spPr>
              <a:xfrm>
                <a:off x="5715037" y="3122046"/>
                <a:ext cx="686546" cy="678428"/>
              </a:xfrm>
              <a:custGeom>
                <a:avLst/>
                <a:gdLst>
                  <a:gd name="connsiteX0" fmla="*/ 671294 w 686546"/>
                  <a:gd name="connsiteY0" fmla="*/ 233325 h 678428"/>
                  <a:gd name="connsiteX1" fmla="*/ 651473 w 686546"/>
                  <a:gd name="connsiteY1" fmla="*/ 187167 h 678428"/>
                  <a:gd name="connsiteX2" fmla="*/ 600248 w 686546"/>
                  <a:gd name="connsiteY2" fmla="*/ 158706 h 678428"/>
                  <a:gd name="connsiteX3" fmla="*/ 525743 w 686546"/>
                  <a:gd name="connsiteY3" fmla="*/ 225772 h 678428"/>
                  <a:gd name="connsiteX4" fmla="*/ 505036 w 686546"/>
                  <a:gd name="connsiteY4" fmla="*/ 261367 h 678428"/>
                  <a:gd name="connsiteX5" fmla="*/ 494930 w 686546"/>
                  <a:gd name="connsiteY5" fmla="*/ 270206 h 678428"/>
                  <a:gd name="connsiteX6" fmla="*/ 466621 w 686546"/>
                  <a:gd name="connsiteY6" fmla="*/ 288665 h 678428"/>
                  <a:gd name="connsiteX7" fmla="*/ 447686 w 686546"/>
                  <a:gd name="connsiteY7" fmla="*/ 298600 h 678428"/>
                  <a:gd name="connsiteX8" fmla="*/ 447771 w 686546"/>
                  <a:gd name="connsiteY8" fmla="*/ 277054 h 678428"/>
                  <a:gd name="connsiteX9" fmla="*/ 333281 w 686546"/>
                  <a:gd name="connsiteY9" fmla="*/ 138885 h 678428"/>
                  <a:gd name="connsiteX10" fmla="*/ 141523 w 686546"/>
                  <a:gd name="connsiteY10" fmla="*/ 83163 h 678428"/>
                  <a:gd name="connsiteX11" fmla="*/ 26795 w 686546"/>
                  <a:gd name="connsiteY11" fmla="*/ 4868 h 678428"/>
                  <a:gd name="connsiteX12" fmla="*/ 6716 w 686546"/>
                  <a:gd name="connsiteY12" fmla="*/ 3514 h 678428"/>
                  <a:gd name="connsiteX13" fmla="*/ 1877 w 686546"/>
                  <a:gd name="connsiteY13" fmla="*/ 13317 h 678428"/>
                  <a:gd name="connsiteX14" fmla="*/ 29348 w 686546"/>
                  <a:gd name="connsiteY14" fmla="*/ 244488 h 678428"/>
                  <a:gd name="connsiteX15" fmla="*/ 213704 w 686546"/>
                  <a:gd name="connsiteY15" fmla="*/ 377838 h 678428"/>
                  <a:gd name="connsiteX16" fmla="*/ 279512 w 686546"/>
                  <a:gd name="connsiteY16" fmla="*/ 401832 h 678428"/>
                  <a:gd name="connsiteX17" fmla="*/ 219086 w 686546"/>
                  <a:gd name="connsiteY17" fmla="*/ 442665 h 678428"/>
                  <a:gd name="connsiteX18" fmla="*/ 40016 w 686546"/>
                  <a:gd name="connsiteY18" fmla="*/ 508197 h 678428"/>
                  <a:gd name="connsiteX19" fmla="*/ 32396 w 686546"/>
                  <a:gd name="connsiteY19" fmla="*/ 515589 h 678428"/>
                  <a:gd name="connsiteX20" fmla="*/ 36882 w 686546"/>
                  <a:gd name="connsiteY20" fmla="*/ 546574 h 678428"/>
                  <a:gd name="connsiteX21" fmla="*/ 68648 w 686546"/>
                  <a:gd name="connsiteY21" fmla="*/ 566252 h 678428"/>
                  <a:gd name="connsiteX22" fmla="*/ 92193 w 686546"/>
                  <a:gd name="connsiteY22" fmla="*/ 620439 h 678428"/>
                  <a:gd name="connsiteX23" fmla="*/ 103785 w 686546"/>
                  <a:gd name="connsiteY23" fmla="*/ 623183 h 678428"/>
                  <a:gd name="connsiteX24" fmla="*/ 108700 w 686546"/>
                  <a:gd name="connsiteY24" fmla="*/ 662693 h 678428"/>
                  <a:gd name="connsiteX25" fmla="*/ 139076 w 686546"/>
                  <a:gd name="connsiteY25" fmla="*/ 678428 h 678428"/>
                  <a:gd name="connsiteX26" fmla="*/ 139838 w 686546"/>
                  <a:gd name="connsiteY26" fmla="*/ 678428 h 678428"/>
                  <a:gd name="connsiteX27" fmla="*/ 147715 w 686546"/>
                  <a:gd name="connsiteY27" fmla="*/ 674485 h 678428"/>
                  <a:gd name="connsiteX28" fmla="*/ 293000 w 686546"/>
                  <a:gd name="connsiteY28" fmla="*/ 535420 h 678428"/>
                  <a:gd name="connsiteX29" fmla="*/ 375772 w 686546"/>
                  <a:gd name="connsiteY29" fmla="*/ 532267 h 678428"/>
                  <a:gd name="connsiteX30" fmla="*/ 386097 w 686546"/>
                  <a:gd name="connsiteY30" fmla="*/ 532391 h 678428"/>
                  <a:gd name="connsiteX31" fmla="*/ 391393 w 686546"/>
                  <a:gd name="connsiteY31" fmla="*/ 532448 h 678428"/>
                  <a:gd name="connsiteX32" fmla="*/ 576521 w 686546"/>
                  <a:gd name="connsiteY32" fmla="*/ 418958 h 678428"/>
                  <a:gd name="connsiteX33" fmla="*/ 591523 w 686546"/>
                  <a:gd name="connsiteY33" fmla="*/ 299638 h 678428"/>
                  <a:gd name="connsiteX34" fmla="*/ 635652 w 686546"/>
                  <a:gd name="connsiteY34" fmla="*/ 250489 h 678428"/>
                  <a:gd name="connsiteX35" fmla="*/ 661608 w 686546"/>
                  <a:gd name="connsiteY35" fmla="*/ 248727 h 678428"/>
                  <a:gd name="connsiteX36" fmla="*/ 685763 w 686546"/>
                  <a:gd name="connsiteY36" fmla="*/ 256576 h 678428"/>
                  <a:gd name="connsiteX37" fmla="*/ 671294 w 686546"/>
                  <a:gd name="connsiteY37" fmla="*/ 233325 h 678428"/>
                  <a:gd name="connsiteX38" fmla="*/ 426159 w 686546"/>
                  <a:gd name="connsiteY38" fmla="*/ 331718 h 678428"/>
                  <a:gd name="connsiteX39" fmla="*/ 434788 w 686546"/>
                  <a:gd name="connsiteY39" fmla="*/ 342062 h 678428"/>
                  <a:gd name="connsiteX40" fmla="*/ 434789 w 686546"/>
                  <a:gd name="connsiteY40" fmla="*/ 342062 h 678428"/>
                  <a:gd name="connsiteX41" fmla="*/ 435655 w 686546"/>
                  <a:gd name="connsiteY41" fmla="*/ 342062 h 678428"/>
                  <a:gd name="connsiteX42" fmla="*/ 445180 w 686546"/>
                  <a:gd name="connsiteY42" fmla="*/ 333385 h 678428"/>
                  <a:gd name="connsiteX43" fmla="*/ 446352 w 686546"/>
                  <a:gd name="connsiteY43" fmla="*/ 320422 h 678428"/>
                  <a:gd name="connsiteX44" fmla="*/ 456010 w 686546"/>
                  <a:gd name="connsiteY44" fmla="*/ 315754 h 678428"/>
                  <a:gd name="connsiteX45" fmla="*/ 476442 w 686546"/>
                  <a:gd name="connsiteY45" fmla="*/ 305020 h 678428"/>
                  <a:gd name="connsiteX46" fmla="*/ 476756 w 686546"/>
                  <a:gd name="connsiteY46" fmla="*/ 304829 h 678428"/>
                  <a:gd name="connsiteX47" fmla="*/ 477070 w 686546"/>
                  <a:gd name="connsiteY47" fmla="*/ 304629 h 678428"/>
                  <a:gd name="connsiteX48" fmla="*/ 505398 w 686546"/>
                  <a:gd name="connsiteY48" fmla="*/ 286170 h 678428"/>
                  <a:gd name="connsiteX49" fmla="*/ 505817 w 686546"/>
                  <a:gd name="connsiteY49" fmla="*/ 285903 h 678428"/>
                  <a:gd name="connsiteX50" fmla="*/ 506217 w 686546"/>
                  <a:gd name="connsiteY50" fmla="*/ 285608 h 678428"/>
                  <a:gd name="connsiteX51" fmla="*/ 518675 w 686546"/>
                  <a:gd name="connsiteY51" fmla="*/ 274749 h 678428"/>
                  <a:gd name="connsiteX52" fmla="*/ 544231 w 686546"/>
                  <a:gd name="connsiteY52" fmla="*/ 230658 h 678428"/>
                  <a:gd name="connsiteX53" fmla="*/ 544479 w 686546"/>
                  <a:gd name="connsiteY53" fmla="*/ 229706 h 678428"/>
                  <a:gd name="connsiteX54" fmla="*/ 544631 w 686546"/>
                  <a:gd name="connsiteY54" fmla="*/ 228753 h 678428"/>
                  <a:gd name="connsiteX55" fmla="*/ 600267 w 686546"/>
                  <a:gd name="connsiteY55" fmla="*/ 177709 h 678428"/>
                  <a:gd name="connsiteX56" fmla="*/ 635509 w 686546"/>
                  <a:gd name="connsiteY56" fmla="*/ 197454 h 678428"/>
                  <a:gd name="connsiteX57" fmla="*/ 650463 w 686546"/>
                  <a:gd name="connsiteY57" fmla="*/ 229248 h 678428"/>
                  <a:gd name="connsiteX58" fmla="*/ 631013 w 686546"/>
                  <a:gd name="connsiteY58" fmla="*/ 232020 h 678428"/>
                  <a:gd name="connsiteX59" fmla="*/ 630413 w 686546"/>
                  <a:gd name="connsiteY59" fmla="*/ 232182 h 678428"/>
                  <a:gd name="connsiteX60" fmla="*/ 572854 w 686546"/>
                  <a:gd name="connsiteY60" fmla="*/ 296238 h 678428"/>
                  <a:gd name="connsiteX61" fmla="*/ 568872 w 686546"/>
                  <a:gd name="connsiteY61" fmla="*/ 347292 h 678428"/>
                  <a:gd name="connsiteX62" fmla="*/ 559080 w 686546"/>
                  <a:gd name="connsiteY62" fmla="*/ 411404 h 678428"/>
                  <a:gd name="connsiteX63" fmla="*/ 391440 w 686546"/>
                  <a:gd name="connsiteY63" fmla="*/ 513427 h 678428"/>
                  <a:gd name="connsiteX64" fmla="*/ 386592 w 686546"/>
                  <a:gd name="connsiteY64" fmla="*/ 513370 h 678428"/>
                  <a:gd name="connsiteX65" fmla="*/ 375819 w 686546"/>
                  <a:gd name="connsiteY65" fmla="*/ 513246 h 678428"/>
                  <a:gd name="connsiteX66" fmla="*/ 325185 w 686546"/>
                  <a:gd name="connsiteY66" fmla="*/ 514979 h 678428"/>
                  <a:gd name="connsiteX67" fmla="*/ 292504 w 686546"/>
                  <a:gd name="connsiteY67" fmla="*/ 516408 h 678428"/>
                  <a:gd name="connsiteX68" fmla="*/ 158973 w 686546"/>
                  <a:gd name="connsiteY68" fmla="*/ 622621 h 678428"/>
                  <a:gd name="connsiteX69" fmla="*/ 135504 w 686546"/>
                  <a:gd name="connsiteY69" fmla="*/ 658816 h 678428"/>
                  <a:gd name="connsiteX70" fmla="*/ 124007 w 686546"/>
                  <a:gd name="connsiteY70" fmla="*/ 651387 h 678428"/>
                  <a:gd name="connsiteX71" fmla="*/ 121473 w 686546"/>
                  <a:gd name="connsiteY71" fmla="*/ 630098 h 678428"/>
                  <a:gd name="connsiteX72" fmla="*/ 130722 w 686546"/>
                  <a:gd name="connsiteY72" fmla="*/ 606467 h 678428"/>
                  <a:gd name="connsiteX73" fmla="*/ 105452 w 686546"/>
                  <a:gd name="connsiteY73" fmla="*/ 604181 h 678428"/>
                  <a:gd name="connsiteX74" fmla="*/ 84915 w 686546"/>
                  <a:gd name="connsiteY74" fmla="*/ 579458 h 678428"/>
                  <a:gd name="connsiteX75" fmla="*/ 86402 w 686546"/>
                  <a:gd name="connsiteY75" fmla="*/ 573215 h 678428"/>
                  <a:gd name="connsiteX76" fmla="*/ 95737 w 686546"/>
                  <a:gd name="connsiteY76" fmla="*/ 549546 h 678428"/>
                  <a:gd name="connsiteX77" fmla="*/ 70400 w 686546"/>
                  <a:gd name="connsiteY77" fmla="*/ 547250 h 678428"/>
                  <a:gd name="connsiteX78" fmla="*/ 53255 w 686546"/>
                  <a:gd name="connsiteY78" fmla="*/ 536772 h 678428"/>
                  <a:gd name="connsiteX79" fmla="*/ 50217 w 686546"/>
                  <a:gd name="connsiteY79" fmla="*/ 525628 h 678428"/>
                  <a:gd name="connsiteX80" fmla="*/ 228801 w 686546"/>
                  <a:gd name="connsiteY80" fmla="*/ 459048 h 678428"/>
                  <a:gd name="connsiteX81" fmla="*/ 271340 w 686546"/>
                  <a:gd name="connsiteY81" fmla="*/ 430721 h 678428"/>
                  <a:gd name="connsiteX82" fmla="*/ 290285 w 686546"/>
                  <a:gd name="connsiteY82" fmla="*/ 417539 h 678428"/>
                  <a:gd name="connsiteX83" fmla="*/ 301153 w 686546"/>
                  <a:gd name="connsiteY83" fmla="*/ 410119 h 678428"/>
                  <a:gd name="connsiteX84" fmla="*/ 331319 w 686546"/>
                  <a:gd name="connsiteY84" fmla="*/ 421082 h 678428"/>
                  <a:gd name="connsiteX85" fmla="*/ 343414 w 686546"/>
                  <a:gd name="connsiteY85" fmla="*/ 415154 h 678428"/>
                  <a:gd name="connsiteX86" fmla="*/ 337834 w 686546"/>
                  <a:gd name="connsiteY86" fmla="*/ 403184 h 678428"/>
                  <a:gd name="connsiteX87" fmla="*/ 286199 w 686546"/>
                  <a:gd name="connsiteY87" fmla="*/ 383963 h 678428"/>
                  <a:gd name="connsiteX88" fmla="*/ 250804 w 686546"/>
                  <a:gd name="connsiteY88" fmla="*/ 371057 h 678428"/>
                  <a:gd name="connsiteX89" fmla="*/ 220724 w 686546"/>
                  <a:gd name="connsiteY89" fmla="*/ 360103 h 678428"/>
                  <a:gd name="connsiteX90" fmla="*/ 190939 w 686546"/>
                  <a:gd name="connsiteY90" fmla="*/ 348759 h 678428"/>
                  <a:gd name="connsiteX91" fmla="*/ 46083 w 686546"/>
                  <a:gd name="connsiteY91" fmla="*/ 235316 h 678428"/>
                  <a:gd name="connsiteX92" fmla="*/ 20242 w 686546"/>
                  <a:gd name="connsiteY92" fmla="*/ 25966 h 678428"/>
                  <a:gd name="connsiteX93" fmla="*/ 20404 w 686546"/>
                  <a:gd name="connsiteY93" fmla="*/ 25909 h 678428"/>
                  <a:gd name="connsiteX94" fmla="*/ 133199 w 686546"/>
                  <a:gd name="connsiteY94" fmla="*/ 100289 h 678428"/>
                  <a:gd name="connsiteX95" fmla="*/ 268663 w 686546"/>
                  <a:gd name="connsiteY95" fmla="*/ 144895 h 678428"/>
                  <a:gd name="connsiteX96" fmla="*/ 328995 w 686546"/>
                  <a:gd name="connsiteY96" fmla="*/ 157449 h 678428"/>
                  <a:gd name="connsiteX97" fmla="*/ 428731 w 686546"/>
                  <a:gd name="connsiteY97" fmla="*/ 277588 h 678428"/>
                  <a:gd name="connsiteX98" fmla="*/ 428636 w 686546"/>
                  <a:gd name="connsiteY98" fmla="*/ 298305 h 6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686546" h="678428">
                    <a:moveTo>
                      <a:pt x="671294" y="233325"/>
                    </a:moveTo>
                    <a:cubicBezTo>
                      <a:pt x="667300" y="216944"/>
                      <a:pt x="660601" y="201344"/>
                      <a:pt x="651473" y="187167"/>
                    </a:cubicBezTo>
                    <a:cubicBezTo>
                      <a:pt x="640467" y="169462"/>
                      <a:pt x="621095" y="158700"/>
                      <a:pt x="600248" y="158706"/>
                    </a:cubicBezTo>
                    <a:cubicBezTo>
                      <a:pt x="562485" y="160157"/>
                      <a:pt x="531144" y="188368"/>
                      <a:pt x="525743" y="225772"/>
                    </a:cubicBezTo>
                    <a:cubicBezTo>
                      <a:pt x="522153" y="239277"/>
                      <a:pt x="515002" y="251570"/>
                      <a:pt x="505036" y="261367"/>
                    </a:cubicBezTo>
                    <a:cubicBezTo>
                      <a:pt x="501936" y="264607"/>
                      <a:pt x="498554" y="267566"/>
                      <a:pt x="494930" y="270206"/>
                    </a:cubicBezTo>
                    <a:lnTo>
                      <a:pt x="466621" y="288665"/>
                    </a:lnTo>
                    <a:cubicBezTo>
                      <a:pt x="459725" y="292790"/>
                      <a:pt x="447686" y="298600"/>
                      <a:pt x="447686" y="298600"/>
                    </a:cubicBezTo>
                    <a:cubicBezTo>
                      <a:pt x="447686" y="298600"/>
                      <a:pt x="447933" y="282817"/>
                      <a:pt x="447771" y="277054"/>
                    </a:cubicBezTo>
                    <a:cubicBezTo>
                      <a:pt x="445676" y="201712"/>
                      <a:pt x="408233" y="156182"/>
                      <a:pt x="333281" y="138885"/>
                    </a:cubicBezTo>
                    <a:cubicBezTo>
                      <a:pt x="242088" y="117844"/>
                      <a:pt x="225372" y="123873"/>
                      <a:pt x="141523" y="83163"/>
                    </a:cubicBezTo>
                    <a:cubicBezTo>
                      <a:pt x="107700" y="66742"/>
                      <a:pt x="60475" y="42863"/>
                      <a:pt x="26795" y="4868"/>
                    </a:cubicBezTo>
                    <a:cubicBezTo>
                      <a:pt x="21624" y="-1051"/>
                      <a:pt x="12634" y="-1657"/>
                      <a:pt x="6716" y="3514"/>
                    </a:cubicBezTo>
                    <a:cubicBezTo>
                      <a:pt x="3862" y="6007"/>
                      <a:pt x="2121" y="9535"/>
                      <a:pt x="1877" y="13317"/>
                    </a:cubicBezTo>
                    <a:cubicBezTo>
                      <a:pt x="-2723" y="87754"/>
                      <a:pt x="-723" y="189596"/>
                      <a:pt x="29348" y="244488"/>
                    </a:cubicBezTo>
                    <a:cubicBezTo>
                      <a:pt x="80259" y="337452"/>
                      <a:pt x="135675" y="347034"/>
                      <a:pt x="213704" y="377838"/>
                    </a:cubicBezTo>
                    <a:cubicBezTo>
                      <a:pt x="236278" y="386258"/>
                      <a:pt x="253995" y="392307"/>
                      <a:pt x="279512" y="401832"/>
                    </a:cubicBezTo>
                    <a:cubicBezTo>
                      <a:pt x="258062" y="416491"/>
                      <a:pt x="238012" y="431483"/>
                      <a:pt x="219086" y="442665"/>
                    </a:cubicBezTo>
                    <a:cubicBezTo>
                      <a:pt x="163512" y="474439"/>
                      <a:pt x="102970" y="496595"/>
                      <a:pt x="40016" y="508197"/>
                    </a:cubicBezTo>
                    <a:cubicBezTo>
                      <a:pt x="36264" y="508988"/>
                      <a:pt x="33300" y="511863"/>
                      <a:pt x="32396" y="515589"/>
                    </a:cubicBezTo>
                    <a:cubicBezTo>
                      <a:pt x="29687" y="526102"/>
                      <a:pt x="31303" y="537261"/>
                      <a:pt x="36882" y="546574"/>
                    </a:cubicBezTo>
                    <a:cubicBezTo>
                      <a:pt x="43778" y="557772"/>
                      <a:pt x="55550" y="565066"/>
                      <a:pt x="68648" y="566252"/>
                    </a:cubicBezTo>
                    <a:cubicBezTo>
                      <a:pt x="60186" y="587717"/>
                      <a:pt x="70728" y="611978"/>
                      <a:pt x="92193" y="620439"/>
                    </a:cubicBezTo>
                    <a:cubicBezTo>
                      <a:pt x="95906" y="621903"/>
                      <a:pt x="99810" y="622827"/>
                      <a:pt x="103785" y="623183"/>
                    </a:cubicBezTo>
                    <a:cubicBezTo>
                      <a:pt x="98632" y="636336"/>
                      <a:pt x="100481" y="651203"/>
                      <a:pt x="108700" y="662693"/>
                    </a:cubicBezTo>
                    <a:cubicBezTo>
                      <a:pt x="115919" y="672269"/>
                      <a:pt x="127090" y="678055"/>
                      <a:pt x="139076" y="678428"/>
                    </a:cubicBezTo>
                    <a:lnTo>
                      <a:pt x="139838" y="678428"/>
                    </a:lnTo>
                    <a:cubicBezTo>
                      <a:pt x="142938" y="678430"/>
                      <a:pt x="145858" y="676968"/>
                      <a:pt x="147715" y="674485"/>
                    </a:cubicBezTo>
                    <a:cubicBezTo>
                      <a:pt x="190844" y="615249"/>
                      <a:pt x="217552" y="537582"/>
                      <a:pt x="293000" y="535420"/>
                    </a:cubicBezTo>
                    <a:cubicBezTo>
                      <a:pt x="320622" y="534629"/>
                      <a:pt x="348245" y="532267"/>
                      <a:pt x="375772" y="532267"/>
                    </a:cubicBezTo>
                    <a:cubicBezTo>
                      <a:pt x="379210" y="532267"/>
                      <a:pt x="382658" y="532267"/>
                      <a:pt x="386097" y="532391"/>
                    </a:cubicBezTo>
                    <a:cubicBezTo>
                      <a:pt x="387859" y="532391"/>
                      <a:pt x="389631" y="532448"/>
                      <a:pt x="391393" y="532448"/>
                    </a:cubicBezTo>
                    <a:cubicBezTo>
                      <a:pt x="471146" y="532448"/>
                      <a:pt x="545536" y="490424"/>
                      <a:pt x="576521" y="418958"/>
                    </a:cubicBezTo>
                    <a:cubicBezTo>
                      <a:pt x="593447" y="379905"/>
                      <a:pt x="583893" y="341805"/>
                      <a:pt x="591523" y="299638"/>
                    </a:cubicBezTo>
                    <a:cubicBezTo>
                      <a:pt x="597333" y="267510"/>
                      <a:pt x="606439" y="258966"/>
                      <a:pt x="635652" y="250489"/>
                    </a:cubicBezTo>
                    <a:cubicBezTo>
                      <a:pt x="644125" y="248330"/>
                      <a:pt x="652921" y="247733"/>
                      <a:pt x="661608" y="248727"/>
                    </a:cubicBezTo>
                    <a:lnTo>
                      <a:pt x="685763" y="256576"/>
                    </a:lnTo>
                    <a:cubicBezTo>
                      <a:pt x="685763" y="256576"/>
                      <a:pt x="691621" y="249651"/>
                      <a:pt x="671294" y="233325"/>
                    </a:cubicBezTo>
                    <a:close/>
                    <a:moveTo>
                      <a:pt x="426159" y="331718"/>
                    </a:moveTo>
                    <a:cubicBezTo>
                      <a:pt x="425686" y="336957"/>
                      <a:pt x="429548" y="341589"/>
                      <a:pt x="434788" y="342062"/>
                    </a:cubicBezTo>
                    <a:cubicBezTo>
                      <a:pt x="434788" y="342062"/>
                      <a:pt x="434789" y="342062"/>
                      <a:pt x="434789" y="342062"/>
                    </a:cubicBezTo>
                    <a:cubicBezTo>
                      <a:pt x="435084" y="342062"/>
                      <a:pt x="435370" y="342062"/>
                      <a:pt x="435655" y="342062"/>
                    </a:cubicBezTo>
                    <a:cubicBezTo>
                      <a:pt x="440602" y="342082"/>
                      <a:pt x="444740" y="338312"/>
                      <a:pt x="445180" y="333385"/>
                    </a:cubicBezTo>
                    <a:lnTo>
                      <a:pt x="446352" y="320422"/>
                    </a:lnTo>
                    <a:lnTo>
                      <a:pt x="456010" y="315754"/>
                    </a:lnTo>
                    <a:cubicBezTo>
                      <a:pt x="456534" y="315507"/>
                      <a:pt x="468907" y="309525"/>
                      <a:pt x="476442" y="305020"/>
                    </a:cubicBezTo>
                    <a:lnTo>
                      <a:pt x="476756" y="304829"/>
                    </a:lnTo>
                    <a:lnTo>
                      <a:pt x="477070" y="304629"/>
                    </a:lnTo>
                    <a:lnTo>
                      <a:pt x="505398" y="286170"/>
                    </a:lnTo>
                    <a:lnTo>
                      <a:pt x="505817" y="285903"/>
                    </a:lnTo>
                    <a:lnTo>
                      <a:pt x="506217" y="285608"/>
                    </a:lnTo>
                    <a:cubicBezTo>
                      <a:pt x="510676" y="282357"/>
                      <a:pt x="514845" y="278723"/>
                      <a:pt x="518675" y="274749"/>
                    </a:cubicBezTo>
                    <a:cubicBezTo>
                      <a:pt x="530965" y="262588"/>
                      <a:pt x="539788" y="247367"/>
                      <a:pt x="544231" y="230658"/>
                    </a:cubicBezTo>
                    <a:lnTo>
                      <a:pt x="544479" y="229706"/>
                    </a:lnTo>
                    <a:lnTo>
                      <a:pt x="544631" y="228753"/>
                    </a:lnTo>
                    <a:cubicBezTo>
                      <a:pt x="548610" y="200637"/>
                      <a:pt x="571913" y="179257"/>
                      <a:pt x="600267" y="177709"/>
                    </a:cubicBezTo>
                    <a:cubicBezTo>
                      <a:pt x="614666" y="177646"/>
                      <a:pt x="628043" y="185141"/>
                      <a:pt x="635509" y="197454"/>
                    </a:cubicBezTo>
                    <a:cubicBezTo>
                      <a:pt x="641889" y="207338"/>
                      <a:pt x="646918" y="218031"/>
                      <a:pt x="650463" y="229248"/>
                    </a:cubicBezTo>
                    <a:cubicBezTo>
                      <a:pt x="643899" y="229469"/>
                      <a:pt x="637378" y="230399"/>
                      <a:pt x="631013" y="232020"/>
                    </a:cubicBezTo>
                    <a:lnTo>
                      <a:pt x="630413" y="232182"/>
                    </a:lnTo>
                    <a:cubicBezTo>
                      <a:pt x="593266" y="242974"/>
                      <a:pt x="579778" y="257900"/>
                      <a:pt x="572854" y="296238"/>
                    </a:cubicBezTo>
                    <a:cubicBezTo>
                      <a:pt x="570148" y="313120"/>
                      <a:pt x="568817" y="330194"/>
                      <a:pt x="568872" y="347292"/>
                    </a:cubicBezTo>
                    <a:cubicBezTo>
                      <a:pt x="569931" y="369103"/>
                      <a:pt x="566602" y="390904"/>
                      <a:pt x="559080" y="411404"/>
                    </a:cubicBezTo>
                    <a:cubicBezTo>
                      <a:pt x="532210" y="473384"/>
                      <a:pt x="466402" y="513427"/>
                      <a:pt x="391440" y="513427"/>
                    </a:cubicBezTo>
                    <a:cubicBezTo>
                      <a:pt x="389831" y="513427"/>
                      <a:pt x="388202" y="513427"/>
                      <a:pt x="386592" y="513370"/>
                    </a:cubicBezTo>
                    <a:cubicBezTo>
                      <a:pt x="383001" y="513293"/>
                      <a:pt x="379410" y="513246"/>
                      <a:pt x="375819" y="513246"/>
                    </a:cubicBezTo>
                    <a:cubicBezTo>
                      <a:pt x="358798" y="513246"/>
                      <a:pt x="341710" y="514122"/>
                      <a:pt x="325185" y="514979"/>
                    </a:cubicBezTo>
                    <a:cubicBezTo>
                      <a:pt x="314440" y="515522"/>
                      <a:pt x="303277" y="516094"/>
                      <a:pt x="292504" y="516408"/>
                    </a:cubicBezTo>
                    <a:cubicBezTo>
                      <a:pt x="223800" y="518408"/>
                      <a:pt x="190844" y="571367"/>
                      <a:pt x="158973" y="622621"/>
                    </a:cubicBezTo>
                    <a:cubicBezTo>
                      <a:pt x="151401" y="634804"/>
                      <a:pt x="143590" y="647386"/>
                      <a:pt x="135504" y="658816"/>
                    </a:cubicBezTo>
                    <a:cubicBezTo>
                      <a:pt x="130930" y="657739"/>
                      <a:pt x="126868" y="655115"/>
                      <a:pt x="124007" y="651387"/>
                    </a:cubicBezTo>
                    <a:cubicBezTo>
                      <a:pt x="119644" y="645166"/>
                      <a:pt x="118692" y="637170"/>
                      <a:pt x="121473" y="630098"/>
                    </a:cubicBezTo>
                    <a:lnTo>
                      <a:pt x="130722" y="606467"/>
                    </a:lnTo>
                    <a:lnTo>
                      <a:pt x="105452" y="604181"/>
                    </a:lnTo>
                    <a:cubicBezTo>
                      <a:pt x="92954" y="603026"/>
                      <a:pt x="83759" y="591957"/>
                      <a:pt x="84915" y="579458"/>
                    </a:cubicBezTo>
                    <a:cubicBezTo>
                      <a:pt x="85113" y="577318"/>
                      <a:pt x="85614" y="575215"/>
                      <a:pt x="86402" y="573215"/>
                    </a:cubicBezTo>
                    <a:lnTo>
                      <a:pt x="95737" y="549546"/>
                    </a:lnTo>
                    <a:lnTo>
                      <a:pt x="70400" y="547250"/>
                    </a:lnTo>
                    <a:cubicBezTo>
                      <a:pt x="63365" y="546619"/>
                      <a:pt x="57026" y="542746"/>
                      <a:pt x="53255" y="536772"/>
                    </a:cubicBezTo>
                    <a:cubicBezTo>
                      <a:pt x="51248" y="533403"/>
                      <a:pt x="50198" y="529550"/>
                      <a:pt x="50217" y="525628"/>
                    </a:cubicBezTo>
                    <a:cubicBezTo>
                      <a:pt x="112980" y="513330"/>
                      <a:pt x="173306" y="490839"/>
                      <a:pt x="228801" y="459048"/>
                    </a:cubicBezTo>
                    <a:cubicBezTo>
                      <a:pt x="242631" y="450876"/>
                      <a:pt x="256576" y="441084"/>
                      <a:pt x="271340" y="430721"/>
                    </a:cubicBezTo>
                    <a:cubicBezTo>
                      <a:pt x="277531" y="426378"/>
                      <a:pt x="283846" y="421939"/>
                      <a:pt x="290285" y="417539"/>
                    </a:cubicBezTo>
                    <a:lnTo>
                      <a:pt x="301153" y="410119"/>
                    </a:lnTo>
                    <a:lnTo>
                      <a:pt x="331319" y="421082"/>
                    </a:lnTo>
                    <a:cubicBezTo>
                      <a:pt x="336295" y="422785"/>
                      <a:pt x="341711" y="420131"/>
                      <a:pt x="343414" y="415154"/>
                    </a:cubicBezTo>
                    <a:cubicBezTo>
                      <a:pt x="345072" y="410313"/>
                      <a:pt x="342607" y="405027"/>
                      <a:pt x="337834" y="403184"/>
                    </a:cubicBezTo>
                    <a:lnTo>
                      <a:pt x="286199" y="383963"/>
                    </a:lnTo>
                    <a:cubicBezTo>
                      <a:pt x="272864" y="378991"/>
                      <a:pt x="261672" y="374962"/>
                      <a:pt x="250804" y="371057"/>
                    </a:cubicBezTo>
                    <a:cubicBezTo>
                      <a:pt x="240850" y="367475"/>
                      <a:pt x="231173" y="363989"/>
                      <a:pt x="220724" y="360103"/>
                    </a:cubicBezTo>
                    <a:cubicBezTo>
                      <a:pt x="210418" y="356036"/>
                      <a:pt x="200502" y="352330"/>
                      <a:pt x="190939" y="348759"/>
                    </a:cubicBezTo>
                    <a:cubicBezTo>
                      <a:pt x="128312" y="325375"/>
                      <a:pt x="86936" y="309925"/>
                      <a:pt x="46083" y="235316"/>
                    </a:cubicBezTo>
                    <a:cubicBezTo>
                      <a:pt x="24728" y="196463"/>
                      <a:pt x="15441" y="120511"/>
                      <a:pt x="20242" y="25966"/>
                    </a:cubicBezTo>
                    <a:cubicBezTo>
                      <a:pt x="20242" y="25851"/>
                      <a:pt x="20318" y="25823"/>
                      <a:pt x="20404" y="25909"/>
                    </a:cubicBezTo>
                    <a:cubicBezTo>
                      <a:pt x="57418" y="63494"/>
                      <a:pt x="106129" y="87164"/>
                      <a:pt x="133199" y="100289"/>
                    </a:cubicBezTo>
                    <a:cubicBezTo>
                      <a:pt x="175635" y="122407"/>
                      <a:pt x="221388" y="137473"/>
                      <a:pt x="268663" y="144895"/>
                    </a:cubicBezTo>
                    <a:cubicBezTo>
                      <a:pt x="285408" y="148114"/>
                      <a:pt x="304391" y="151772"/>
                      <a:pt x="328995" y="157449"/>
                    </a:cubicBezTo>
                    <a:cubicBezTo>
                      <a:pt x="395184" y="172689"/>
                      <a:pt x="426873" y="210894"/>
                      <a:pt x="428731" y="277588"/>
                    </a:cubicBezTo>
                    <a:cubicBezTo>
                      <a:pt x="428855" y="281969"/>
                      <a:pt x="428731" y="294028"/>
                      <a:pt x="428636" y="298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9" name="צורה חופשית: צורה 8">
                <a:extLst>
                  <a:ext uri="{FF2B5EF4-FFF2-40B4-BE49-F238E27FC236}">
                    <a16:creationId xmlns:a16="http://schemas.microsoft.com/office/drawing/2014/main" id="{BD2C9E83-E3EB-1708-50F0-B652BFB5AAE5}"/>
                  </a:ext>
                </a:extLst>
              </p:cNvPr>
              <p:cNvSpPr/>
              <p:nvPr/>
            </p:nvSpPr>
            <p:spPr>
              <a:xfrm>
                <a:off x="6394046" y="3278857"/>
                <a:ext cx="25850" cy="67541"/>
              </a:xfrm>
              <a:custGeom>
                <a:avLst/>
                <a:gdLst>
                  <a:gd name="connsiteX0" fmla="*/ 0 w 25850"/>
                  <a:gd name="connsiteY0" fmla="*/ 63465 h 67541"/>
                  <a:gd name="connsiteX1" fmla="*/ 18612 w 25850"/>
                  <a:gd name="connsiteY1" fmla="*/ 67542 h 67541"/>
                  <a:gd name="connsiteX2" fmla="*/ 25851 w 25850"/>
                  <a:gd name="connsiteY2" fmla="*/ 191 h 67541"/>
                  <a:gd name="connsiteX3" fmla="*/ 6801 w 25850"/>
                  <a:gd name="connsiteY3" fmla="*/ 0 h 67541"/>
                  <a:gd name="connsiteX4" fmla="*/ 0 w 25850"/>
                  <a:gd name="connsiteY4" fmla="*/ 63465 h 67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50" h="67541">
                    <a:moveTo>
                      <a:pt x="0" y="63465"/>
                    </a:moveTo>
                    <a:lnTo>
                      <a:pt x="18612" y="67542"/>
                    </a:lnTo>
                    <a:cubicBezTo>
                      <a:pt x="23310" y="45396"/>
                      <a:pt x="25735" y="22829"/>
                      <a:pt x="25851" y="191"/>
                    </a:cubicBezTo>
                    <a:lnTo>
                      <a:pt x="6801" y="0"/>
                    </a:lnTo>
                    <a:cubicBezTo>
                      <a:pt x="6707" y="21332"/>
                      <a:pt x="4428" y="42598"/>
                      <a:pt x="0" y="634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" name="צורה חופשית: צורה 9">
                <a:extLst>
                  <a:ext uri="{FF2B5EF4-FFF2-40B4-BE49-F238E27FC236}">
                    <a16:creationId xmlns:a16="http://schemas.microsoft.com/office/drawing/2014/main" id="{A2946F33-78B2-A647-EEF3-83AB3A74E765}"/>
                  </a:ext>
                </a:extLst>
              </p:cNvPr>
              <p:cNvSpPr/>
              <p:nvPr/>
            </p:nvSpPr>
            <p:spPr>
              <a:xfrm>
                <a:off x="6333953" y="3391557"/>
                <a:ext cx="60312" cy="69122"/>
              </a:xfrm>
              <a:custGeom>
                <a:avLst/>
                <a:gdLst>
                  <a:gd name="connsiteX0" fmla="*/ 0 w 60312"/>
                  <a:gd name="connsiteY0" fmla="*/ 52445 h 69122"/>
                  <a:gd name="connsiteX1" fmla="*/ 4610 w 60312"/>
                  <a:gd name="connsiteY1" fmla="*/ 60770 h 69122"/>
                  <a:gd name="connsiteX2" fmla="*/ 9192 w 60312"/>
                  <a:gd name="connsiteY2" fmla="*/ 69123 h 69122"/>
                  <a:gd name="connsiteX3" fmla="*/ 60312 w 60312"/>
                  <a:gd name="connsiteY3" fmla="*/ 8430 h 69122"/>
                  <a:gd name="connsiteX4" fmla="*/ 43224 w 60312"/>
                  <a:gd name="connsiteY4" fmla="*/ 0 h 69122"/>
                  <a:gd name="connsiteX5" fmla="*/ 0 w 60312"/>
                  <a:gd name="connsiteY5" fmla="*/ 52445 h 6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312" h="69122">
                    <a:moveTo>
                      <a:pt x="0" y="52445"/>
                    </a:moveTo>
                    <a:lnTo>
                      <a:pt x="4610" y="60770"/>
                    </a:lnTo>
                    <a:lnTo>
                      <a:pt x="9192" y="69123"/>
                    </a:lnTo>
                    <a:cubicBezTo>
                      <a:pt x="10373" y="68475"/>
                      <a:pt x="38462" y="52730"/>
                      <a:pt x="60312" y="8430"/>
                    </a:cubicBezTo>
                    <a:lnTo>
                      <a:pt x="43224" y="0"/>
                    </a:lnTo>
                    <a:cubicBezTo>
                      <a:pt x="33915" y="21125"/>
                      <a:pt x="18959" y="39273"/>
                      <a:pt x="0" y="524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1" name="צורה חופשית: צורה 10">
                <a:extLst>
                  <a:ext uri="{FF2B5EF4-FFF2-40B4-BE49-F238E27FC236}">
                    <a16:creationId xmlns:a16="http://schemas.microsoft.com/office/drawing/2014/main" id="{A364BEA4-1DA2-5352-CB1D-37F72763CBF1}"/>
                  </a:ext>
                </a:extLst>
              </p:cNvPr>
              <p:cNvSpPr/>
              <p:nvPr/>
            </p:nvSpPr>
            <p:spPr>
              <a:xfrm>
                <a:off x="6430310" y="3255797"/>
                <a:ext cx="44559" cy="45306"/>
              </a:xfrm>
              <a:custGeom>
                <a:avLst/>
                <a:gdLst>
                  <a:gd name="connsiteX0" fmla="*/ 34678 w 44559"/>
                  <a:gd name="connsiteY0" fmla="*/ 34747 h 45306"/>
                  <a:gd name="connsiteX1" fmla="*/ 43251 w 44559"/>
                  <a:gd name="connsiteY1" fmla="*/ 1076 h 45306"/>
                  <a:gd name="connsiteX2" fmla="*/ 1067 w 44559"/>
                  <a:gd name="connsiteY2" fmla="*/ 26176 h 45306"/>
                  <a:gd name="connsiteX3" fmla="*/ 1341 w 44559"/>
                  <a:gd name="connsiteY3" fmla="*/ 44272 h 45306"/>
                  <a:gd name="connsiteX4" fmla="*/ 34678 w 44559"/>
                  <a:gd name="connsiteY4" fmla="*/ 34747 h 4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9" h="45306">
                    <a:moveTo>
                      <a:pt x="34678" y="34747"/>
                    </a:moveTo>
                    <a:cubicBezTo>
                      <a:pt x="43359" y="25868"/>
                      <a:pt x="46629" y="13025"/>
                      <a:pt x="43251" y="1076"/>
                    </a:cubicBezTo>
                    <a:cubicBezTo>
                      <a:pt x="24671" y="-3642"/>
                      <a:pt x="5785" y="7596"/>
                      <a:pt x="1067" y="26176"/>
                    </a:cubicBezTo>
                    <a:cubicBezTo>
                      <a:pt x="-443" y="32125"/>
                      <a:pt x="-349" y="38370"/>
                      <a:pt x="1341" y="44272"/>
                    </a:cubicBezTo>
                    <a:cubicBezTo>
                      <a:pt x="13357" y="47272"/>
                      <a:pt x="26061" y="43642"/>
                      <a:pt x="34678" y="34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2" name="צורה חופשית: צורה 11">
                <a:extLst>
                  <a:ext uri="{FF2B5EF4-FFF2-40B4-BE49-F238E27FC236}">
                    <a16:creationId xmlns:a16="http://schemas.microsoft.com/office/drawing/2014/main" id="{30C72E23-46B1-CA88-5C5A-059A6550F523}"/>
                  </a:ext>
                </a:extLst>
              </p:cNvPr>
              <p:cNvSpPr/>
              <p:nvPr/>
            </p:nvSpPr>
            <p:spPr>
              <a:xfrm>
                <a:off x="6420457" y="3317766"/>
                <a:ext cx="49860" cy="40911"/>
              </a:xfrm>
              <a:custGeom>
                <a:avLst/>
                <a:gdLst>
                  <a:gd name="connsiteX0" fmla="*/ 15081 w 49860"/>
                  <a:gd name="connsiteY0" fmla="*/ 6106 h 40911"/>
                  <a:gd name="connsiteX1" fmla="*/ 126 w 49860"/>
                  <a:gd name="connsiteY1" fmla="*/ 37539 h 40911"/>
                  <a:gd name="connsiteX2" fmla="*/ 46495 w 49860"/>
                  <a:gd name="connsiteY2" fmla="*/ 21028 h 40911"/>
                  <a:gd name="connsiteX3" fmla="*/ 49761 w 49860"/>
                  <a:gd name="connsiteY3" fmla="*/ 3477 h 40911"/>
                  <a:gd name="connsiteX4" fmla="*/ 15081 w 49860"/>
                  <a:gd name="connsiteY4" fmla="*/ 6106 h 4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60" h="40911">
                    <a:moveTo>
                      <a:pt x="15081" y="6106"/>
                    </a:moveTo>
                    <a:cubicBezTo>
                      <a:pt x="4780" y="13110"/>
                      <a:pt x="-938" y="25129"/>
                      <a:pt x="126" y="37539"/>
                    </a:cubicBezTo>
                    <a:cubicBezTo>
                      <a:pt x="17490" y="45784"/>
                      <a:pt x="38250" y="38392"/>
                      <a:pt x="46495" y="21028"/>
                    </a:cubicBezTo>
                    <a:cubicBezTo>
                      <a:pt x="49091" y="15562"/>
                      <a:pt x="50217" y="9512"/>
                      <a:pt x="49761" y="3477"/>
                    </a:cubicBezTo>
                    <a:cubicBezTo>
                      <a:pt x="38573" y="-1968"/>
                      <a:pt x="25320" y="-963"/>
                      <a:pt x="15081" y="61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" name="צורה חופשית: צורה 12">
                <a:extLst>
                  <a:ext uri="{FF2B5EF4-FFF2-40B4-BE49-F238E27FC236}">
                    <a16:creationId xmlns:a16="http://schemas.microsoft.com/office/drawing/2014/main" id="{6D431F15-BD87-4D42-A613-F1E0133C460D}"/>
                  </a:ext>
                </a:extLst>
              </p:cNvPr>
              <p:cNvSpPr/>
              <p:nvPr/>
            </p:nvSpPr>
            <p:spPr>
              <a:xfrm>
                <a:off x="6346179" y="3247971"/>
                <a:ext cx="42069" cy="48265"/>
              </a:xfrm>
              <a:custGeom>
                <a:avLst/>
                <a:gdLst>
                  <a:gd name="connsiteX0" fmla="*/ 21664 w 42069"/>
                  <a:gd name="connsiteY0" fmla="*/ 45688 h 48265"/>
                  <a:gd name="connsiteX1" fmla="*/ 39428 w 42069"/>
                  <a:gd name="connsiteY1" fmla="*/ 47955 h 48265"/>
                  <a:gd name="connsiteX2" fmla="*/ 20616 w 42069"/>
                  <a:gd name="connsiteY2" fmla="*/ 2631 h 48265"/>
                  <a:gd name="connsiteX3" fmla="*/ 2586 w 42069"/>
                  <a:gd name="connsiteY3" fmla="*/ 330 h 48265"/>
                  <a:gd name="connsiteX4" fmla="*/ 21664 w 42069"/>
                  <a:gd name="connsiteY4" fmla="*/ 45688 h 4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69" h="48265">
                    <a:moveTo>
                      <a:pt x="21664" y="45688"/>
                    </a:moveTo>
                    <a:cubicBezTo>
                      <a:pt x="27286" y="47984"/>
                      <a:pt x="33410" y="48766"/>
                      <a:pt x="39428" y="47955"/>
                    </a:cubicBezTo>
                    <a:cubicBezTo>
                      <a:pt x="46749" y="30244"/>
                      <a:pt x="38326" y="9952"/>
                      <a:pt x="20616" y="2631"/>
                    </a:cubicBezTo>
                    <a:cubicBezTo>
                      <a:pt x="14917" y="276"/>
                      <a:pt x="8693" y="-518"/>
                      <a:pt x="2586" y="330"/>
                    </a:cubicBezTo>
                    <a:cubicBezTo>
                      <a:pt x="-4671" y="18124"/>
                      <a:pt x="3871" y="38431"/>
                      <a:pt x="21664" y="456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" name="צורה חופשית: צורה 13">
                <a:extLst>
                  <a:ext uri="{FF2B5EF4-FFF2-40B4-BE49-F238E27FC236}">
                    <a16:creationId xmlns:a16="http://schemas.microsoft.com/office/drawing/2014/main" id="{B2CFF8F3-8560-FB50-C7A6-9B98F8AA3436}"/>
                  </a:ext>
                </a:extLst>
              </p:cNvPr>
              <p:cNvSpPr/>
              <p:nvPr/>
            </p:nvSpPr>
            <p:spPr>
              <a:xfrm>
                <a:off x="6394613" y="3204076"/>
                <a:ext cx="34814" cy="60140"/>
              </a:xfrm>
              <a:custGeom>
                <a:avLst/>
                <a:gdLst>
                  <a:gd name="connsiteX0" fmla="*/ 16074 w 34814"/>
                  <a:gd name="connsiteY0" fmla="*/ 60141 h 60140"/>
                  <a:gd name="connsiteX1" fmla="*/ 30876 w 34814"/>
                  <a:gd name="connsiteY1" fmla="*/ 13198 h 60140"/>
                  <a:gd name="connsiteX2" fmla="*/ 18836 w 34814"/>
                  <a:gd name="connsiteY2" fmla="*/ 0 h 60140"/>
                  <a:gd name="connsiteX3" fmla="*/ 3853 w 34814"/>
                  <a:gd name="connsiteY3" fmla="*/ 46744 h 60140"/>
                  <a:gd name="connsiteX4" fmla="*/ 16074 w 34814"/>
                  <a:gd name="connsiteY4" fmla="*/ 60141 h 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14" h="60140">
                    <a:moveTo>
                      <a:pt x="16074" y="60141"/>
                    </a:moveTo>
                    <a:cubicBezTo>
                      <a:pt x="33124" y="51265"/>
                      <a:pt x="39751" y="30249"/>
                      <a:pt x="30876" y="13198"/>
                    </a:cubicBezTo>
                    <a:cubicBezTo>
                      <a:pt x="28079" y="7827"/>
                      <a:pt x="23929" y="3277"/>
                      <a:pt x="18836" y="0"/>
                    </a:cubicBezTo>
                    <a:cubicBezTo>
                      <a:pt x="1791" y="8771"/>
                      <a:pt x="-4917" y="29698"/>
                      <a:pt x="3853" y="46744"/>
                    </a:cubicBezTo>
                    <a:cubicBezTo>
                      <a:pt x="6668" y="52213"/>
                      <a:pt x="10885" y="56837"/>
                      <a:pt x="16074" y="601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" name="צורה חופשית: צורה 14">
                <a:extLst>
                  <a:ext uri="{FF2B5EF4-FFF2-40B4-BE49-F238E27FC236}">
                    <a16:creationId xmlns:a16="http://schemas.microsoft.com/office/drawing/2014/main" id="{4F84C586-7B0A-FC78-093E-50B8A17D5AF5}"/>
                  </a:ext>
                </a:extLst>
              </p:cNvPr>
              <p:cNvSpPr/>
              <p:nvPr/>
            </p:nvSpPr>
            <p:spPr>
              <a:xfrm>
                <a:off x="6033941" y="3063608"/>
                <a:ext cx="175476" cy="309508"/>
              </a:xfrm>
              <a:custGeom>
                <a:avLst/>
                <a:gdLst>
                  <a:gd name="connsiteX0" fmla="*/ 7861 w 175476"/>
                  <a:gd name="connsiteY0" fmla="*/ 184531 h 309508"/>
                  <a:gd name="connsiteX1" fmla="*/ 18888 w 175476"/>
                  <a:gd name="connsiteY1" fmla="*/ 176795 h 309508"/>
                  <a:gd name="connsiteX2" fmla="*/ 18891 w 175476"/>
                  <a:gd name="connsiteY2" fmla="*/ 176778 h 309508"/>
                  <a:gd name="connsiteX3" fmla="*/ 132582 w 175476"/>
                  <a:gd name="connsiteY3" fmla="*/ 19615 h 309508"/>
                  <a:gd name="connsiteX4" fmla="*/ 132734 w 175476"/>
                  <a:gd name="connsiteY4" fmla="*/ 19701 h 309508"/>
                  <a:gd name="connsiteX5" fmla="*/ 127371 w 175476"/>
                  <a:gd name="connsiteY5" fmla="*/ 53991 h 309508"/>
                  <a:gd name="connsiteX6" fmla="*/ 142707 w 175476"/>
                  <a:gd name="connsiteY6" fmla="*/ 252444 h 309508"/>
                  <a:gd name="connsiteX7" fmla="*/ 145564 w 175476"/>
                  <a:gd name="connsiteY7" fmla="*/ 262446 h 309508"/>
                  <a:gd name="connsiteX8" fmla="*/ 156747 w 175476"/>
                  <a:gd name="connsiteY8" fmla="*/ 302451 h 309508"/>
                  <a:gd name="connsiteX9" fmla="*/ 165938 w 175476"/>
                  <a:gd name="connsiteY9" fmla="*/ 309509 h 309508"/>
                  <a:gd name="connsiteX10" fmla="*/ 168415 w 175476"/>
                  <a:gd name="connsiteY10" fmla="*/ 309185 h 309508"/>
                  <a:gd name="connsiteX11" fmla="*/ 175150 w 175476"/>
                  <a:gd name="connsiteY11" fmla="*/ 297519 h 309508"/>
                  <a:gd name="connsiteX12" fmla="*/ 175149 w 175476"/>
                  <a:gd name="connsiteY12" fmla="*/ 297517 h 309508"/>
                  <a:gd name="connsiteX13" fmla="*/ 163871 w 175476"/>
                  <a:gd name="connsiteY13" fmla="*/ 257188 h 309508"/>
                  <a:gd name="connsiteX14" fmla="*/ 161014 w 175476"/>
                  <a:gd name="connsiteY14" fmla="*/ 247253 h 309508"/>
                  <a:gd name="connsiteX15" fmla="*/ 146221 w 175476"/>
                  <a:gd name="connsiteY15" fmla="*/ 56687 h 309508"/>
                  <a:gd name="connsiteX16" fmla="*/ 151374 w 175476"/>
                  <a:gd name="connsiteY16" fmla="*/ 23616 h 309508"/>
                  <a:gd name="connsiteX17" fmla="*/ 146307 w 175476"/>
                  <a:gd name="connsiteY17" fmla="*/ 5890 h 309508"/>
                  <a:gd name="connsiteX18" fmla="*/ 120294 w 175476"/>
                  <a:gd name="connsiteY18" fmla="*/ 4204 h 309508"/>
                  <a:gd name="connsiteX19" fmla="*/ 146 w 175476"/>
                  <a:gd name="connsiteY19" fmla="*/ 173501 h 309508"/>
                  <a:gd name="connsiteX20" fmla="*/ 7861 w 175476"/>
                  <a:gd name="connsiteY20" fmla="*/ 184531 h 309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476" h="309508">
                    <a:moveTo>
                      <a:pt x="7861" y="184531"/>
                    </a:moveTo>
                    <a:cubicBezTo>
                      <a:pt x="13043" y="185440"/>
                      <a:pt x="17980" y="181976"/>
                      <a:pt x="18888" y="176795"/>
                    </a:cubicBezTo>
                    <a:cubicBezTo>
                      <a:pt x="18889" y="176789"/>
                      <a:pt x="18890" y="176783"/>
                      <a:pt x="18891" y="176778"/>
                    </a:cubicBezTo>
                    <a:cubicBezTo>
                      <a:pt x="30978" y="107436"/>
                      <a:pt x="80346" y="60087"/>
                      <a:pt x="132582" y="19615"/>
                    </a:cubicBezTo>
                    <a:cubicBezTo>
                      <a:pt x="132686" y="19529"/>
                      <a:pt x="132763" y="19568"/>
                      <a:pt x="132734" y="19701"/>
                    </a:cubicBezTo>
                    <a:cubicBezTo>
                      <a:pt x="130734" y="30931"/>
                      <a:pt x="128743" y="44466"/>
                      <a:pt x="127371" y="53991"/>
                    </a:cubicBezTo>
                    <a:cubicBezTo>
                      <a:pt x="118383" y="120482"/>
                      <a:pt x="123609" y="188124"/>
                      <a:pt x="142707" y="252444"/>
                    </a:cubicBezTo>
                    <a:lnTo>
                      <a:pt x="145564" y="262446"/>
                    </a:lnTo>
                    <a:cubicBezTo>
                      <a:pt x="148479" y="272599"/>
                      <a:pt x="152651" y="287134"/>
                      <a:pt x="156747" y="302451"/>
                    </a:cubicBezTo>
                    <a:cubicBezTo>
                      <a:pt x="157862" y="306611"/>
                      <a:pt x="161631" y="309505"/>
                      <a:pt x="165938" y="309509"/>
                    </a:cubicBezTo>
                    <a:cubicBezTo>
                      <a:pt x="166774" y="309509"/>
                      <a:pt x="167607" y="309399"/>
                      <a:pt x="168415" y="309185"/>
                    </a:cubicBezTo>
                    <a:cubicBezTo>
                      <a:pt x="173496" y="307823"/>
                      <a:pt x="176511" y="302600"/>
                      <a:pt x="175150" y="297519"/>
                    </a:cubicBezTo>
                    <a:cubicBezTo>
                      <a:pt x="175149" y="297519"/>
                      <a:pt x="175149" y="297518"/>
                      <a:pt x="175149" y="297517"/>
                    </a:cubicBezTo>
                    <a:cubicBezTo>
                      <a:pt x="171015" y="282086"/>
                      <a:pt x="166814" y="267427"/>
                      <a:pt x="163871" y="257188"/>
                    </a:cubicBezTo>
                    <a:lnTo>
                      <a:pt x="161014" y="247253"/>
                    </a:lnTo>
                    <a:cubicBezTo>
                      <a:pt x="142647" y="185495"/>
                      <a:pt x="137605" y="120539"/>
                      <a:pt x="146221" y="56687"/>
                    </a:cubicBezTo>
                    <a:cubicBezTo>
                      <a:pt x="147526" y="47533"/>
                      <a:pt x="149441" y="34503"/>
                      <a:pt x="151374" y="23616"/>
                    </a:cubicBezTo>
                    <a:cubicBezTo>
                      <a:pt x="152654" y="17235"/>
                      <a:pt x="150765" y="10630"/>
                      <a:pt x="146307" y="5890"/>
                    </a:cubicBezTo>
                    <a:cubicBezTo>
                      <a:pt x="139353" y="-1263"/>
                      <a:pt x="128113" y="-1992"/>
                      <a:pt x="120294" y="4204"/>
                    </a:cubicBezTo>
                    <a:cubicBezTo>
                      <a:pt x="65687" y="47371"/>
                      <a:pt x="13319" y="97787"/>
                      <a:pt x="146" y="173501"/>
                    </a:cubicBezTo>
                    <a:cubicBezTo>
                      <a:pt x="-766" y="178677"/>
                      <a:pt x="2687" y="183612"/>
                      <a:pt x="7861" y="1845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7" name="מלבן 6">
              <a:extLst>
                <a:ext uri="{FF2B5EF4-FFF2-40B4-BE49-F238E27FC236}">
                  <a16:creationId xmlns:a16="http://schemas.microsoft.com/office/drawing/2014/main" id="{7EF983FE-886B-38C2-BA4C-D83C24E0883F}"/>
                </a:ext>
              </a:extLst>
            </p:cNvPr>
            <p:cNvSpPr/>
            <p:nvPr/>
          </p:nvSpPr>
          <p:spPr>
            <a:xfrm>
              <a:off x="3979185" y="2096891"/>
              <a:ext cx="345639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e-IL" sz="5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חידוד ישראלי</a:t>
              </a:r>
              <a:endParaRPr lang="he-I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asted-image.pdf" descr="הָאוֹת מ + קֻפְסַת גִּיל - הָאוֹת ת &#10;הָאוֹת ה + אִיּוּר שֶׁל עֵץ + הָאוֹת מ +אִיּוּר שֶׁל מְנוֹרה בָּהּ הָאוֹת ר מֻחְלֶפֶת בָּאוֹת ת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D8E82FEE-B8AD-5D92-385D-A3D34D45428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asted-image.pdf" descr="צילום של מגילת העצמאו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3227748" y="95250"/>
            <a:ext cx="5736505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מגילת</a:t>
            </a:r>
            <a:r>
              <a:rPr sz="6000" dirty="0"/>
              <a:t> </a:t>
            </a:r>
            <a:r>
              <a:rPr sz="6000" dirty="0" err="1"/>
              <a:t>העצמאות</a:t>
            </a:r>
            <a:endParaRPr sz="6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1042CA27-CDB2-A1BE-739C-584167996D80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asted-image.pdf" descr="אִיּוּר שֶׁל אֶבֶן לְלֹא הָאוֹת א &#10;אִיּוּר שֶׁל כֶּלֶב וְגוּר כְּלָבִים מְסֻמָּן בַּחֵץ + יוֹנָה לְלֹא הָאוֹת ה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05E3F44E-EFE3-F713-579C-AB8C8E23B4BE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asted-image.pdf" descr="צילום של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4689687" y="374650"/>
            <a:ext cx="2812626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בן</a:t>
            </a:r>
            <a:r>
              <a:rPr sz="6000" dirty="0"/>
              <a:t> </a:t>
            </a:r>
            <a:r>
              <a:rPr sz="6000" dirty="0" err="1"/>
              <a:t>גוריון</a:t>
            </a:r>
            <a:endParaRPr sz="6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98DCF56-2716-BCC3-116F-E0F60E1B03BD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asted-image.pdf" descr="אִיּוּר שֶׁל עֵז  חץ מסמן את קרניה&#10;ה אוֹת ק + עִגּוּל + הָאוֹת ת &#10;הָאוֹת ל + אִיּוּר שֶׁל מַפַּת יִשְׂרָאֵל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7A7A2DE3-B0EE-F662-C42F-ADF9F5C87285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asted-image.pdf" descr="סמל קרן קימת לישראל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2915162" y="420370"/>
            <a:ext cx="6361676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קר</a:t>
            </a:r>
            <a:r>
              <a:rPr lang="he-IL" sz="6000"/>
              <a:t>ן</a:t>
            </a:r>
            <a:r>
              <a:rPr sz="6000"/>
              <a:t> </a:t>
            </a:r>
            <a:r>
              <a:rPr sz="6000" dirty="0" err="1"/>
              <a:t>קימת</a:t>
            </a:r>
            <a:r>
              <a:rPr sz="6000" dirty="0"/>
              <a:t> </a:t>
            </a:r>
            <a:r>
              <a:rPr sz="6000" dirty="0" err="1"/>
              <a:t>לישראל</a:t>
            </a:r>
            <a:endParaRPr sz="6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341B17B2-20F4-EA8D-5682-5A0687139787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>
            <a:extLst>
              <a:ext uri="{FF2B5EF4-FFF2-40B4-BE49-F238E27FC236}">
                <a16:creationId xmlns:a16="http://schemas.microsoft.com/office/drawing/2014/main" id="{51591FD3-8D1E-4040-8067-C9E588302D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 descr="לחצו לצפייה בסרטו קקל במספרים ">
            <a:extLst>
              <a:ext uri="{FF2B5EF4-FFF2-40B4-BE49-F238E27FC236}">
                <a16:creationId xmlns:a16="http://schemas.microsoft.com/office/drawing/2014/main" id="{B0AAA495-C8B3-4452-A146-70DA7367ECB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79135" y="1078190"/>
            <a:ext cx="7233730" cy="4701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3.png">
            <a:hlinkClick r:id="rId4"/>
            <a:extLst>
              <a:ext uri="{FF2B5EF4-FFF2-40B4-BE49-F238E27FC236}">
                <a16:creationId xmlns:a16="http://schemas.microsoft.com/office/drawing/2014/main" id="{7F2E498A-55EB-415D-B5D6-52D36FC1E4E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4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4629574" y="4862830"/>
            <a:ext cx="2932852" cy="619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rgbClr val="FFFFFF"/>
                </a:solidFill>
              </a:rPr>
              <a:t>קק</a:t>
            </a:r>
            <a:r>
              <a:rPr lang="he-IL" sz="3200" dirty="0">
                <a:solidFill>
                  <a:srgbClr val="FFFFFF"/>
                </a:solidFill>
              </a:rPr>
              <a:t>"</a:t>
            </a:r>
            <a:r>
              <a:rPr sz="3200" dirty="0">
                <a:solidFill>
                  <a:srgbClr val="FFFFFF"/>
                </a:solidFill>
              </a:rPr>
              <a:t>ל </a:t>
            </a:r>
            <a:r>
              <a:rPr sz="3200" dirty="0" err="1">
                <a:solidFill>
                  <a:srgbClr val="FFFFFF"/>
                </a:solidFill>
              </a:rPr>
              <a:t>במספרים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1156AEE-B414-A1F6-8EA5-5C793BE8A1E9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4739749" y="2367280"/>
            <a:ext cx="3106748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נכון</a:t>
            </a:r>
            <a:r>
              <a:rPr sz="6000" dirty="0"/>
              <a:t> </a:t>
            </a:r>
            <a:r>
              <a:rPr sz="6000" dirty="0" err="1"/>
              <a:t>או</a:t>
            </a:r>
            <a:r>
              <a:rPr sz="6000" dirty="0"/>
              <a:t> </a:t>
            </a:r>
            <a:r>
              <a:rPr sz="6000" dirty="0" err="1"/>
              <a:t>לא</a:t>
            </a:r>
            <a:r>
              <a:rPr sz="6000" dirty="0"/>
              <a:t> </a:t>
            </a:r>
            <a:r>
              <a:rPr sz="6000" dirty="0" err="1"/>
              <a:t>נכון</a:t>
            </a:r>
            <a:r>
              <a:rPr sz="6000" dirty="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6B2BC20E-EDA6-68AA-A89C-557D88B3A459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5069769" y="769620"/>
            <a:ext cx="22946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נכון</a:t>
            </a:r>
            <a:r>
              <a:rPr sz="4000" dirty="0"/>
              <a:t> </a:t>
            </a:r>
            <a:r>
              <a:rPr sz="4000" dirty="0" err="1"/>
              <a:t>או</a:t>
            </a:r>
            <a:r>
              <a:rPr sz="4000" dirty="0"/>
              <a:t> </a:t>
            </a:r>
            <a:r>
              <a:rPr sz="4000" dirty="0" err="1"/>
              <a:t>לא</a:t>
            </a:r>
            <a:r>
              <a:rPr sz="4000" dirty="0"/>
              <a:t> </a:t>
            </a:r>
            <a:r>
              <a:rPr sz="4000" dirty="0" err="1"/>
              <a:t>נכון</a:t>
            </a:r>
            <a:r>
              <a:rPr sz="4000" dirty="0"/>
              <a:t>?</a:t>
            </a:r>
          </a:p>
        </p:txBody>
      </p:sp>
      <p:sp>
        <p:nvSpPr>
          <p:cNvPr id="110" name="Shape 110"/>
          <p:cNvSpPr/>
          <p:nvPr/>
        </p:nvSpPr>
        <p:spPr>
          <a:xfrm>
            <a:off x="1961698" y="2934969"/>
            <a:ext cx="8268604" cy="2189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מדינת</a:t>
            </a:r>
            <a:r>
              <a:rPr sz="6000" dirty="0"/>
              <a:t> </a:t>
            </a:r>
            <a:r>
              <a:rPr sz="6000" dirty="0" err="1"/>
              <a:t>ישראל</a:t>
            </a:r>
            <a:r>
              <a:rPr sz="6000" dirty="0"/>
              <a:t> </a:t>
            </a:r>
            <a:r>
              <a:rPr sz="6000" dirty="0" err="1"/>
              <a:t>קמה</a:t>
            </a:r>
            <a:r>
              <a:rPr sz="6000" dirty="0"/>
              <a:t> </a:t>
            </a:r>
            <a:r>
              <a:rPr sz="6000" dirty="0" err="1"/>
              <a:t>בכ״ט</a:t>
            </a:r>
            <a:r>
              <a:rPr sz="6000" dirty="0"/>
              <a:t> </a:t>
            </a:r>
            <a:r>
              <a:rPr sz="6000" dirty="0" err="1"/>
              <a:t>בנובמבר</a:t>
            </a:r>
            <a:r>
              <a:rPr sz="6000" dirty="0"/>
              <a:t> 1947</a:t>
            </a:r>
          </a:p>
        </p:txBody>
      </p:sp>
      <p:grpSp>
        <p:nvGrpSpPr>
          <p:cNvPr id="114" name="Group 114" descr="צילום של דויד בן גוריון בהכרזת המדינה מדינת ישראל קמה ב כט בנובמבר  1947 &#10;לא נכון &#10;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1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" name="Shape 112"/>
            <p:cNvSpPr/>
            <p:nvPr/>
          </p:nvSpPr>
          <p:spPr>
            <a:xfrm>
              <a:off x="2113986" y="4401819"/>
              <a:ext cx="1618393" cy="1529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מדינת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ישראל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קמה</a:t>
              </a:r>
              <a:endParaRPr sz="2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׳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באייר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תש״ח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1948</a:t>
              </a:r>
            </a:p>
          </p:txBody>
        </p:sp>
        <p:pic>
          <p:nvPicPr>
            <p:cNvPr id="113" name="pasted-image.pd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103424" y="593940"/>
              <a:ext cx="3076268" cy="1418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7FFC64A3-0187-7844-FD9D-496ADE1F716F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5069769" y="769620"/>
            <a:ext cx="22946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נכון</a:t>
            </a:r>
            <a:r>
              <a:rPr sz="4000" dirty="0"/>
              <a:t> </a:t>
            </a:r>
            <a:r>
              <a:rPr sz="4000" dirty="0" err="1"/>
              <a:t>או</a:t>
            </a:r>
            <a:r>
              <a:rPr sz="4000" dirty="0"/>
              <a:t> </a:t>
            </a:r>
            <a:r>
              <a:rPr sz="4000" dirty="0" err="1"/>
              <a:t>לא</a:t>
            </a:r>
            <a:r>
              <a:rPr sz="4000" dirty="0"/>
              <a:t> </a:t>
            </a:r>
            <a:r>
              <a:rPr sz="4000" dirty="0" err="1"/>
              <a:t>נכון</a:t>
            </a:r>
            <a:r>
              <a:rPr sz="4000" dirty="0"/>
              <a:t>?</a:t>
            </a:r>
          </a:p>
        </p:txBody>
      </p:sp>
      <p:sp>
        <p:nvSpPr>
          <p:cNvPr id="120" name="Shape 120"/>
          <p:cNvSpPr/>
          <p:nvPr/>
        </p:nvSpPr>
        <p:spPr>
          <a:xfrm>
            <a:off x="480511" y="2934970"/>
            <a:ext cx="11230977" cy="2119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5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5800" dirty="0" err="1"/>
              <a:t>קריית</a:t>
            </a:r>
            <a:r>
              <a:rPr sz="5800" dirty="0"/>
              <a:t> </a:t>
            </a:r>
            <a:r>
              <a:rPr sz="5800" dirty="0" err="1"/>
              <a:t>שמונה</a:t>
            </a:r>
            <a:r>
              <a:rPr sz="5800" dirty="0"/>
              <a:t> </a:t>
            </a:r>
            <a:r>
              <a:rPr sz="5800" dirty="0" err="1"/>
              <a:t>קרויה</a:t>
            </a:r>
            <a:r>
              <a:rPr sz="5800" dirty="0"/>
              <a:t> </a:t>
            </a:r>
            <a:r>
              <a:rPr sz="5800" dirty="0" err="1"/>
              <a:t>על</a:t>
            </a:r>
            <a:r>
              <a:rPr sz="5800" dirty="0"/>
              <a:t> </a:t>
            </a:r>
            <a:r>
              <a:rPr sz="5800" dirty="0" err="1"/>
              <a:t>שם</a:t>
            </a:r>
            <a:r>
              <a:rPr sz="5800" dirty="0"/>
              <a:t> </a:t>
            </a:r>
            <a:r>
              <a:rPr sz="5800" dirty="0" err="1"/>
              <a:t>שמונת</a:t>
            </a:r>
            <a:r>
              <a:rPr sz="5800" dirty="0"/>
              <a:t> </a:t>
            </a:r>
            <a:r>
              <a:rPr sz="5800" dirty="0" err="1"/>
              <a:t>הנחלים</a:t>
            </a:r>
            <a:r>
              <a:rPr sz="5800" dirty="0"/>
              <a:t> </a:t>
            </a:r>
            <a:r>
              <a:rPr sz="5800" dirty="0" err="1"/>
              <a:t>שזורמים</a:t>
            </a:r>
            <a:r>
              <a:rPr sz="5800" dirty="0"/>
              <a:t> </a:t>
            </a:r>
            <a:r>
              <a:rPr sz="5800" dirty="0" err="1"/>
              <a:t>בסביבתה</a:t>
            </a:r>
            <a:endParaRPr sz="5800" dirty="0"/>
          </a:p>
        </p:txBody>
      </p:sp>
      <p:grpSp>
        <p:nvGrpSpPr>
          <p:cNvPr id="124" name="Group 124" descr="צילום של קריית שמונה &#10;קריית שמונה קרויה על שם 8 הנחלים בסביבה "/>
          <p:cNvGrpSpPr/>
          <p:nvPr/>
        </p:nvGrpSpPr>
        <p:grpSpPr>
          <a:xfrm>
            <a:off x="-1" y="0"/>
            <a:ext cx="12192000" cy="6858000"/>
            <a:chOff x="0" y="0"/>
            <a:chExt cx="12192000" cy="6858000"/>
          </a:xfrm>
        </p:grpSpPr>
        <p:pic>
          <p:nvPicPr>
            <p:cNvPr id="121" name="pasted-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03424" y="593940"/>
              <a:ext cx="3076268" cy="1418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Shape 123"/>
            <p:cNvSpPr/>
            <p:nvPr/>
          </p:nvSpPr>
          <p:spPr>
            <a:xfrm>
              <a:off x="1954790" y="4239259"/>
              <a:ext cx="1940457" cy="192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defRPr sz="20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2000" dirty="0" err="1"/>
                <a:t>קריית</a:t>
              </a:r>
              <a:r>
                <a:rPr sz="2000" dirty="0"/>
                <a:t> </a:t>
              </a:r>
              <a:r>
                <a:rPr sz="2000" dirty="0" err="1"/>
                <a:t>שמונה</a:t>
              </a:r>
              <a:r>
                <a:rPr sz="2000" dirty="0"/>
                <a:t> </a:t>
              </a:r>
              <a:r>
                <a:rPr sz="2000" dirty="0" err="1"/>
                <a:t>קרויה</a:t>
              </a:r>
              <a:r>
                <a:rPr sz="2000" dirty="0"/>
                <a:t> </a:t>
              </a:r>
              <a:r>
                <a:rPr sz="2000" dirty="0" err="1"/>
                <a:t>על</a:t>
              </a:r>
              <a:r>
                <a:rPr sz="2000" dirty="0"/>
                <a:t> </a:t>
              </a:r>
              <a:r>
                <a:rPr sz="2000" dirty="0" err="1"/>
                <a:t>שם</a:t>
              </a:r>
              <a:r>
                <a:rPr sz="2000" dirty="0"/>
                <a:t> </a:t>
              </a:r>
              <a:r>
                <a:rPr sz="2000" dirty="0" err="1"/>
                <a:t>שמונת</a:t>
              </a:r>
              <a:r>
                <a:rPr sz="2000" dirty="0"/>
                <a:t> </a:t>
              </a:r>
              <a:r>
                <a:rPr sz="2000" dirty="0" err="1"/>
                <a:t>לוחמי</a:t>
              </a:r>
              <a:r>
                <a:rPr sz="2000" dirty="0"/>
                <a:t> </a:t>
              </a:r>
              <a:r>
                <a:rPr sz="2000" dirty="0" err="1"/>
                <a:t>תל</a:t>
              </a:r>
              <a:r>
                <a:rPr sz="2000" dirty="0"/>
                <a:t> </a:t>
              </a:r>
              <a:r>
                <a:rPr sz="2000" dirty="0" err="1"/>
                <a:t>חי</a:t>
              </a:r>
              <a:r>
                <a:rPr sz="2000" dirty="0"/>
                <a:t> </a:t>
              </a:r>
              <a:r>
                <a:rPr sz="2000" dirty="0" err="1"/>
                <a:t>שנהרגו</a:t>
              </a:r>
              <a:r>
                <a:rPr sz="2000" dirty="0"/>
                <a:t> </a:t>
              </a:r>
              <a:r>
                <a:rPr sz="2000" dirty="0" err="1"/>
                <a:t>בהגנה</a:t>
              </a:r>
              <a:r>
                <a:rPr sz="2000" dirty="0"/>
                <a:t> </a:t>
              </a:r>
              <a:r>
                <a:rPr sz="2000" dirty="0" err="1"/>
                <a:t>על</a:t>
              </a:r>
              <a:r>
                <a:rPr sz="2000" dirty="0"/>
                <a:t> </a:t>
              </a:r>
              <a:r>
                <a:rPr sz="2000" dirty="0" err="1"/>
                <a:t>היישוב</a:t>
              </a:r>
              <a:endParaRPr sz="2000" dirty="0"/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174A6AD2-1C86-9BE8-34EE-76859C535C96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.pdf" descr="איור של קערת חומוס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asted-image.pdf"/>
          <p:cNvPicPr/>
          <p:nvPr/>
        </p:nvPicPr>
        <p:blipFill>
          <a:blip r:embed="rId4"/>
          <a:srcRect l="92689"/>
          <a:stretch/>
        </p:blipFill>
        <p:spPr>
          <a:xfrm>
            <a:off x="10675088" y="86195"/>
            <a:ext cx="1182722" cy="196691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6029084" y="2377439"/>
            <a:ext cx="5150630" cy="2189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מה</a:t>
            </a:r>
            <a:r>
              <a:rPr sz="6000" dirty="0"/>
              <a:t> </a:t>
            </a:r>
            <a:r>
              <a:rPr sz="6000" dirty="0" err="1"/>
              <a:t>הכי</a:t>
            </a:r>
            <a:r>
              <a:rPr sz="6000" dirty="0"/>
              <a:t> </a:t>
            </a:r>
            <a:r>
              <a:rPr sz="6000" dirty="0" err="1"/>
              <a:t>ישראלי</a:t>
            </a:r>
            <a:r>
              <a:rPr sz="6000" dirty="0"/>
              <a:t> </a:t>
            </a:r>
            <a:r>
              <a:rPr sz="6000" dirty="0" err="1"/>
              <a:t>בעיניי</a:t>
            </a:r>
            <a:r>
              <a:rPr sz="6000" dirty="0"/>
              <a:t>?</a:t>
            </a:r>
          </a:p>
        </p:txBody>
      </p:sp>
      <p:pic>
        <p:nvPicPr>
          <p:cNvPr id="3" name="גרפיקה 2" descr="יונה קו מיתאר">
            <a:extLst>
              <a:ext uri="{FF2B5EF4-FFF2-40B4-BE49-F238E27FC236}">
                <a16:creationId xmlns:a16="http://schemas.microsoft.com/office/drawing/2014/main" id="{23579598-01A0-5448-B9AC-1822C6C7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39479" y="303028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5069769" y="769620"/>
            <a:ext cx="22946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נכון</a:t>
            </a:r>
            <a:r>
              <a:rPr sz="4000" dirty="0"/>
              <a:t> </a:t>
            </a:r>
            <a:r>
              <a:rPr sz="4000" dirty="0" err="1"/>
              <a:t>או</a:t>
            </a:r>
            <a:r>
              <a:rPr sz="4000" dirty="0"/>
              <a:t> </a:t>
            </a:r>
            <a:r>
              <a:rPr sz="4000" dirty="0" err="1"/>
              <a:t>לא</a:t>
            </a:r>
            <a:r>
              <a:rPr sz="4000" dirty="0"/>
              <a:t> </a:t>
            </a:r>
            <a:r>
              <a:rPr sz="4000" dirty="0" err="1"/>
              <a:t>נכו</a:t>
            </a:r>
            <a:r>
              <a:rPr lang="he-IL" sz="4000" dirty="0"/>
              <a:t>ן?</a:t>
            </a:r>
            <a:endParaRPr sz="4000" dirty="0"/>
          </a:p>
        </p:txBody>
      </p:sp>
      <p:sp>
        <p:nvSpPr>
          <p:cNvPr id="128" name="Shape 128"/>
          <p:cNvSpPr/>
          <p:nvPr/>
        </p:nvSpPr>
        <p:spPr>
          <a:xfrm>
            <a:off x="480511" y="2934970"/>
            <a:ext cx="11230977" cy="2119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5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5800" dirty="0"/>
              <a:t>ב</a:t>
            </a:r>
            <a:r>
              <a:rPr lang="he-IL" sz="5800" dirty="0"/>
              <a:t>-70 </a:t>
            </a:r>
            <a:r>
              <a:rPr sz="5800" dirty="0" err="1"/>
              <a:t>שנות</a:t>
            </a:r>
            <a:r>
              <a:rPr sz="5800" dirty="0"/>
              <a:t> </a:t>
            </a:r>
            <a:r>
              <a:rPr sz="5800" dirty="0" err="1"/>
              <a:t>המדינה</a:t>
            </a:r>
            <a:r>
              <a:rPr sz="5800" dirty="0"/>
              <a:t> </a:t>
            </a:r>
            <a:r>
              <a:rPr sz="5800" dirty="0" err="1"/>
              <a:t>זכו</a:t>
            </a:r>
            <a:r>
              <a:rPr sz="5800" dirty="0"/>
              <a:t> </a:t>
            </a:r>
            <a:r>
              <a:rPr sz="5800" dirty="0" err="1"/>
              <a:t>ישראלים</a:t>
            </a:r>
            <a:r>
              <a:rPr sz="5800" dirty="0"/>
              <a:t> ב</a:t>
            </a:r>
            <a:r>
              <a:rPr lang="he-IL" sz="5800" dirty="0"/>
              <a:t>-12 </a:t>
            </a:r>
            <a:r>
              <a:rPr sz="5800" dirty="0" err="1"/>
              <a:t>פרסי</a:t>
            </a:r>
            <a:r>
              <a:rPr sz="5800" dirty="0"/>
              <a:t> </a:t>
            </a:r>
            <a:r>
              <a:rPr sz="5800" dirty="0" err="1"/>
              <a:t>נובל</a:t>
            </a:r>
            <a:endParaRPr sz="5800" dirty="0"/>
          </a:p>
        </p:txBody>
      </p:sp>
      <p:grpSp>
        <p:nvGrpSpPr>
          <p:cNvPr id="132" name="Group 132" descr="צילום של יצחק רבין ושמעון פרס &#10;ב 70 שנות המדינה  זכו ישראלים ב 12 פרסי נובל "/>
          <p:cNvGrpSpPr/>
          <p:nvPr/>
        </p:nvGrpSpPr>
        <p:grpSpPr>
          <a:xfrm>
            <a:off x="-1" y="0"/>
            <a:ext cx="12192000" cy="6858000"/>
            <a:chOff x="0" y="0"/>
            <a:chExt cx="12192000" cy="6858000"/>
          </a:xfrm>
        </p:grpSpPr>
        <p:pic>
          <p:nvPicPr>
            <p:cNvPr id="129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pasted-image.pd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578804" y="750941"/>
              <a:ext cx="1696351" cy="966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Shape 131"/>
            <p:cNvSpPr/>
            <p:nvPr/>
          </p:nvSpPr>
          <p:spPr>
            <a:xfrm>
              <a:off x="936837" y="3341370"/>
              <a:ext cx="2037961" cy="161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 rtl="1"/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שנתה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ה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-70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המדינה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זכו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בפרס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נובל</a:t>
              </a:r>
              <a:endParaRPr sz="2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ctr" rtl="1"/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12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אזרחים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ישראלי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ם</a:t>
              </a:r>
              <a:endParaRPr sz="2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D790053C-E610-A01C-306B-1E0E0DD86739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5069769" y="769620"/>
            <a:ext cx="22946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נכון</a:t>
            </a:r>
            <a:r>
              <a:rPr sz="4000" dirty="0"/>
              <a:t> </a:t>
            </a:r>
            <a:r>
              <a:rPr sz="4000" dirty="0" err="1"/>
              <a:t>או</a:t>
            </a:r>
            <a:r>
              <a:rPr sz="4000" dirty="0"/>
              <a:t> </a:t>
            </a:r>
            <a:r>
              <a:rPr sz="4000" dirty="0" err="1"/>
              <a:t>לא</a:t>
            </a:r>
            <a:r>
              <a:rPr sz="4000" dirty="0"/>
              <a:t> </a:t>
            </a:r>
            <a:r>
              <a:rPr sz="4000" dirty="0" err="1"/>
              <a:t>נכון</a:t>
            </a:r>
            <a:r>
              <a:rPr sz="4000" dirty="0"/>
              <a:t>?</a:t>
            </a:r>
          </a:p>
        </p:txBody>
      </p:sp>
      <p:sp>
        <p:nvSpPr>
          <p:cNvPr id="138" name="Shape 138"/>
          <p:cNvSpPr/>
          <p:nvPr/>
        </p:nvSpPr>
        <p:spPr>
          <a:xfrm>
            <a:off x="480511" y="3144519"/>
            <a:ext cx="11230977" cy="1490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מחצית</a:t>
            </a:r>
            <a:r>
              <a:rPr sz="4000" dirty="0"/>
              <a:t> </a:t>
            </a:r>
            <a:r>
              <a:rPr sz="4000" dirty="0" err="1"/>
              <a:t>מאוכלוסיית</a:t>
            </a:r>
            <a:r>
              <a:rPr sz="4000" dirty="0"/>
              <a:t> </a:t>
            </a:r>
            <a:r>
              <a:rPr sz="4000" dirty="0" err="1"/>
              <a:t>ישראל</a:t>
            </a:r>
            <a:r>
              <a:rPr sz="4000" dirty="0"/>
              <a:t> </a:t>
            </a:r>
            <a:r>
              <a:rPr sz="4000" dirty="0" err="1"/>
              <a:t>מתגוררת</a:t>
            </a:r>
            <a:r>
              <a:rPr sz="4000" dirty="0"/>
              <a:t> </a:t>
            </a:r>
            <a:r>
              <a:rPr sz="4000" dirty="0" err="1"/>
              <a:t>בערים</a:t>
            </a:r>
            <a:r>
              <a:rPr sz="4000" dirty="0"/>
              <a:t> </a:t>
            </a:r>
            <a:r>
              <a:rPr sz="4000" dirty="0" err="1"/>
              <a:t>ומחציתה</a:t>
            </a:r>
            <a:r>
              <a:rPr sz="4000" dirty="0"/>
              <a:t> </a:t>
            </a:r>
            <a:r>
              <a:rPr sz="4000" dirty="0" err="1"/>
              <a:t>השנייה</a:t>
            </a:r>
            <a:r>
              <a:rPr sz="4000" dirty="0"/>
              <a:t> </a:t>
            </a:r>
            <a:r>
              <a:rPr sz="4000" dirty="0" err="1"/>
              <a:t>מתגוררת</a:t>
            </a:r>
            <a:r>
              <a:rPr sz="4000" dirty="0"/>
              <a:t> </a:t>
            </a:r>
            <a:r>
              <a:rPr sz="4000" dirty="0" err="1"/>
              <a:t>בהתיישבות</a:t>
            </a:r>
            <a:r>
              <a:rPr sz="4000" dirty="0"/>
              <a:t> </a:t>
            </a:r>
            <a:r>
              <a:rPr sz="4000" dirty="0" err="1"/>
              <a:t>כפרית</a:t>
            </a:r>
            <a:endParaRPr sz="4000" dirty="0"/>
          </a:p>
        </p:txBody>
      </p:sp>
      <p:grpSp>
        <p:nvGrpSpPr>
          <p:cNvPr id="142" name="Group 142" descr="צילום של חוף תל אביב &#10;מחצית אוכלוסיית ישראל מתגוררת בערים &#10;ומחציתה גרה בהתיישבות כפרית &#10;לא נכון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9" name="pasted-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03424" y="593940"/>
              <a:ext cx="3076268" cy="1418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Shape 141"/>
            <p:cNvSpPr/>
            <p:nvPr/>
          </p:nvSpPr>
          <p:spPr>
            <a:xfrm>
              <a:off x="1370484" y="3934446"/>
              <a:ext cx="2294656" cy="207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10000"/>
                </a:lnSpc>
                <a:defRPr sz="20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>
                <a:defRPr sz="1800"/>
              </a:pPr>
              <a:r>
                <a:rPr lang="he-IL" sz="2000" dirty="0"/>
                <a:t>כ-92%</a:t>
              </a:r>
              <a:r>
                <a:rPr sz="2000" dirty="0"/>
                <a:t> </a:t>
              </a:r>
              <a:r>
                <a:rPr sz="2000" dirty="0" err="1"/>
                <a:t>מתושבי</a:t>
              </a:r>
              <a:r>
                <a:rPr sz="2000" dirty="0"/>
                <a:t> </a:t>
              </a:r>
              <a:r>
                <a:rPr sz="2000" dirty="0" err="1"/>
                <a:t>ישראל</a:t>
              </a:r>
              <a:r>
                <a:rPr sz="2000" dirty="0"/>
                <a:t> </a:t>
              </a:r>
              <a:r>
                <a:rPr sz="2000" dirty="0" err="1"/>
                <a:t>גרים</a:t>
              </a:r>
              <a:r>
                <a:rPr sz="2000" dirty="0"/>
                <a:t> </a:t>
              </a:r>
              <a:r>
                <a:rPr sz="2000" dirty="0" err="1"/>
                <a:t>ביישובים</a:t>
              </a:r>
              <a:r>
                <a:rPr sz="2000" dirty="0"/>
                <a:t> </a:t>
              </a:r>
              <a:r>
                <a:rPr sz="2000" dirty="0" err="1"/>
                <a:t>עירוניים</a:t>
              </a:r>
              <a:endParaRPr lang="he-IL" sz="2000" dirty="0"/>
            </a:p>
            <a:p>
              <a:pPr lvl="0">
                <a:defRPr sz="1800"/>
              </a:pPr>
              <a:r>
                <a:rPr lang="he-IL" sz="2000" dirty="0"/>
                <a:t>ו-8%</a:t>
              </a:r>
              <a:r>
                <a:rPr sz="2000" dirty="0"/>
                <a:t> </a:t>
              </a:r>
              <a:r>
                <a:rPr sz="2000" dirty="0" err="1"/>
                <a:t>מתגוררים</a:t>
              </a:r>
              <a:r>
                <a:rPr sz="2000" dirty="0"/>
                <a:t> </a:t>
              </a:r>
              <a:r>
                <a:rPr sz="2000" dirty="0" err="1"/>
                <a:t>ביישובים</a:t>
              </a:r>
              <a:r>
                <a:rPr sz="2000" dirty="0"/>
                <a:t> </a:t>
              </a:r>
              <a:r>
                <a:rPr sz="2000" dirty="0" err="1"/>
                <a:t>כפריים</a:t>
              </a:r>
              <a:r>
                <a:rPr sz="2000" dirty="0"/>
                <a:t> (</a:t>
              </a:r>
              <a:r>
                <a:rPr sz="2000" dirty="0" err="1"/>
                <a:t>נכון</a:t>
              </a:r>
              <a:r>
                <a:rPr sz="2000" dirty="0"/>
                <a:t> </a:t>
              </a:r>
              <a:r>
                <a:rPr lang="he-IL" sz="2000" dirty="0"/>
                <a:t>ל-2019</a:t>
              </a:r>
              <a:r>
                <a:rPr sz="2000" dirty="0"/>
                <a:t>)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13186F9E-7E41-9048-E447-9D980A3B0EF6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5069769" y="782320"/>
            <a:ext cx="22946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נכון</a:t>
            </a:r>
            <a:r>
              <a:rPr sz="4000" dirty="0"/>
              <a:t> </a:t>
            </a:r>
            <a:r>
              <a:rPr sz="4000" dirty="0" err="1"/>
              <a:t>או</a:t>
            </a:r>
            <a:r>
              <a:rPr sz="4000" dirty="0"/>
              <a:t> </a:t>
            </a:r>
            <a:r>
              <a:rPr sz="4000" dirty="0" err="1"/>
              <a:t>לא</a:t>
            </a:r>
            <a:r>
              <a:rPr sz="4000" dirty="0"/>
              <a:t> </a:t>
            </a:r>
            <a:r>
              <a:rPr sz="4000" dirty="0" err="1"/>
              <a:t>נכון</a:t>
            </a:r>
            <a:r>
              <a:rPr sz="4000" dirty="0"/>
              <a:t>?</a:t>
            </a:r>
          </a:p>
        </p:txBody>
      </p:sp>
      <p:sp>
        <p:nvSpPr>
          <p:cNvPr id="146" name="Shape 146"/>
          <p:cNvSpPr/>
          <p:nvPr/>
        </p:nvSpPr>
        <p:spPr>
          <a:xfrm>
            <a:off x="480511" y="3144520"/>
            <a:ext cx="11230977" cy="751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/>
              <a:t>ה</a:t>
            </a:r>
            <a:r>
              <a:rPr lang="he-IL" sz="4000" dirty="0"/>
              <a:t>-</a:t>
            </a:r>
            <a:r>
              <a:rPr lang="en-US" sz="4000" dirty="0"/>
              <a:t>GPS</a:t>
            </a:r>
            <a:r>
              <a:rPr lang="he-IL" sz="4000" dirty="0"/>
              <a:t> </a:t>
            </a:r>
            <a:r>
              <a:rPr sz="4000" dirty="0" err="1"/>
              <a:t>הוא</a:t>
            </a:r>
            <a:r>
              <a:rPr sz="4000" dirty="0"/>
              <a:t> </a:t>
            </a:r>
            <a:r>
              <a:rPr sz="4000" dirty="0" err="1"/>
              <a:t>המצאה</a:t>
            </a:r>
            <a:r>
              <a:rPr sz="4000" dirty="0"/>
              <a:t> </a:t>
            </a:r>
            <a:r>
              <a:rPr sz="4000" dirty="0" err="1"/>
              <a:t>ישראלית</a:t>
            </a:r>
            <a:endParaRPr sz="4000" dirty="0"/>
          </a:p>
        </p:txBody>
      </p:sp>
      <p:grpSp>
        <p:nvGrpSpPr>
          <p:cNvPr id="2" name="Group 1" descr="ה G P S הומצא בישראל &#10;לא נכון ">
            <a:extLst>
              <a:ext uri="{FF2B5EF4-FFF2-40B4-BE49-F238E27FC236}">
                <a16:creationId xmlns:a16="http://schemas.microsoft.com/office/drawing/2014/main" id="{226D87EE-8A26-4C36-ABD1-DE3F23AA52E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91552"/>
            <a:chExt cx="12192000" cy="6858000"/>
          </a:xfrm>
        </p:grpSpPr>
        <p:pic>
          <p:nvPicPr>
            <p:cNvPr id="147" name="pasted-image.pdf" descr="ה   GPS   הומצא בישראל &#10;לא נכון &#10;אבל דוד השמש תוכנת WAVE וה  DISK ON KEY הומצאו בישראל 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" y="91552"/>
              <a:ext cx="12192000" cy="6858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" name="pasted-image.pd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527593" y="611333"/>
              <a:ext cx="3136814" cy="100443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9" name="Shape 149" descr="ה   GPS   הומצא בישראל &#10;לא נכון &#10;אבל דוד השמש תוכנת WAVE וה  DISK ON KEY הומצאו בישראל "/>
            <p:cNvSpPr/>
            <p:nvPr/>
          </p:nvSpPr>
          <p:spPr>
            <a:xfrm>
              <a:off x="2510576" y="1883545"/>
              <a:ext cx="7170848" cy="13742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>
              <a:lvl1pPr algn="ctr" defTabSz="457200">
                <a:lnSpc>
                  <a:spcPct val="120000"/>
                </a:lnSpc>
                <a:defRPr sz="24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2400" dirty="0" err="1"/>
                <a:t>אומנם</a:t>
              </a:r>
              <a:r>
                <a:rPr sz="2400" dirty="0"/>
                <a:t> ה</a:t>
              </a:r>
              <a:r>
                <a:rPr lang="he-IL" sz="2400" dirty="0"/>
                <a:t>-</a:t>
              </a:r>
              <a:r>
                <a:rPr lang="en-US" sz="2400" dirty="0"/>
                <a:t>GPS</a:t>
              </a:r>
              <a:r>
                <a:rPr lang="he-IL" sz="2400" dirty="0"/>
                <a:t> </a:t>
              </a:r>
              <a:r>
                <a:rPr sz="2400" dirty="0" err="1"/>
                <a:t>לא</a:t>
              </a:r>
              <a:r>
                <a:rPr sz="2400" dirty="0"/>
                <a:t> </a:t>
              </a:r>
              <a:r>
                <a:rPr sz="2400" dirty="0" err="1"/>
                <a:t>הומצא</a:t>
              </a:r>
              <a:r>
                <a:rPr sz="2400" dirty="0"/>
                <a:t> </a:t>
              </a:r>
              <a:r>
                <a:rPr sz="2400" dirty="0" err="1"/>
                <a:t>בישראל</a:t>
              </a:r>
              <a:r>
                <a:rPr lang="he-IL" sz="2400" dirty="0"/>
                <a:t>, </a:t>
              </a:r>
              <a:r>
                <a:rPr sz="2400" dirty="0" err="1"/>
                <a:t>אך</a:t>
              </a:r>
              <a:r>
                <a:rPr sz="2400" dirty="0"/>
                <a:t> </a:t>
              </a:r>
              <a:r>
                <a:rPr sz="2400" dirty="0" err="1"/>
                <a:t>אנו</a:t>
              </a:r>
              <a:r>
                <a:rPr sz="2400" dirty="0"/>
                <a:t> </a:t>
              </a:r>
              <a:r>
                <a:rPr sz="2400" dirty="0" err="1"/>
                <a:t>יכולים</a:t>
              </a:r>
              <a:r>
                <a:rPr sz="2400" dirty="0"/>
                <a:t> </a:t>
              </a:r>
              <a:r>
                <a:rPr sz="2400" dirty="0" err="1"/>
                <a:t>להתגאות</a:t>
              </a:r>
              <a:r>
                <a:rPr sz="2400" dirty="0"/>
                <a:t> </a:t>
              </a:r>
              <a:r>
                <a:rPr sz="2400" dirty="0" err="1"/>
                <a:t>בעובדה</a:t>
              </a:r>
              <a:r>
                <a:rPr sz="2400" dirty="0"/>
                <a:t> </a:t>
              </a:r>
              <a:r>
                <a:rPr sz="2400" dirty="0" err="1"/>
                <a:t>שכמה</a:t>
              </a:r>
              <a:r>
                <a:rPr sz="2400" dirty="0"/>
                <a:t> </a:t>
              </a:r>
              <a:r>
                <a:rPr sz="2400" dirty="0" err="1"/>
                <a:t>מההמצאות</a:t>
              </a:r>
              <a:r>
                <a:rPr sz="2400" dirty="0"/>
                <a:t> </a:t>
              </a:r>
              <a:r>
                <a:rPr sz="2400" dirty="0" err="1"/>
                <a:t>הגדולות</a:t>
              </a:r>
              <a:r>
                <a:rPr sz="2400" dirty="0"/>
                <a:t> </a:t>
              </a:r>
              <a:r>
                <a:rPr sz="2400" dirty="0" err="1"/>
                <a:t>ששינו</a:t>
              </a:r>
              <a:r>
                <a:rPr sz="2400" dirty="0"/>
                <a:t> </a:t>
              </a:r>
              <a:r>
                <a:rPr sz="2400" dirty="0" err="1"/>
                <a:t>את</a:t>
              </a:r>
              <a:r>
                <a:rPr sz="2400" dirty="0"/>
                <a:t> </a:t>
              </a:r>
              <a:r>
                <a:rPr sz="2400" dirty="0" err="1"/>
                <a:t>העולם</a:t>
              </a:r>
              <a:r>
                <a:rPr sz="2400" dirty="0"/>
                <a:t> </a:t>
              </a:r>
              <a:r>
                <a:rPr sz="2400" dirty="0" err="1"/>
                <a:t>כן</a:t>
              </a:r>
              <a:r>
                <a:rPr sz="2400" dirty="0"/>
                <a:t> </a:t>
              </a:r>
              <a:r>
                <a:rPr sz="2400" dirty="0" err="1"/>
                <a:t>הומצאו</a:t>
              </a:r>
              <a:r>
                <a:rPr sz="2400" dirty="0"/>
                <a:t> </a:t>
              </a:r>
              <a:r>
                <a:rPr sz="2400" dirty="0" err="1"/>
                <a:t>כאן</a:t>
              </a:r>
              <a:r>
                <a:rPr sz="2400" dirty="0"/>
                <a:t> </a:t>
              </a:r>
              <a:r>
                <a:rPr sz="2400" dirty="0" err="1"/>
                <a:t>בישראל</a:t>
              </a:r>
              <a:r>
                <a:rPr sz="2400" dirty="0"/>
                <a:t>.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1755389" y="3367980"/>
              <a:ext cx="8681221" cy="6857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rIns="45719">
              <a:spAutoFit/>
            </a:bodyPr>
            <a:lstStyle>
              <a:lvl1pPr algn="ctr" defTabSz="457200">
                <a:lnSpc>
                  <a:spcPct val="120000"/>
                </a:lnSpc>
                <a:defRPr sz="3600"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 b="0"/>
              </a:pPr>
              <a:r>
                <a:rPr sz="3600" b="1" dirty="0" err="1"/>
                <a:t>אילו</a:t>
              </a:r>
              <a:r>
                <a:rPr sz="3600" b="1" dirty="0"/>
                <a:t> </a:t>
              </a:r>
              <a:r>
                <a:rPr sz="3600" b="1" dirty="0" err="1"/>
                <a:t>המצאות</a:t>
              </a:r>
              <a:r>
                <a:rPr sz="3600" b="1" dirty="0"/>
                <a:t> </a:t>
              </a:r>
              <a:r>
                <a:rPr sz="3600" b="1" dirty="0" err="1"/>
                <a:t>ישראליות</a:t>
              </a:r>
              <a:r>
                <a:rPr sz="3600" b="1" dirty="0"/>
                <a:t> </a:t>
              </a:r>
              <a:r>
                <a:rPr sz="3600" b="1" dirty="0" err="1"/>
                <a:t>אתם</a:t>
              </a:r>
              <a:r>
                <a:rPr sz="3600" b="1" dirty="0"/>
                <a:t> </a:t>
              </a:r>
              <a:r>
                <a:rPr sz="3600" b="1" dirty="0" err="1"/>
                <a:t>מכירים</a:t>
              </a:r>
              <a:r>
                <a:rPr sz="3600" b="1" dirty="0"/>
                <a:t>?</a:t>
              </a:r>
            </a:p>
          </p:txBody>
        </p:sp>
      </p:grpSp>
      <p:sp>
        <p:nvSpPr>
          <p:cNvPr id="3" name="מלבן 2">
            <a:extLst>
              <a:ext uri="{FF2B5EF4-FFF2-40B4-BE49-F238E27FC236}">
                <a16:creationId xmlns:a16="http://schemas.microsoft.com/office/drawing/2014/main" id="{22CF5363-F971-9C0E-00D8-ADCC21616F7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>
            <a:extLst>
              <a:ext uri="{FF2B5EF4-FFF2-40B4-BE49-F238E27FC236}">
                <a16:creationId xmlns:a16="http://schemas.microsoft.com/office/drawing/2014/main" id="{5C37867D-CDBC-464B-B305-52985F80FF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>
            <a:extLst>
              <a:ext uri="{FF2B5EF4-FFF2-40B4-BE49-F238E27FC236}">
                <a16:creationId xmlns:a16="http://schemas.microsoft.com/office/drawing/2014/main" id="{A94EB2A3-FD54-427F-848F-22F29F0CF8B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25293" y="1272225"/>
            <a:ext cx="8141414" cy="431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3.png" descr="לחץ כאן כדי לצפות בסרטון &#10;תריץ אחורה - מדינה של המצאות">
            <a:hlinkClick r:id="rId4"/>
            <a:extLst>
              <a:ext uri="{FF2B5EF4-FFF2-40B4-BE49-F238E27FC236}">
                <a16:creationId xmlns:a16="http://schemas.microsoft.com/office/drawing/2014/main" id="{2DC0C7BC-A020-40DC-BFF3-34E895AFEC0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4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FC35025-2CBD-2EA8-4732-47CF0A42420B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pdf" descr="אִיּוּר שֶׁל נַעַר צָעִיר חָבוּשׁ  בְּכוֹבַע טֶמְבֵּל בִּדְמוּת הַמְּדִינָה  אוֹחֵז  בַּצִּיּוֹנוּת בִּדְמוּת קָשִׁישׁ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1466021" y="1810430"/>
            <a:ext cx="5084629" cy="66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algn="r" defTabSz="457200">
              <a:lnSpc>
                <a:spcPct val="120000"/>
              </a:lnSpc>
              <a:defRPr sz="36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 b="0"/>
            </a:pPr>
            <a:r>
              <a:rPr sz="3600" b="1" dirty="0" err="1"/>
              <a:t>האם</a:t>
            </a:r>
            <a:r>
              <a:rPr sz="3600" b="1" dirty="0"/>
              <a:t> </a:t>
            </a:r>
            <a:r>
              <a:rPr sz="3600" b="1" dirty="0" err="1"/>
              <a:t>הציונות</a:t>
            </a:r>
            <a:r>
              <a:rPr sz="3600" b="1" dirty="0"/>
              <a:t> </a:t>
            </a:r>
            <a:r>
              <a:rPr sz="3600" b="1" dirty="0" err="1"/>
              <a:t>נגמרה</a:t>
            </a:r>
            <a:r>
              <a:rPr sz="3600" b="1" dirty="0"/>
              <a:t>?</a:t>
            </a:r>
          </a:p>
        </p:txBody>
      </p:sp>
      <p:sp>
        <p:nvSpPr>
          <p:cNvPr id="160" name="Shape 160"/>
          <p:cNvSpPr/>
          <p:nvPr/>
        </p:nvSpPr>
        <p:spPr>
          <a:xfrm>
            <a:off x="1181876" y="2644239"/>
            <a:ext cx="5368775" cy="1928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algn="r" defTabSz="457200">
              <a:lnSpc>
                <a:spcPct val="120000"/>
              </a:lnSpc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1700" dirty="0"/>
              <a:t>״</a:t>
            </a:r>
            <a:r>
              <a:rPr sz="1700" dirty="0" err="1"/>
              <a:t>קראתי</a:t>
            </a:r>
            <a:r>
              <a:rPr sz="1700" dirty="0"/>
              <a:t> </a:t>
            </a:r>
            <a:r>
              <a:rPr sz="1700" dirty="0" err="1"/>
              <a:t>פעם</a:t>
            </a:r>
            <a:r>
              <a:rPr sz="1700" dirty="0"/>
              <a:t> </a:t>
            </a:r>
            <a:r>
              <a:rPr sz="1700" dirty="0" err="1"/>
              <a:t>לציונות</a:t>
            </a:r>
            <a:r>
              <a:rPr sz="1700" dirty="0"/>
              <a:t> </a:t>
            </a:r>
            <a:r>
              <a:rPr sz="1700" dirty="0" err="1"/>
              <a:t>אידיאל</a:t>
            </a:r>
            <a:r>
              <a:rPr sz="1700" dirty="0"/>
              <a:t> </a:t>
            </a:r>
            <a:r>
              <a:rPr sz="1700" dirty="0" err="1"/>
              <a:t>אין</a:t>
            </a:r>
            <a:r>
              <a:rPr sz="1700" dirty="0"/>
              <a:t> </a:t>
            </a:r>
            <a:r>
              <a:rPr sz="1700" dirty="0" err="1"/>
              <a:t>סופי</a:t>
            </a:r>
            <a:r>
              <a:rPr lang="he-IL" sz="1700" dirty="0"/>
              <a:t>, </a:t>
            </a:r>
            <a:r>
              <a:rPr sz="1700" dirty="0" err="1"/>
              <a:t>ואני</a:t>
            </a:r>
            <a:r>
              <a:rPr sz="1700" dirty="0"/>
              <a:t> </a:t>
            </a:r>
            <a:r>
              <a:rPr sz="1700" dirty="0" err="1"/>
              <a:t>מאמין</a:t>
            </a:r>
            <a:r>
              <a:rPr sz="1700" dirty="0"/>
              <a:t> </a:t>
            </a:r>
            <a:r>
              <a:rPr sz="1700" dirty="0" err="1"/>
              <a:t>באמת</a:t>
            </a:r>
            <a:r>
              <a:rPr sz="1700" dirty="0"/>
              <a:t> </a:t>
            </a:r>
            <a:r>
              <a:rPr sz="1700" dirty="0" err="1"/>
              <a:t>כי</a:t>
            </a:r>
            <a:r>
              <a:rPr sz="1700" dirty="0"/>
              <a:t> </a:t>
            </a:r>
            <a:r>
              <a:rPr sz="1700" dirty="0" err="1"/>
              <a:t>גם</a:t>
            </a:r>
            <a:r>
              <a:rPr sz="1700" dirty="0"/>
              <a:t> </a:t>
            </a:r>
            <a:r>
              <a:rPr sz="1700" dirty="0" err="1"/>
              <a:t>לאחר</a:t>
            </a:r>
            <a:r>
              <a:rPr sz="1700" dirty="0"/>
              <a:t> </a:t>
            </a:r>
            <a:r>
              <a:rPr sz="1700" dirty="0" err="1"/>
              <a:t>השגת</a:t>
            </a:r>
            <a:r>
              <a:rPr sz="1700" dirty="0"/>
              <a:t> </a:t>
            </a:r>
            <a:r>
              <a:rPr sz="1700" dirty="0" err="1"/>
              <a:t>ארצנו</a:t>
            </a:r>
            <a:r>
              <a:rPr lang="he-IL" sz="1700" dirty="0"/>
              <a:t>, </a:t>
            </a:r>
            <a:r>
              <a:rPr sz="1700" dirty="0" err="1"/>
              <a:t>ארץ</a:t>
            </a:r>
            <a:r>
              <a:rPr sz="1700" dirty="0"/>
              <a:t> </a:t>
            </a:r>
            <a:r>
              <a:rPr sz="1700" dirty="0" err="1"/>
              <a:t>ישראל</a:t>
            </a:r>
            <a:r>
              <a:rPr sz="1700" dirty="0"/>
              <a:t> </a:t>
            </a:r>
            <a:r>
              <a:rPr sz="1700" dirty="0" err="1"/>
              <a:t>לא</a:t>
            </a:r>
            <a:r>
              <a:rPr sz="1700" dirty="0"/>
              <a:t> </a:t>
            </a:r>
            <a:r>
              <a:rPr sz="1700" dirty="0" err="1"/>
              <a:t>תחדל</a:t>
            </a:r>
            <a:r>
              <a:rPr sz="1700" dirty="0"/>
              <a:t> </a:t>
            </a:r>
            <a:r>
              <a:rPr sz="1700" dirty="0" err="1"/>
              <a:t>מלהיות</a:t>
            </a:r>
            <a:r>
              <a:rPr sz="1700" dirty="0"/>
              <a:t> </a:t>
            </a:r>
            <a:r>
              <a:rPr sz="1700" dirty="0" err="1"/>
              <a:t>אידיאל</a:t>
            </a:r>
            <a:r>
              <a:rPr lang="he-IL" sz="1700" dirty="0"/>
              <a:t>. </a:t>
            </a:r>
            <a:r>
              <a:rPr sz="1700" dirty="0" err="1"/>
              <a:t>כי</a:t>
            </a:r>
            <a:r>
              <a:rPr sz="1700" dirty="0"/>
              <a:t> </a:t>
            </a:r>
            <a:r>
              <a:rPr sz="1700" dirty="0" err="1"/>
              <a:t>בציונות</a:t>
            </a:r>
            <a:r>
              <a:rPr lang="he-IL" sz="1700" dirty="0"/>
              <a:t>, </a:t>
            </a:r>
            <a:r>
              <a:rPr sz="1700" dirty="0" err="1"/>
              <a:t>כפי</a:t>
            </a:r>
            <a:r>
              <a:rPr sz="1700" dirty="0"/>
              <a:t> </a:t>
            </a:r>
            <a:r>
              <a:rPr sz="1700" dirty="0" err="1"/>
              <a:t>שאני</a:t>
            </a:r>
            <a:r>
              <a:rPr sz="1700" dirty="0"/>
              <a:t> </a:t>
            </a:r>
            <a:r>
              <a:rPr sz="1700" dirty="0" err="1"/>
              <a:t>מבין</a:t>
            </a:r>
            <a:r>
              <a:rPr sz="1700" dirty="0"/>
              <a:t> </a:t>
            </a:r>
            <a:r>
              <a:rPr sz="1700" dirty="0" err="1"/>
              <a:t>אותה</a:t>
            </a:r>
            <a:r>
              <a:rPr lang="he-IL" sz="1700" dirty="0"/>
              <a:t>, </a:t>
            </a:r>
            <a:r>
              <a:rPr sz="1700" dirty="0" err="1"/>
              <a:t>כלולה</a:t>
            </a:r>
            <a:r>
              <a:rPr sz="1700" dirty="0"/>
              <a:t> </a:t>
            </a:r>
            <a:r>
              <a:rPr sz="1700" dirty="0" err="1"/>
              <a:t>לא</a:t>
            </a:r>
            <a:r>
              <a:rPr sz="1700" dirty="0"/>
              <a:t> </a:t>
            </a:r>
            <a:r>
              <a:rPr sz="1700" dirty="0" err="1"/>
              <a:t>רק</a:t>
            </a:r>
            <a:r>
              <a:rPr sz="1700" dirty="0"/>
              <a:t> </a:t>
            </a:r>
            <a:r>
              <a:rPr sz="1700" dirty="0" err="1"/>
              <a:t>השאיפה</a:t>
            </a:r>
            <a:r>
              <a:rPr sz="1700" dirty="0"/>
              <a:t> </a:t>
            </a:r>
            <a:r>
              <a:rPr sz="1700" dirty="0" err="1"/>
              <a:t>לכברת</a:t>
            </a:r>
            <a:r>
              <a:rPr sz="1700" dirty="0"/>
              <a:t> </a:t>
            </a:r>
            <a:r>
              <a:rPr sz="1700" dirty="0" err="1"/>
              <a:t>ארץ</a:t>
            </a:r>
            <a:r>
              <a:rPr sz="1700" dirty="0"/>
              <a:t> </a:t>
            </a:r>
            <a:r>
              <a:rPr sz="1700" dirty="0" err="1"/>
              <a:t>מובטחת</a:t>
            </a:r>
            <a:r>
              <a:rPr sz="1700" dirty="0"/>
              <a:t> </a:t>
            </a:r>
            <a:r>
              <a:rPr sz="1700" dirty="0" err="1"/>
              <a:t>כחוק</a:t>
            </a:r>
            <a:r>
              <a:rPr sz="1700" dirty="0"/>
              <a:t> </a:t>
            </a:r>
            <a:r>
              <a:rPr sz="1700" dirty="0" err="1"/>
              <a:t>בשביל</a:t>
            </a:r>
            <a:r>
              <a:rPr sz="1700" dirty="0"/>
              <a:t> </a:t>
            </a:r>
            <a:r>
              <a:rPr sz="1700" dirty="0" err="1"/>
              <a:t>עמנו</a:t>
            </a:r>
            <a:r>
              <a:rPr sz="1700" dirty="0"/>
              <a:t> </a:t>
            </a:r>
            <a:r>
              <a:rPr sz="1700" dirty="0" err="1"/>
              <a:t>האומלל</a:t>
            </a:r>
            <a:r>
              <a:rPr lang="he-IL" sz="1700" dirty="0"/>
              <a:t>, </a:t>
            </a:r>
            <a:r>
              <a:rPr sz="1700" dirty="0" err="1"/>
              <a:t>אלא</a:t>
            </a:r>
            <a:r>
              <a:rPr sz="1700" dirty="0"/>
              <a:t> </a:t>
            </a:r>
            <a:r>
              <a:rPr sz="1700" dirty="0" err="1"/>
              <a:t>גם</a:t>
            </a:r>
            <a:r>
              <a:rPr sz="1700" dirty="0"/>
              <a:t> </a:t>
            </a:r>
            <a:r>
              <a:rPr sz="1700" dirty="0" err="1"/>
              <a:t>השאיפה</a:t>
            </a:r>
            <a:r>
              <a:rPr sz="1700" dirty="0"/>
              <a:t> </a:t>
            </a:r>
            <a:r>
              <a:rPr sz="1700" dirty="0" err="1"/>
              <a:t>לשלמות</a:t>
            </a:r>
            <a:r>
              <a:rPr sz="1700" dirty="0"/>
              <a:t> </a:t>
            </a:r>
            <a:r>
              <a:rPr sz="1700" dirty="0" err="1"/>
              <a:t>מוסרית</a:t>
            </a:r>
            <a:r>
              <a:rPr sz="1700" dirty="0"/>
              <a:t> </a:t>
            </a:r>
            <a:r>
              <a:rPr sz="1700" dirty="0" err="1"/>
              <a:t>ורוחנית</a:t>
            </a:r>
            <a:r>
              <a:rPr sz="1700" dirty="0"/>
              <a:t>״.</a:t>
            </a:r>
          </a:p>
        </p:txBody>
      </p:sp>
      <p:sp>
        <p:nvSpPr>
          <p:cNvPr id="161" name="Shape 161"/>
          <p:cNvSpPr/>
          <p:nvPr/>
        </p:nvSpPr>
        <p:spPr>
          <a:xfrm>
            <a:off x="1181876" y="4746106"/>
            <a:ext cx="5368775" cy="30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algn="r" defTabSz="457200">
              <a:lnSpc>
                <a:spcPct val="120000"/>
              </a:lnSpc>
              <a:defRPr sz="1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1400" dirty="0" err="1"/>
              <a:t>בנימין</a:t>
            </a:r>
            <a:r>
              <a:rPr sz="1400" dirty="0"/>
              <a:t> </a:t>
            </a:r>
            <a:r>
              <a:rPr sz="1400" dirty="0" err="1"/>
              <a:t>זאב</a:t>
            </a:r>
            <a:r>
              <a:rPr sz="1400" dirty="0"/>
              <a:t> </a:t>
            </a:r>
            <a:r>
              <a:rPr sz="1400" dirty="0" err="1"/>
              <a:t>הרצל</a:t>
            </a:r>
            <a:r>
              <a:rPr lang="he-IL" sz="1400" dirty="0"/>
              <a:t>, </a:t>
            </a:r>
            <a:r>
              <a:rPr sz="1400" dirty="0"/>
              <a:t>״</a:t>
            </a:r>
            <a:r>
              <a:rPr sz="1400" dirty="0" err="1"/>
              <a:t>תקוותנו</a:t>
            </a:r>
            <a:r>
              <a:rPr sz="1400" dirty="0"/>
              <a:t>״</a:t>
            </a:r>
            <a:r>
              <a:rPr lang="he-IL" sz="1400" dirty="0"/>
              <a:t>, </a:t>
            </a:r>
            <a:r>
              <a:rPr sz="1400" dirty="0" err="1"/>
              <a:t>מתוך</a:t>
            </a:r>
            <a:r>
              <a:rPr sz="1400" dirty="0"/>
              <a:t> </a:t>
            </a:r>
            <a:r>
              <a:rPr sz="1400" dirty="0" err="1"/>
              <a:t>הספר</a:t>
            </a:r>
            <a:r>
              <a:rPr sz="1400" dirty="0"/>
              <a:t> ״</a:t>
            </a:r>
            <a:r>
              <a:rPr sz="1400" dirty="0" err="1"/>
              <a:t>בפני</a:t>
            </a:r>
            <a:r>
              <a:rPr sz="1400" dirty="0"/>
              <a:t> </a:t>
            </a:r>
            <a:r>
              <a:rPr sz="1400" dirty="0" err="1"/>
              <a:t>עם</a:t>
            </a:r>
            <a:r>
              <a:rPr sz="1400" dirty="0"/>
              <a:t> </a:t>
            </a:r>
            <a:r>
              <a:rPr sz="1400" dirty="0" err="1"/>
              <a:t>ועולם</a:t>
            </a:r>
            <a:r>
              <a:rPr sz="1400" dirty="0"/>
              <a:t>״</a:t>
            </a:r>
            <a:r>
              <a:rPr lang="he-IL" sz="1400" dirty="0"/>
              <a:t>, </a:t>
            </a:r>
            <a:r>
              <a:rPr sz="1400" dirty="0" err="1"/>
              <a:t>כרך</a:t>
            </a:r>
            <a:r>
              <a:rPr sz="1400" dirty="0"/>
              <a:t> ב׳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BBEE21A-7D8D-CED6-F307-9A8F12611722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4251933" y="2926079"/>
            <a:ext cx="4043734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מי</a:t>
            </a:r>
            <a:r>
              <a:rPr sz="6000" dirty="0"/>
              <a:t> </a:t>
            </a:r>
            <a:r>
              <a:rPr sz="6000" dirty="0" err="1"/>
              <a:t>בתמונה</a:t>
            </a:r>
            <a:r>
              <a:rPr sz="6000" dirty="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5AEADA0-79C8-2E1B-6F7D-E418AB513790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Group 170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7" name="pasted-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Shape 168"/>
            <p:cNvSpPr/>
            <p:nvPr/>
          </p:nvSpPr>
          <p:spPr>
            <a:xfrm>
              <a:off x="4830590" y="861059"/>
              <a:ext cx="5791006" cy="1631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r" defTabSz="457200" rtl="1"/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שרה</a:t>
              </a:r>
              <a:r>
                <a:rPr sz="7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אהרונסון</a:t>
              </a:r>
              <a:endParaRPr sz="7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/>
              <a:r>
                <a:rPr lang="he-IL" sz="3000" dirty="0">
                  <a:latin typeface="Tahoma"/>
                  <a:ea typeface="Tahoma"/>
                  <a:cs typeface="Tahoma"/>
                  <a:sym typeface="Tahoma"/>
                </a:rPr>
                <a:t>1917-1890</a:t>
              </a:r>
              <a:endParaRPr sz="3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1570404" y="2882900"/>
              <a:ext cx="9051192" cy="311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457200">
                <a:lnSpc>
                  <a:spcPct val="120000"/>
                </a:lnSpc>
                <a:defRPr sz="2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2800" dirty="0" err="1"/>
                <a:t>חברת</a:t>
              </a:r>
              <a:r>
                <a:rPr sz="2800" dirty="0"/>
                <a:t> </a:t>
              </a:r>
              <a:r>
                <a:rPr sz="2800" dirty="0" err="1"/>
                <a:t>ארגון</a:t>
              </a:r>
              <a:r>
                <a:rPr sz="2800" dirty="0"/>
                <a:t> </a:t>
              </a:r>
              <a:r>
                <a:rPr sz="2800" dirty="0" err="1"/>
                <a:t>המחתרת</a:t>
              </a:r>
              <a:r>
                <a:rPr sz="2800" dirty="0"/>
                <a:t> </a:t>
              </a:r>
              <a:r>
                <a:rPr sz="2800" dirty="0" err="1"/>
                <a:t>ניל״י</a:t>
              </a:r>
              <a:r>
                <a:rPr sz="2800" dirty="0"/>
                <a:t> </a:t>
              </a:r>
              <a:r>
                <a:rPr lang="he-IL" sz="2800" dirty="0"/>
                <a:t>(</a:t>
              </a:r>
              <a:r>
                <a:rPr sz="2800" dirty="0"/>
                <a:t>״</a:t>
              </a:r>
              <a:r>
                <a:rPr sz="2800" dirty="0" err="1"/>
                <a:t>נצח</a:t>
              </a:r>
              <a:r>
                <a:rPr sz="2800" dirty="0"/>
                <a:t> </a:t>
              </a:r>
              <a:r>
                <a:rPr sz="2800" dirty="0" err="1"/>
                <a:t>ישראל</a:t>
              </a:r>
              <a:r>
                <a:rPr sz="2800" dirty="0"/>
                <a:t> </a:t>
              </a:r>
              <a:r>
                <a:rPr sz="2800" dirty="0" err="1"/>
                <a:t>לא</a:t>
              </a:r>
              <a:r>
                <a:rPr sz="2800" dirty="0"/>
                <a:t> </a:t>
              </a:r>
              <a:r>
                <a:rPr sz="2800" dirty="0" err="1"/>
                <a:t>ישקר</a:t>
              </a:r>
              <a:r>
                <a:rPr sz="2800" dirty="0"/>
                <a:t>״</a:t>
              </a:r>
              <a:r>
                <a:rPr lang="he-IL" sz="2800" dirty="0"/>
                <a:t>),</a:t>
              </a:r>
              <a:r>
                <a:rPr sz="2800" dirty="0"/>
                <a:t> </a:t>
              </a:r>
              <a:r>
                <a:rPr sz="2800" dirty="0" err="1"/>
                <a:t>אשר</a:t>
              </a:r>
              <a:r>
                <a:rPr sz="2800" dirty="0"/>
                <a:t> </a:t>
              </a:r>
              <a:r>
                <a:rPr sz="2800" dirty="0" err="1"/>
                <a:t>ריגלה</a:t>
              </a:r>
              <a:r>
                <a:rPr sz="2800" dirty="0"/>
                <a:t> </a:t>
              </a:r>
              <a:r>
                <a:rPr sz="2800" dirty="0" err="1"/>
                <a:t>עבור</a:t>
              </a:r>
              <a:r>
                <a:rPr sz="2800" dirty="0"/>
                <a:t> </a:t>
              </a:r>
              <a:r>
                <a:rPr sz="2800" dirty="0" err="1"/>
                <a:t>הבריטים</a:t>
              </a:r>
              <a:r>
                <a:rPr sz="2800" dirty="0"/>
                <a:t> </a:t>
              </a:r>
              <a:r>
                <a:rPr sz="2800" dirty="0" err="1"/>
                <a:t>נגד</a:t>
              </a:r>
              <a:r>
                <a:rPr sz="2800" dirty="0"/>
                <a:t> </a:t>
              </a:r>
              <a:r>
                <a:rPr sz="2800" dirty="0" err="1"/>
                <a:t>הטורקים</a:t>
              </a:r>
              <a:r>
                <a:rPr sz="2800" dirty="0"/>
                <a:t> </a:t>
              </a:r>
              <a:r>
                <a:rPr sz="2800" dirty="0" err="1"/>
                <a:t>במהלך</a:t>
              </a:r>
              <a:r>
                <a:rPr sz="2800" dirty="0"/>
                <a:t> </a:t>
              </a:r>
              <a:r>
                <a:rPr sz="2800" dirty="0" err="1"/>
                <a:t>מלחמת</a:t>
              </a:r>
              <a:r>
                <a:rPr sz="2800" dirty="0"/>
                <a:t> </a:t>
              </a:r>
              <a:r>
                <a:rPr sz="2800" dirty="0" err="1"/>
                <a:t>העולם</a:t>
              </a:r>
              <a:r>
                <a:rPr sz="2800" dirty="0"/>
                <a:t> </a:t>
              </a:r>
              <a:r>
                <a:rPr sz="2800" dirty="0" err="1"/>
                <a:t>הראשונה</a:t>
              </a:r>
              <a:r>
                <a:rPr lang="he-IL" sz="2800" dirty="0"/>
                <a:t>. </a:t>
              </a:r>
              <a:r>
                <a:rPr sz="2800" dirty="0" err="1"/>
                <a:t>באוקטובר</a:t>
              </a:r>
              <a:r>
                <a:rPr lang="he-IL" sz="2800" dirty="0"/>
                <a:t> 1917 </a:t>
              </a:r>
              <a:r>
                <a:rPr sz="2800" dirty="0" err="1"/>
                <a:t>עצרו</a:t>
              </a:r>
              <a:r>
                <a:rPr sz="2800" dirty="0"/>
                <a:t> </a:t>
              </a:r>
              <a:r>
                <a:rPr sz="2800" dirty="0" err="1"/>
                <a:t>הטורקים</a:t>
              </a:r>
              <a:r>
                <a:rPr sz="2800" dirty="0"/>
                <a:t> </a:t>
              </a:r>
              <a:r>
                <a:rPr sz="2800" dirty="0" err="1"/>
                <a:t>את</a:t>
              </a:r>
              <a:r>
                <a:rPr sz="2800" dirty="0"/>
                <a:t> </a:t>
              </a:r>
              <a:r>
                <a:rPr sz="2800" dirty="0" err="1"/>
                <a:t>רוב</a:t>
              </a:r>
              <a:r>
                <a:rPr sz="2800" dirty="0"/>
                <a:t> </a:t>
              </a:r>
              <a:r>
                <a:rPr sz="2800" dirty="0" err="1"/>
                <a:t>חברי</a:t>
              </a:r>
              <a:r>
                <a:rPr sz="2800" dirty="0"/>
                <a:t> </a:t>
              </a:r>
              <a:r>
                <a:rPr sz="2800" dirty="0" err="1"/>
                <a:t>ניל״י</a:t>
              </a:r>
              <a:r>
                <a:rPr sz="2800" dirty="0"/>
                <a:t> </a:t>
              </a:r>
              <a:r>
                <a:rPr sz="2800" dirty="0" err="1"/>
                <a:t>בזיכרון</a:t>
              </a:r>
              <a:r>
                <a:rPr sz="2800" dirty="0"/>
                <a:t> </a:t>
              </a:r>
              <a:r>
                <a:rPr sz="2800" dirty="0" err="1"/>
                <a:t>יעקב</a:t>
              </a:r>
              <a:r>
                <a:rPr lang="he-IL" sz="2800" dirty="0"/>
                <a:t>, </a:t>
              </a:r>
              <a:r>
                <a:rPr sz="2800" dirty="0" err="1"/>
                <a:t>ושרה</a:t>
              </a:r>
              <a:r>
                <a:rPr sz="2800" dirty="0"/>
                <a:t> </a:t>
              </a:r>
              <a:r>
                <a:rPr sz="2800" dirty="0" err="1"/>
                <a:t>ביניהם</a:t>
              </a:r>
              <a:r>
                <a:rPr lang="he-IL" sz="2800" dirty="0"/>
                <a:t>. </a:t>
              </a:r>
              <a:r>
                <a:rPr sz="2800" dirty="0" err="1"/>
                <a:t>חברי</a:t>
              </a:r>
              <a:r>
                <a:rPr sz="2800" dirty="0"/>
                <a:t> </a:t>
              </a:r>
              <a:r>
                <a:rPr sz="2800" dirty="0" err="1"/>
                <a:t>ניל״י</a:t>
              </a:r>
              <a:r>
                <a:rPr sz="2800" dirty="0"/>
                <a:t> </a:t>
              </a:r>
              <a:r>
                <a:rPr sz="2800" dirty="0" err="1"/>
                <a:t>עונו</a:t>
              </a:r>
              <a:r>
                <a:rPr sz="2800" dirty="0"/>
                <a:t> </a:t>
              </a:r>
              <a:r>
                <a:rPr sz="2800" dirty="0" err="1"/>
                <a:t>בידי</a:t>
              </a:r>
              <a:r>
                <a:rPr sz="2800" dirty="0"/>
                <a:t> </a:t>
              </a:r>
              <a:r>
                <a:rPr sz="2800" dirty="0" err="1"/>
                <a:t>הטורקים</a:t>
              </a:r>
              <a:r>
                <a:rPr lang="he-IL" sz="2800" dirty="0"/>
                <a:t>, </a:t>
              </a:r>
              <a:r>
                <a:rPr sz="2800" dirty="0" err="1"/>
                <a:t>אך</a:t>
              </a:r>
              <a:r>
                <a:rPr sz="2800" dirty="0"/>
                <a:t> </a:t>
              </a:r>
              <a:r>
                <a:rPr sz="2800" dirty="0" err="1"/>
                <a:t>שתקו</a:t>
              </a:r>
              <a:r>
                <a:rPr sz="2800" dirty="0"/>
                <a:t> </a:t>
              </a:r>
              <a:r>
                <a:rPr sz="2800" dirty="0" err="1"/>
                <a:t>בחקירותיהם</a:t>
              </a:r>
              <a:r>
                <a:rPr lang="he-IL" sz="2800" dirty="0"/>
                <a:t>. </a:t>
              </a:r>
              <a:r>
                <a:rPr sz="2800" dirty="0" err="1"/>
                <a:t>כדי</a:t>
              </a:r>
              <a:r>
                <a:rPr sz="2800" dirty="0"/>
                <a:t> </a:t>
              </a:r>
              <a:r>
                <a:rPr sz="2800" dirty="0" err="1"/>
                <a:t>לא</a:t>
              </a:r>
              <a:r>
                <a:rPr sz="2800" dirty="0"/>
                <a:t> </a:t>
              </a:r>
              <a:r>
                <a:rPr sz="2800" dirty="0" err="1"/>
                <a:t>להסגיר</a:t>
              </a:r>
              <a:r>
                <a:rPr sz="2800" dirty="0"/>
                <a:t> </a:t>
              </a:r>
              <a:r>
                <a:rPr sz="2800" dirty="0" err="1"/>
                <a:t>את</a:t>
              </a:r>
              <a:r>
                <a:rPr sz="2800" dirty="0"/>
                <a:t> </a:t>
              </a:r>
              <a:r>
                <a:rPr sz="2800" dirty="0" err="1"/>
                <a:t>סודות</a:t>
              </a:r>
              <a:r>
                <a:rPr sz="2800" dirty="0"/>
                <a:t> </a:t>
              </a:r>
              <a:r>
                <a:rPr sz="2800" dirty="0" err="1"/>
                <a:t>הארגון</a:t>
              </a:r>
              <a:r>
                <a:rPr sz="2800" dirty="0"/>
                <a:t> </a:t>
              </a:r>
              <a:r>
                <a:rPr sz="2800" dirty="0" err="1"/>
                <a:t>החליטה</a:t>
              </a:r>
              <a:r>
                <a:rPr sz="2800" dirty="0"/>
                <a:t> </a:t>
              </a:r>
              <a:r>
                <a:rPr sz="2800" dirty="0" err="1"/>
                <a:t>שרה</a:t>
              </a:r>
              <a:r>
                <a:rPr sz="2800" dirty="0"/>
                <a:t> </a:t>
              </a:r>
              <a:r>
                <a:rPr sz="2800" dirty="0" err="1"/>
                <a:t>לשים</a:t>
              </a:r>
              <a:r>
                <a:rPr sz="2800" dirty="0"/>
                <a:t> </a:t>
              </a:r>
              <a:r>
                <a:rPr sz="2800" dirty="0" err="1"/>
                <a:t>קץ</a:t>
              </a:r>
              <a:r>
                <a:rPr sz="2800" dirty="0"/>
                <a:t> </a:t>
              </a:r>
              <a:r>
                <a:rPr sz="2800" dirty="0" err="1"/>
                <a:t>לחייה</a:t>
              </a:r>
              <a:r>
                <a:rPr sz="2800" dirty="0"/>
                <a:t>.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08CE5132-31A2-1541-EE3E-90C162698354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Group 176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3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5678578" y="873759"/>
              <a:ext cx="4943018" cy="1631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r" defTabSz="457200" rtl="1"/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יהושע</a:t>
              </a:r>
              <a:r>
                <a:rPr sz="7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חנקין</a:t>
              </a:r>
              <a:endParaRPr sz="7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/>
              <a:r>
                <a:rPr lang="he-IL" sz="3000" dirty="0">
                  <a:latin typeface="Tahoma"/>
                  <a:ea typeface="Tahoma"/>
                  <a:cs typeface="Tahoma"/>
                  <a:sym typeface="Tahoma"/>
                </a:rPr>
                <a:t>1945-1865</a:t>
              </a:r>
              <a:endParaRPr sz="3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1052928" y="2882900"/>
              <a:ext cx="9568668" cy="2622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457200">
                <a:lnSpc>
                  <a:spcPct val="120000"/>
                </a:lnSpc>
                <a:defRPr sz="2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2800" dirty="0" err="1"/>
                <a:t>גואל</a:t>
              </a:r>
              <a:r>
                <a:rPr sz="2800" dirty="0"/>
                <a:t> </a:t>
              </a:r>
              <a:r>
                <a:rPr sz="2800" dirty="0" err="1"/>
                <a:t>האדמות</a:t>
              </a:r>
              <a:r>
                <a:rPr sz="2800" dirty="0"/>
                <a:t> </a:t>
              </a:r>
              <a:r>
                <a:rPr sz="2800" dirty="0" err="1"/>
                <a:t>הגדול</a:t>
              </a:r>
              <a:r>
                <a:rPr sz="2800" dirty="0"/>
                <a:t> </a:t>
              </a:r>
              <a:r>
                <a:rPr sz="2800" dirty="0" err="1"/>
                <a:t>ביותר</a:t>
              </a:r>
              <a:r>
                <a:rPr sz="2800" dirty="0"/>
                <a:t> </a:t>
              </a:r>
              <a:r>
                <a:rPr sz="2800" dirty="0" err="1"/>
                <a:t>בשירותה</a:t>
              </a:r>
              <a:r>
                <a:rPr sz="2800" dirty="0"/>
                <a:t> </a:t>
              </a:r>
              <a:r>
                <a:rPr sz="2800" dirty="0" err="1"/>
                <a:t>של</a:t>
              </a:r>
              <a:r>
                <a:rPr sz="2800" dirty="0"/>
                <a:t> </a:t>
              </a:r>
              <a:r>
                <a:rPr sz="2800" dirty="0" err="1"/>
                <a:t>קרן</a:t>
              </a:r>
              <a:r>
                <a:rPr sz="2800" dirty="0"/>
                <a:t> </a:t>
              </a:r>
              <a:r>
                <a:rPr sz="2800" dirty="0" err="1"/>
                <a:t>קימת</a:t>
              </a:r>
              <a:r>
                <a:rPr sz="2800" dirty="0"/>
                <a:t> </a:t>
              </a:r>
              <a:r>
                <a:rPr sz="2800" dirty="0" err="1"/>
                <a:t>לישראל</a:t>
              </a:r>
              <a:r>
                <a:rPr lang="he-IL" sz="2800" dirty="0"/>
                <a:t>. </a:t>
              </a:r>
              <a:r>
                <a:rPr sz="2800" dirty="0" err="1"/>
                <a:t>חנקין</a:t>
              </a:r>
              <a:r>
                <a:rPr sz="2800" dirty="0"/>
                <a:t> </a:t>
              </a:r>
              <a:r>
                <a:rPr sz="2800" dirty="0" err="1"/>
                <a:t>קנה</a:t>
              </a:r>
              <a:r>
                <a:rPr sz="2800" dirty="0"/>
                <a:t> </a:t>
              </a:r>
              <a:r>
                <a:rPr sz="2800" dirty="0" err="1"/>
                <a:t>אדמות</a:t>
              </a:r>
              <a:r>
                <a:rPr sz="2800" dirty="0"/>
                <a:t> </a:t>
              </a:r>
              <a:r>
                <a:rPr sz="2800" dirty="0" err="1"/>
                <a:t>רבות</a:t>
              </a:r>
              <a:r>
                <a:rPr sz="2800" dirty="0"/>
                <a:t> </a:t>
              </a:r>
              <a:r>
                <a:rPr sz="2800" dirty="0" err="1"/>
                <a:t>וביניהן</a:t>
              </a:r>
              <a:r>
                <a:rPr sz="2800" dirty="0"/>
                <a:t> </a:t>
              </a:r>
              <a:r>
                <a:rPr sz="2800" dirty="0" err="1"/>
                <a:t>את</a:t>
              </a:r>
              <a:r>
                <a:rPr sz="2800" dirty="0"/>
                <a:t> </a:t>
              </a:r>
              <a:r>
                <a:rPr sz="2800" dirty="0" err="1"/>
                <a:t>אדמות</a:t>
              </a:r>
              <a:r>
                <a:rPr sz="2800" dirty="0"/>
                <a:t> </a:t>
              </a:r>
              <a:r>
                <a:rPr sz="2800" dirty="0" err="1"/>
                <a:t>עמק</a:t>
              </a:r>
              <a:r>
                <a:rPr sz="2800" dirty="0"/>
                <a:t> </a:t>
              </a:r>
              <a:r>
                <a:rPr sz="2800" dirty="0" err="1"/>
                <a:t>יזרעא</a:t>
              </a:r>
              <a:r>
                <a:rPr lang="he-IL" sz="2800" dirty="0"/>
                <a:t>ל,</a:t>
              </a:r>
              <a:r>
                <a:rPr sz="2800" dirty="0"/>
                <a:t> </a:t>
              </a:r>
              <a:r>
                <a:rPr sz="2800" dirty="0" err="1"/>
                <a:t>עמק</a:t>
              </a:r>
              <a:r>
                <a:rPr sz="2800" dirty="0"/>
                <a:t> </a:t>
              </a:r>
              <a:r>
                <a:rPr sz="2800" dirty="0" err="1"/>
                <a:t>חפר</a:t>
              </a:r>
              <a:r>
                <a:rPr lang="he-IL" sz="2800" dirty="0"/>
                <a:t>, </a:t>
              </a:r>
              <a:r>
                <a:rPr sz="2800" dirty="0" err="1"/>
                <a:t>רחובות</a:t>
              </a:r>
              <a:r>
                <a:rPr lang="he-IL" sz="2800" dirty="0"/>
                <a:t> ו</a:t>
              </a:r>
              <a:r>
                <a:rPr sz="2800" dirty="0" err="1"/>
                <a:t>חדרה</a:t>
              </a:r>
              <a:r>
                <a:rPr lang="he-IL" sz="2800" dirty="0"/>
                <a:t>. </a:t>
              </a:r>
              <a:r>
                <a:rPr sz="2800" dirty="0" err="1"/>
                <a:t>חנקין</a:t>
              </a:r>
              <a:r>
                <a:rPr sz="2800" dirty="0"/>
                <a:t> </a:t>
              </a:r>
              <a:r>
                <a:rPr sz="2800" dirty="0" err="1"/>
                <a:t>כונה</a:t>
              </a:r>
              <a:r>
                <a:rPr sz="2800" dirty="0"/>
                <a:t> ״</a:t>
              </a:r>
              <a:r>
                <a:rPr sz="2800" dirty="0" err="1"/>
                <a:t>גואל</a:t>
              </a:r>
              <a:r>
                <a:rPr sz="2800" dirty="0"/>
                <a:t> </a:t>
              </a:r>
              <a:r>
                <a:rPr sz="2800" dirty="0" err="1"/>
                <a:t>העמק</a:t>
              </a:r>
              <a:r>
                <a:rPr sz="2800" dirty="0"/>
                <a:t>״</a:t>
              </a:r>
              <a:r>
                <a:rPr lang="he-IL" sz="2800" dirty="0"/>
                <a:t>, </a:t>
              </a:r>
              <a:r>
                <a:rPr sz="2800" dirty="0" err="1"/>
                <a:t>כיוון</a:t>
              </a:r>
              <a:r>
                <a:rPr sz="2800" dirty="0"/>
                <a:t> </a:t>
              </a:r>
              <a:r>
                <a:rPr sz="2800" dirty="0" err="1"/>
                <a:t>שרוב</a:t>
              </a:r>
              <a:r>
                <a:rPr sz="2800" dirty="0"/>
                <a:t> </a:t>
              </a:r>
              <a:r>
                <a:rPr sz="2800" dirty="0" err="1"/>
                <a:t>האדמות</a:t>
              </a:r>
              <a:r>
                <a:rPr sz="2800" dirty="0"/>
                <a:t> </a:t>
              </a:r>
              <a:r>
                <a:rPr sz="2800" dirty="0" err="1"/>
                <a:t>שרכש</a:t>
              </a:r>
              <a:r>
                <a:rPr sz="2800" dirty="0"/>
                <a:t> </a:t>
              </a:r>
              <a:r>
                <a:rPr sz="2800" dirty="0" err="1"/>
                <a:t>היו</a:t>
              </a:r>
              <a:r>
                <a:rPr sz="2800" dirty="0"/>
                <a:t> </a:t>
              </a:r>
              <a:r>
                <a:rPr sz="2800" dirty="0" err="1"/>
                <a:t>בעמקים</a:t>
              </a:r>
              <a:r>
                <a:rPr lang="he-IL" sz="2800" dirty="0"/>
                <a:t>. </a:t>
              </a:r>
              <a:r>
                <a:rPr sz="2800" dirty="0" err="1"/>
                <a:t>על</a:t>
              </a:r>
              <a:r>
                <a:rPr sz="2800" dirty="0"/>
                <a:t> </a:t>
              </a:r>
              <a:r>
                <a:rPr sz="2800" dirty="0" err="1"/>
                <a:t>שמו</a:t>
              </a:r>
              <a:r>
                <a:rPr sz="2800" dirty="0"/>
                <a:t> </a:t>
              </a:r>
              <a:r>
                <a:rPr sz="2800" dirty="0" err="1"/>
                <a:t>המושב</a:t>
              </a:r>
              <a:r>
                <a:rPr sz="2800" dirty="0"/>
                <a:t> </a:t>
              </a:r>
              <a:r>
                <a:rPr sz="2800" dirty="0" err="1"/>
                <a:t>כפר</a:t>
              </a:r>
              <a:r>
                <a:rPr sz="2800" dirty="0"/>
                <a:t> </a:t>
              </a:r>
              <a:r>
                <a:rPr sz="2800" dirty="0" err="1"/>
                <a:t>יהושע</a:t>
              </a:r>
              <a:r>
                <a:rPr sz="2800" dirty="0"/>
                <a:t> </a:t>
              </a:r>
              <a:r>
                <a:rPr sz="2800" dirty="0" err="1"/>
                <a:t>בעמק</a:t>
              </a:r>
              <a:r>
                <a:rPr sz="2800" dirty="0"/>
                <a:t> </a:t>
              </a:r>
              <a:r>
                <a:rPr sz="2800" dirty="0" err="1"/>
                <a:t>יזרעאל</a:t>
              </a:r>
              <a:r>
                <a:rPr sz="2800" dirty="0"/>
                <a:t>.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79E5F9B7-174F-A08A-A5AD-F625923D6FDF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 184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1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Shape 182"/>
            <p:cNvSpPr/>
            <p:nvPr/>
          </p:nvSpPr>
          <p:spPr>
            <a:xfrm>
              <a:off x="7344099" y="873759"/>
              <a:ext cx="3277497" cy="1631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r" defTabSz="457200" rtl="1"/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אלי</a:t>
              </a:r>
              <a:r>
                <a:rPr sz="7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כהן</a:t>
              </a:r>
              <a:endParaRPr sz="7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/>
              <a:r>
                <a:rPr lang="he-IL" sz="3000" dirty="0">
                  <a:latin typeface="Tahoma"/>
                  <a:ea typeface="Tahoma"/>
                  <a:cs typeface="Tahoma"/>
                  <a:sym typeface="Tahoma"/>
                </a:rPr>
                <a:t>1965-1924</a:t>
              </a:r>
              <a:endParaRPr sz="3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1052928" y="2882900"/>
              <a:ext cx="9568668" cy="1587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457200">
                <a:lnSpc>
                  <a:spcPct val="120000"/>
                </a:lnSpc>
                <a:defRPr sz="2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2800" dirty="0" err="1"/>
                <a:t>מרגל</a:t>
              </a:r>
              <a:r>
                <a:rPr sz="2800" dirty="0"/>
                <a:t> </a:t>
              </a:r>
              <a:r>
                <a:rPr sz="2800" dirty="0" err="1"/>
                <a:t>ישראלי</a:t>
              </a:r>
              <a:r>
                <a:rPr sz="2800" dirty="0"/>
                <a:t> </a:t>
              </a:r>
              <a:r>
                <a:rPr sz="2800" dirty="0" err="1"/>
                <a:t>שפעל</a:t>
              </a:r>
              <a:r>
                <a:rPr sz="2800" dirty="0"/>
                <a:t> </a:t>
              </a:r>
              <a:r>
                <a:rPr sz="2800" dirty="0" err="1"/>
                <a:t>בסוריה</a:t>
              </a:r>
              <a:r>
                <a:rPr sz="2800" dirty="0"/>
                <a:t> </a:t>
              </a:r>
              <a:r>
                <a:rPr sz="2800" dirty="0" err="1"/>
                <a:t>והוצא</a:t>
              </a:r>
              <a:r>
                <a:rPr sz="2800" dirty="0"/>
                <a:t> </a:t>
              </a:r>
              <a:r>
                <a:rPr sz="2800" dirty="0" err="1"/>
                <a:t>להורג</a:t>
              </a:r>
              <a:r>
                <a:rPr sz="2800" dirty="0"/>
                <a:t> </a:t>
              </a:r>
              <a:r>
                <a:rPr sz="2800" dirty="0" err="1"/>
                <a:t>לאחר</a:t>
              </a:r>
              <a:r>
                <a:rPr sz="2800" dirty="0"/>
                <a:t> </a:t>
              </a:r>
              <a:r>
                <a:rPr sz="2800" dirty="0" err="1"/>
                <a:t>שנתפס</a:t>
              </a:r>
              <a:r>
                <a:rPr lang="he-IL" sz="2800" dirty="0"/>
                <a:t>. </a:t>
              </a:r>
              <a:r>
                <a:rPr sz="2800" dirty="0" err="1"/>
                <a:t>המידע</a:t>
              </a:r>
              <a:r>
                <a:rPr sz="2800" dirty="0"/>
                <a:t> </a:t>
              </a:r>
              <a:r>
                <a:rPr sz="2800" dirty="0" err="1"/>
                <a:t>שהעביר</a:t>
              </a:r>
              <a:r>
                <a:rPr sz="2800" dirty="0"/>
                <a:t> </a:t>
              </a:r>
              <a:r>
                <a:rPr sz="2800" dirty="0" err="1"/>
                <a:t>סייע</a:t>
              </a:r>
              <a:r>
                <a:rPr sz="2800" dirty="0"/>
                <a:t> </a:t>
              </a:r>
              <a:r>
                <a:rPr sz="2800" dirty="0" err="1"/>
                <a:t>רבות</a:t>
              </a:r>
              <a:r>
                <a:rPr sz="2800" dirty="0"/>
                <a:t> </a:t>
              </a:r>
              <a:r>
                <a:rPr sz="2800" dirty="0" err="1"/>
                <a:t>לצה״ל</a:t>
              </a:r>
              <a:r>
                <a:rPr sz="2800" dirty="0"/>
                <a:t> </a:t>
              </a:r>
              <a:r>
                <a:rPr sz="2800" dirty="0" err="1"/>
                <a:t>במלחמת</a:t>
              </a:r>
              <a:r>
                <a:rPr sz="2800" dirty="0"/>
                <a:t> </a:t>
              </a:r>
              <a:r>
                <a:rPr sz="2800" dirty="0" err="1"/>
                <a:t>ששת</a:t>
              </a:r>
              <a:r>
                <a:rPr sz="2800" dirty="0"/>
                <a:t> </a:t>
              </a:r>
              <a:r>
                <a:rPr sz="2800" dirty="0" err="1"/>
                <a:t>הימים</a:t>
              </a:r>
              <a:r>
                <a:rPr lang="he-IL" sz="2800" dirty="0"/>
                <a:t>. </a:t>
              </a:r>
              <a:r>
                <a:rPr sz="2800" dirty="0" err="1"/>
                <a:t>גופתו</a:t>
              </a:r>
              <a:r>
                <a:rPr sz="2800" dirty="0"/>
                <a:t> </a:t>
              </a:r>
              <a:r>
                <a:rPr sz="2800" dirty="0" err="1"/>
                <a:t>של</a:t>
              </a:r>
              <a:r>
                <a:rPr sz="2800" dirty="0"/>
                <a:t> </a:t>
              </a:r>
              <a:r>
                <a:rPr sz="2800" dirty="0" err="1"/>
                <a:t>אלי</a:t>
              </a:r>
              <a:r>
                <a:rPr sz="2800" dirty="0"/>
                <a:t> </a:t>
              </a:r>
              <a:r>
                <a:rPr sz="2800" dirty="0" err="1"/>
                <a:t>כהן</a:t>
              </a:r>
              <a:r>
                <a:rPr sz="2800" dirty="0"/>
                <a:t> </a:t>
              </a:r>
              <a:r>
                <a:rPr sz="2800" dirty="0" err="1"/>
                <a:t>לא</a:t>
              </a:r>
              <a:r>
                <a:rPr sz="2800" dirty="0"/>
                <a:t> </a:t>
              </a:r>
              <a:r>
                <a:rPr sz="2800" dirty="0" err="1"/>
                <a:t>הוחזרה</a:t>
              </a:r>
              <a:r>
                <a:rPr sz="2800" dirty="0"/>
                <a:t> </a:t>
              </a:r>
              <a:r>
                <a:rPr sz="2800" dirty="0" err="1"/>
                <a:t>לישראל</a:t>
              </a:r>
              <a:r>
                <a:rPr sz="2800" dirty="0"/>
                <a:t> </a:t>
              </a:r>
              <a:r>
                <a:rPr sz="2800" dirty="0" err="1"/>
                <a:t>עד</a:t>
              </a:r>
              <a:r>
                <a:rPr sz="2800" dirty="0"/>
                <a:t> </a:t>
              </a:r>
              <a:r>
                <a:rPr sz="2800" dirty="0" err="1"/>
                <a:t>היום</a:t>
              </a:r>
              <a:r>
                <a:rPr sz="2800" dirty="0"/>
                <a:t>.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F3E55A7D-476E-3025-DDAE-E581964BDECA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Group 192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9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Shape 190"/>
            <p:cNvSpPr/>
            <p:nvPr/>
          </p:nvSpPr>
          <p:spPr>
            <a:xfrm>
              <a:off x="4675099" y="873759"/>
              <a:ext cx="5946498" cy="18794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r" defTabSz="457200" rtl="1">
                <a:lnSpc>
                  <a:spcPct val="120000"/>
                </a:lnSpc>
              </a:pPr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הנרייטה</a:t>
              </a:r>
              <a:r>
                <a:rPr sz="7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סאלד</a:t>
              </a:r>
              <a:endParaRPr sz="7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>
                <a:lnSpc>
                  <a:spcPct val="120000"/>
                </a:lnSpc>
              </a:pPr>
              <a:r>
                <a:rPr lang="he-IL" sz="3000" dirty="0">
                  <a:latin typeface="Tahoma"/>
                  <a:ea typeface="Tahoma"/>
                  <a:cs typeface="Tahoma"/>
                  <a:sym typeface="Tahoma"/>
                </a:rPr>
                <a:t>1945-1860</a:t>
              </a:r>
              <a:endParaRPr sz="3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1155032" y="2882900"/>
              <a:ext cx="9466564" cy="2105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 defTabSz="457200" rtl="1">
                <a:lnSpc>
                  <a:spcPct val="120000"/>
                </a:lnSpc>
              </a:pP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מחנכת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ופעילה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ציונית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שעמדה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בראש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ארגון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he-IL" sz="2800" dirty="0">
                  <a:latin typeface="Tahoma"/>
                  <a:ea typeface="Tahoma"/>
                  <a:cs typeface="Tahoma"/>
                  <a:sym typeface="Tahoma"/>
                </a:rPr>
                <a:t>"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עליית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הנוער</a:t>
              </a:r>
              <a:r>
                <a:rPr lang="he-IL" sz="2800" dirty="0">
                  <a:latin typeface="Tahoma"/>
                  <a:ea typeface="Tahoma"/>
                  <a:cs typeface="Tahoma"/>
                  <a:sym typeface="Tahoma"/>
                </a:rPr>
                <a:t>",</a:t>
              </a:r>
              <a:endParaRPr sz="28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>
                <a:lnSpc>
                  <a:spcPct val="120000"/>
                </a:lnSpc>
              </a:pP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שפעל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להצלת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נוער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יהודי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מאירופה</a:t>
              </a:r>
              <a:r>
                <a:rPr lang="he-IL" sz="28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להכשרתו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לחיי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עבודה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וחקלאות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ולקליטתו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בארץ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ישראל</a:t>
              </a:r>
              <a:r>
                <a:rPr lang="he-IL" sz="2800" dirty="0">
                  <a:latin typeface="Tahoma"/>
                  <a:ea typeface="Tahoma"/>
                  <a:cs typeface="Tahoma"/>
                  <a:sym typeface="Tahoma"/>
                </a:rPr>
                <a:t>.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סאלד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הייתה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גם</a:t>
              </a:r>
              <a:r>
                <a:rPr lang="he-IL"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ממקימות</a:t>
              </a:r>
              <a:endParaRPr lang="he-IL" sz="28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>
                <a:lnSpc>
                  <a:spcPct val="120000"/>
                </a:lnSpc>
              </a:pP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ארגון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נשות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הדסה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ועמדה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בראשו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בשנותיו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הראשונות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92175417-E214-5A68-C595-BA5D82FE11BB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pdf" descr="איור של מפת מדינת ישראל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6029084" y="1828800"/>
            <a:ext cx="5150630" cy="329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6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המקום</a:t>
            </a:r>
            <a:r>
              <a:rPr sz="6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שאני</a:t>
            </a:r>
            <a:endParaRPr sz="6000" dirty="0">
              <a:latin typeface="Tahoma"/>
              <a:ea typeface="Tahoma"/>
              <a:cs typeface="Tahoma"/>
              <a:sym typeface="Tahoma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הכי</a:t>
            </a:r>
            <a:r>
              <a:rPr sz="6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אוהב</a:t>
            </a:r>
            <a:r>
              <a:rPr sz="6000" dirty="0">
                <a:latin typeface="Tahoma"/>
                <a:ea typeface="Tahoma"/>
                <a:cs typeface="Tahoma"/>
                <a:sym typeface="Tahoma"/>
              </a:rPr>
              <a:t>/ת </a:t>
            </a: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בישראל</a:t>
            </a:r>
            <a:r>
              <a:rPr sz="6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6000" dirty="0">
                <a:latin typeface="Tahoma"/>
                <a:ea typeface="Tahoma"/>
                <a:cs typeface="Tahoma"/>
                <a:sym typeface="Tahoma"/>
              </a:rPr>
              <a:t>...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A48BEEC-5033-AFB7-9F8F-34533062B7CF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>
            <a:extLst>
              <a:ext uri="{FF2B5EF4-FFF2-40B4-BE49-F238E27FC236}">
                <a16:creationId xmlns:a16="http://schemas.microsoft.com/office/drawing/2014/main" id="{F05A7C98-0F61-4D94-A82B-49F3FB6799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645D2157-3BD1-4971-9EB4-27BADAF855C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42586" y="1236828"/>
            <a:ext cx="8306828" cy="438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3.png" descr="לחצו כאן לצפות בסרטון &#10;לא ניקיתם - לכלכתם &#10;">
            <a:hlinkClick r:id="rId4"/>
            <a:extLst>
              <a:ext uri="{FF2B5EF4-FFF2-40B4-BE49-F238E27FC236}">
                <a16:creationId xmlns:a16="http://schemas.microsoft.com/office/drawing/2014/main" id="{7BB71A38-D31E-4E93-B6E8-F701D2B8CC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4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E4F677F-95DC-2371-CC5A-4B9EE0ACB706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4675804" y="2926080"/>
            <a:ext cx="3221393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איפה</a:t>
            </a:r>
            <a:r>
              <a:rPr sz="6000" dirty="0"/>
              <a:t> </a:t>
            </a:r>
            <a:r>
              <a:rPr sz="6000" dirty="0" err="1"/>
              <a:t>זה</a:t>
            </a:r>
            <a:r>
              <a:rPr sz="6000" dirty="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2902A5FB-0FFD-156C-5BF9-4349AC1D70B9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2772117" y="302259"/>
            <a:ext cx="6647766" cy="79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/>
              <a:t>רמז</a:t>
            </a:r>
            <a:r>
              <a:rPr lang="he-IL" sz="2000" dirty="0"/>
              <a:t>: </a:t>
            </a:r>
            <a:r>
              <a:rPr sz="2000" dirty="0" err="1"/>
              <a:t>המכון</a:t>
            </a:r>
            <a:r>
              <a:rPr sz="2000" dirty="0"/>
              <a:t> </a:t>
            </a:r>
            <a:r>
              <a:rPr sz="2000" dirty="0" err="1"/>
              <a:t>שבתמונה</a:t>
            </a:r>
            <a:r>
              <a:rPr sz="2000" dirty="0"/>
              <a:t> </a:t>
            </a:r>
            <a:r>
              <a:rPr sz="2000" dirty="0" err="1"/>
              <a:t>נקרא</a:t>
            </a:r>
            <a:r>
              <a:rPr sz="2000" dirty="0"/>
              <a:t> </a:t>
            </a:r>
            <a:r>
              <a:rPr sz="2000" dirty="0" err="1"/>
              <a:t>על</a:t>
            </a:r>
            <a:r>
              <a:rPr sz="2000" dirty="0"/>
              <a:t> </a:t>
            </a:r>
            <a:r>
              <a:rPr sz="2000" dirty="0" err="1"/>
              <a:t>שמו</a:t>
            </a:r>
            <a:r>
              <a:rPr sz="2000" dirty="0"/>
              <a:t> </a:t>
            </a:r>
            <a:r>
              <a:rPr sz="2000" dirty="0" err="1"/>
              <a:t>של</a:t>
            </a:r>
            <a:r>
              <a:rPr sz="2000" dirty="0"/>
              <a:t> </a:t>
            </a:r>
            <a:r>
              <a:rPr sz="2000" dirty="0" err="1"/>
              <a:t>הנשיא</a:t>
            </a:r>
            <a:r>
              <a:rPr sz="2000" dirty="0"/>
              <a:t> </a:t>
            </a:r>
            <a:r>
              <a:rPr sz="2000" dirty="0" err="1"/>
              <a:t>הראשון</a:t>
            </a:r>
            <a:r>
              <a:rPr sz="2000" dirty="0"/>
              <a:t> </a:t>
            </a:r>
            <a:r>
              <a:rPr sz="2000" dirty="0" err="1"/>
              <a:t>של</a:t>
            </a:r>
            <a:r>
              <a:rPr sz="2000" dirty="0"/>
              <a:t> </a:t>
            </a:r>
            <a:r>
              <a:rPr sz="2000" dirty="0" err="1"/>
              <a:t>מדינת</a:t>
            </a:r>
            <a:r>
              <a:rPr sz="2000" dirty="0"/>
              <a:t> </a:t>
            </a:r>
            <a:r>
              <a:rPr sz="2000" dirty="0" err="1"/>
              <a:t>ישראל</a:t>
            </a:r>
            <a:endParaRPr sz="2000" dirty="0"/>
          </a:p>
        </p:txBody>
      </p:sp>
      <p:grpSp>
        <p:nvGrpSpPr>
          <p:cNvPr id="209" name="Group 209" descr="צילום של בניין במכון ויצמן "/>
          <p:cNvGrpSpPr/>
          <p:nvPr/>
        </p:nvGrpSpPr>
        <p:grpSpPr>
          <a:xfrm>
            <a:off x="0" y="0"/>
            <a:ext cx="12192000" cy="6858000"/>
            <a:chOff x="0" y="1093566"/>
            <a:chExt cx="12192000" cy="6858000"/>
          </a:xfrm>
        </p:grpSpPr>
        <p:pic>
          <p:nvPicPr>
            <p:cNvPr id="206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93566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Shape 207"/>
            <p:cNvSpPr/>
            <p:nvPr/>
          </p:nvSpPr>
          <p:spPr>
            <a:xfrm>
              <a:off x="3800021" y="1467167"/>
              <a:ext cx="4591960" cy="883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457200">
                <a:lnSpc>
                  <a:spcPct val="120000"/>
                </a:lnSpc>
                <a:defRPr sz="4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4800" dirty="0" err="1"/>
                <a:t>מכון</a:t>
              </a:r>
              <a:r>
                <a:rPr sz="4800" dirty="0"/>
                <a:t> </a:t>
              </a:r>
              <a:r>
                <a:rPr sz="4800" dirty="0" err="1"/>
                <a:t>ויצמן</a:t>
              </a:r>
              <a:r>
                <a:rPr sz="4800" dirty="0"/>
                <a:t> </a:t>
              </a:r>
              <a:r>
                <a:rPr sz="4800" dirty="0" err="1"/>
                <a:t>למדע</a:t>
              </a:r>
              <a:endParaRPr sz="4800" dirty="0"/>
            </a:p>
          </p:txBody>
        </p:sp>
        <p:sp>
          <p:nvSpPr>
            <p:cNvPr id="208" name="Shape 208"/>
            <p:cNvSpPr/>
            <p:nvPr/>
          </p:nvSpPr>
          <p:spPr>
            <a:xfrm>
              <a:off x="2972141" y="2673032"/>
              <a:ext cx="6247718" cy="2766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 defTabSz="457200" rtl="1">
                <a:lnSpc>
                  <a:spcPct val="120000"/>
                </a:lnSpc>
                <a:spcBef>
                  <a:spcPts val="1000"/>
                </a:spcBef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נוסד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בשנת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 1934,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כמוסד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השלישי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להשכלה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גבוהה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שהוקם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בישראל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 (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אחרי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הטכניון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בחיפה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והאוניברסיטה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העברית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בירושלים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)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  <a:p>
              <a:pPr lvl="0" algn="ctr" defTabSz="457200" rtl="1">
                <a:lnSpc>
                  <a:spcPct val="120000"/>
                </a:lnSpc>
                <a:spcBef>
                  <a:spcPts val="1000"/>
                </a:spcBef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המכון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הוקם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ביוזמתו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ד״ר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חיים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ויצמן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במטרה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לחקור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תהליכים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כימיים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ליצירת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דשנים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.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מחקרים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אלה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נועדו לאפשר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גידולים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באזורים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צחיחים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ו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להוות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בסיס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לתעשייה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כימית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בישראל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A4376218-9A99-F75E-02C2-E1275D5AEF1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2772117" y="302259"/>
            <a:ext cx="6647766" cy="42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/>
              <a:t>רמז</a:t>
            </a:r>
            <a:r>
              <a:rPr lang="he-IL" sz="2000" dirty="0"/>
              <a:t>: </a:t>
            </a:r>
            <a:r>
              <a:rPr sz="2000" dirty="0" err="1"/>
              <a:t>נחשב</a:t>
            </a:r>
            <a:r>
              <a:rPr sz="2000" dirty="0"/>
              <a:t> </a:t>
            </a:r>
            <a:r>
              <a:rPr sz="2000" dirty="0" err="1"/>
              <a:t>ליישוב</a:t>
            </a:r>
            <a:r>
              <a:rPr sz="2000" dirty="0"/>
              <a:t> </a:t>
            </a:r>
            <a:r>
              <a:rPr sz="2000" dirty="0" err="1"/>
              <a:t>הראשון</a:t>
            </a:r>
            <a:r>
              <a:rPr sz="2000" dirty="0"/>
              <a:t> </a:t>
            </a:r>
            <a:r>
              <a:rPr sz="2000" dirty="0" err="1"/>
              <a:t>שהוקם</a:t>
            </a:r>
            <a:r>
              <a:rPr sz="2000" dirty="0"/>
              <a:t> </a:t>
            </a:r>
            <a:r>
              <a:rPr sz="2000" dirty="0" err="1"/>
              <a:t>בשיטת</a:t>
            </a:r>
            <a:r>
              <a:rPr sz="2000" dirty="0"/>
              <a:t> </a:t>
            </a:r>
            <a:r>
              <a:rPr sz="2000" dirty="0" err="1"/>
              <a:t>חומה</a:t>
            </a:r>
            <a:r>
              <a:rPr sz="2000" dirty="0"/>
              <a:t> </a:t>
            </a:r>
            <a:r>
              <a:rPr sz="2000" dirty="0" err="1"/>
              <a:t>ומגדל</a:t>
            </a:r>
            <a:endParaRPr sz="2000" dirty="0"/>
          </a:p>
        </p:txBody>
      </p:sp>
      <p:grpSp>
        <p:nvGrpSpPr>
          <p:cNvPr id="218" name="Group 218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5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Shape 216"/>
            <p:cNvSpPr/>
            <p:nvPr/>
          </p:nvSpPr>
          <p:spPr>
            <a:xfrm>
              <a:off x="5116085" y="1467167"/>
              <a:ext cx="1959830" cy="883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457200">
                <a:lnSpc>
                  <a:spcPct val="120000"/>
                </a:lnSpc>
                <a:defRPr sz="4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4800" dirty="0" err="1"/>
                <a:t>ניר</a:t>
              </a:r>
              <a:r>
                <a:rPr sz="4800" dirty="0"/>
                <a:t> </a:t>
              </a:r>
              <a:r>
                <a:rPr sz="4800" dirty="0" err="1"/>
                <a:t>דוד</a:t>
              </a:r>
              <a:endParaRPr sz="4800" dirty="0"/>
            </a:p>
          </p:txBody>
        </p:sp>
        <p:sp>
          <p:nvSpPr>
            <p:cNvPr id="217" name="Shape 217"/>
            <p:cNvSpPr/>
            <p:nvPr/>
          </p:nvSpPr>
          <p:spPr>
            <a:xfrm>
              <a:off x="2972141" y="2673032"/>
              <a:ext cx="6247718" cy="22686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בשנת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 1936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עלה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הקרקע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קיבוץ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תל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עמל</a:t>
              </a:r>
              <a:endParaRPr sz="2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בעמק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שאן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 (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היום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עמק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המעיינות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),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אחד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היישובים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הראשונים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בצורת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ההתיישבות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״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חומה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ומגדל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״.</a:t>
              </a:r>
              <a:br>
                <a:rPr lang="en-US" sz="2000" dirty="0">
                  <a:latin typeface="Tahoma"/>
                  <a:ea typeface="Tahoma"/>
                  <a:cs typeface="Tahoma"/>
                  <a:sym typeface="Tahoma"/>
                </a:rPr>
              </a:b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במאי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 1937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שונה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היישוב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ל״</a:t>
              </a:r>
              <a:r>
                <a:rPr sz="2000" b="1" dirty="0" err="1">
                  <a:latin typeface="Tahoma"/>
                  <a:ea typeface="Tahoma"/>
                  <a:cs typeface="Tahoma"/>
                  <a:sym typeface="Tahoma"/>
                </a:rPr>
                <a:t>ניר</a:t>
              </a:r>
              <a:r>
                <a:rPr sz="2000" b="1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b="1" dirty="0" err="1">
                  <a:latin typeface="Tahoma"/>
                  <a:ea typeface="Tahoma"/>
                  <a:cs typeface="Tahoma"/>
                  <a:sym typeface="Tahoma"/>
                </a:rPr>
                <a:t>דוד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״,</a:t>
              </a: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שמו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דוד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וולפסון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שכיהן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כנשיא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השני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ההסתדרות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הציונית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A5119BF1-CD80-DD01-B043-791FD609D9F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2772117" y="302259"/>
            <a:ext cx="6647766" cy="42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/>
              <a:t>רמז</a:t>
            </a:r>
            <a:r>
              <a:rPr lang="he-IL" sz="2000" dirty="0"/>
              <a:t>: </a:t>
            </a:r>
            <a:r>
              <a:rPr sz="2000" dirty="0" err="1"/>
              <a:t>פארק</a:t>
            </a:r>
            <a:r>
              <a:rPr sz="2000" dirty="0"/>
              <a:t> </a:t>
            </a:r>
            <a:r>
              <a:rPr sz="2000" dirty="0" err="1"/>
              <a:t>טבע</a:t>
            </a:r>
            <a:r>
              <a:rPr sz="2000" dirty="0"/>
              <a:t> </a:t>
            </a:r>
            <a:r>
              <a:rPr sz="2000" dirty="0" err="1"/>
              <a:t>שהכשירה</a:t>
            </a:r>
            <a:r>
              <a:rPr sz="2000" dirty="0"/>
              <a:t> </a:t>
            </a:r>
            <a:r>
              <a:rPr sz="2000" dirty="0" err="1"/>
              <a:t>קק״ל</a:t>
            </a:r>
            <a:r>
              <a:rPr sz="2000" dirty="0"/>
              <a:t> </a:t>
            </a:r>
            <a:r>
              <a:rPr sz="2000" dirty="0" err="1"/>
              <a:t>בהר</a:t>
            </a:r>
            <a:r>
              <a:rPr sz="2000" dirty="0"/>
              <a:t> </a:t>
            </a:r>
            <a:r>
              <a:rPr sz="2000" dirty="0" err="1"/>
              <a:t>הכרמל</a:t>
            </a:r>
            <a:endParaRPr sz="2000" dirty="0"/>
          </a:p>
        </p:txBody>
      </p:sp>
      <p:grpSp>
        <p:nvGrpSpPr>
          <p:cNvPr id="227" name="Group 227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24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Shape 225"/>
            <p:cNvSpPr/>
            <p:nvPr/>
          </p:nvSpPr>
          <p:spPr>
            <a:xfrm>
              <a:off x="4612742" y="1467167"/>
              <a:ext cx="2966516" cy="883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457200">
                <a:lnSpc>
                  <a:spcPct val="120000"/>
                </a:lnSpc>
                <a:defRPr sz="4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4800" dirty="0" err="1"/>
                <a:t>פארק</a:t>
              </a:r>
              <a:r>
                <a:rPr sz="4800" dirty="0"/>
                <a:t> </a:t>
              </a:r>
              <a:r>
                <a:rPr sz="4800" dirty="0" err="1"/>
                <a:t>נשר</a:t>
              </a:r>
              <a:endParaRPr sz="4800" dirty="0"/>
            </a:p>
          </p:txBody>
        </p:sp>
        <p:sp>
          <p:nvSpPr>
            <p:cNvPr id="226" name="Shape 226"/>
            <p:cNvSpPr/>
            <p:nvPr/>
          </p:nvSpPr>
          <p:spPr>
            <a:xfrm>
              <a:off x="2972141" y="2673032"/>
              <a:ext cx="6247718" cy="2637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פארק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יערני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מטרופוליני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השוכן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בפאתי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העיר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נשר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endParaRPr sz="2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מורדותיו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הצפון-מזרחיים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הכרמל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הפארק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משתרע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שכונת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רמות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יצחק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בצפון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ונחל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נשר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בדרום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ובמרכזו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עובר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000" b="1" dirty="0" err="1">
                  <a:latin typeface="Tahoma"/>
                  <a:ea typeface="Tahoma"/>
                  <a:cs typeface="Tahoma"/>
                  <a:sym typeface="Tahoma"/>
                </a:rPr>
                <a:t>נחל</a:t>
              </a:r>
              <a:r>
                <a:rPr sz="2000" b="1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b="1" dirty="0" err="1">
                  <a:latin typeface="Tahoma"/>
                  <a:ea typeface="Tahoma"/>
                  <a:cs typeface="Tahoma"/>
                  <a:sym typeface="Tahoma"/>
                </a:rPr>
                <a:t>קטיע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שני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הגשרים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התלויים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שבפארק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מעניקים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תצפית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בלתי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שגרתית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המדרון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שמתחת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לאוניברסיטת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חיפה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המכוסה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כולו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בחורש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טבעי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תיכוני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CC027E2C-7D4B-765C-E775-5414A0691D94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4264007" y="2402839"/>
            <a:ext cx="4110569" cy="2189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קומיקס</a:t>
            </a:r>
            <a:r>
              <a:rPr sz="6000" dirty="0"/>
              <a:t> </a:t>
            </a:r>
            <a:r>
              <a:rPr sz="6000" dirty="0" err="1"/>
              <a:t>ציוני</a:t>
            </a:r>
            <a:endParaRPr sz="6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8C7A3C9-9F49-3DE2-F15D-F93DC0AB1022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sted-image.pdf" descr="צילום הנפת דגל הדיו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2736485" y="253999"/>
            <a:ext cx="6719030" cy="1001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6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600" dirty="0" err="1"/>
              <a:t>מה</a:t>
            </a:r>
            <a:r>
              <a:rPr sz="2600" dirty="0"/>
              <a:t> </a:t>
            </a:r>
            <a:r>
              <a:rPr sz="2600" dirty="0" err="1"/>
              <a:t>חושב</a:t>
            </a:r>
            <a:r>
              <a:rPr sz="2600" dirty="0"/>
              <a:t> </a:t>
            </a:r>
            <a:r>
              <a:rPr lang="he-IL" sz="2600" dirty="0"/>
              <a:t>מניף </a:t>
            </a:r>
            <a:r>
              <a:rPr sz="2600" dirty="0" err="1"/>
              <a:t>דגל</a:t>
            </a:r>
            <a:r>
              <a:rPr sz="2600" dirty="0"/>
              <a:t> </a:t>
            </a:r>
            <a:r>
              <a:rPr sz="2600" dirty="0" err="1"/>
              <a:t>הדיו</a:t>
            </a:r>
            <a:r>
              <a:rPr sz="2600" dirty="0"/>
              <a:t> </a:t>
            </a:r>
            <a:r>
              <a:rPr sz="2600" dirty="0" err="1"/>
              <a:t>עם</a:t>
            </a:r>
            <a:r>
              <a:rPr sz="2600" dirty="0"/>
              <a:t> </a:t>
            </a:r>
            <a:r>
              <a:rPr sz="2600" dirty="0" err="1"/>
              <a:t>כיבוש</a:t>
            </a:r>
            <a:r>
              <a:rPr sz="2600" dirty="0"/>
              <a:t> </a:t>
            </a:r>
            <a:r>
              <a:rPr sz="2600" dirty="0" err="1"/>
              <a:t>אילת</a:t>
            </a:r>
            <a:r>
              <a:rPr sz="2600" dirty="0"/>
              <a:t> </a:t>
            </a:r>
            <a:endParaRPr lang="he-IL" sz="2600" dirty="0"/>
          </a:p>
          <a:p>
            <a:pPr lvl="0" rtl="1">
              <a:defRPr sz="1800"/>
            </a:pPr>
            <a:r>
              <a:rPr sz="2600" dirty="0"/>
              <a:t>ב</a:t>
            </a:r>
            <a:r>
              <a:rPr lang="he-IL" sz="2600" dirty="0"/>
              <a:t>-1948?</a:t>
            </a:r>
            <a:endParaRPr sz="2600" dirty="0"/>
          </a:p>
        </p:txBody>
      </p:sp>
      <p:sp>
        <p:nvSpPr>
          <p:cNvPr id="236" name="Shape 236"/>
          <p:cNvSpPr/>
          <p:nvPr/>
        </p:nvSpPr>
        <p:spPr>
          <a:xfrm>
            <a:off x="2088760" y="4973319"/>
            <a:ext cx="1841933" cy="1001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6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600" dirty="0" err="1"/>
              <a:t>דגל</a:t>
            </a:r>
            <a:r>
              <a:rPr sz="2600" dirty="0"/>
              <a:t> </a:t>
            </a:r>
            <a:r>
              <a:rPr sz="2600" dirty="0" err="1"/>
              <a:t>הדיו</a:t>
            </a:r>
            <a:r>
              <a:rPr lang="he-IL" sz="2600" dirty="0"/>
              <a:t>, </a:t>
            </a:r>
            <a:r>
              <a:rPr sz="2600" dirty="0" err="1"/>
              <a:t>אילת</a:t>
            </a:r>
            <a:r>
              <a:rPr lang="he-IL" sz="2600" dirty="0"/>
              <a:t>, 1948</a:t>
            </a:r>
            <a:endParaRPr sz="26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929016A-F7FE-CC3F-3EE7-1F519CE75C5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image.pdf" descr="צילום של מנחם בגין  ואנואר סאדאת לוחצים ידיים , מביט בהם הנשיא ג'ימי קרטר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1730965" y="292099"/>
            <a:ext cx="8730070" cy="9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 dirty="0" err="1"/>
              <a:t>מה</a:t>
            </a:r>
            <a:r>
              <a:rPr sz="2400" dirty="0"/>
              <a:t> </a:t>
            </a:r>
            <a:r>
              <a:rPr sz="2400" dirty="0" err="1"/>
              <a:t>חושבים</a:t>
            </a:r>
            <a:r>
              <a:rPr sz="2400" dirty="0"/>
              <a:t> </a:t>
            </a:r>
            <a:r>
              <a:rPr sz="2400" dirty="0" err="1"/>
              <a:t>ראש</a:t>
            </a:r>
            <a:r>
              <a:rPr sz="2400" dirty="0"/>
              <a:t> </a:t>
            </a:r>
            <a:r>
              <a:rPr sz="2400" dirty="0" err="1"/>
              <a:t>ממשלת</a:t>
            </a:r>
            <a:r>
              <a:rPr sz="2400" dirty="0"/>
              <a:t> </a:t>
            </a:r>
            <a:r>
              <a:rPr sz="2400" dirty="0" err="1"/>
              <a:t>ישראל</a:t>
            </a:r>
            <a:r>
              <a:rPr sz="2400" dirty="0"/>
              <a:t> </a:t>
            </a:r>
            <a:r>
              <a:rPr sz="2400" dirty="0" err="1"/>
              <a:t>בגין</a:t>
            </a:r>
            <a:r>
              <a:rPr sz="2400" dirty="0"/>
              <a:t> </a:t>
            </a:r>
            <a:r>
              <a:rPr sz="2400" dirty="0" err="1"/>
              <a:t>ונשיא</a:t>
            </a:r>
            <a:r>
              <a:rPr sz="2400" dirty="0"/>
              <a:t> </a:t>
            </a:r>
            <a:r>
              <a:rPr sz="2400" dirty="0" err="1"/>
              <a:t>מצרים</a:t>
            </a:r>
            <a:r>
              <a:rPr sz="2400" dirty="0"/>
              <a:t> </a:t>
            </a:r>
            <a:r>
              <a:rPr sz="2400" dirty="0" err="1"/>
              <a:t>סאדאת</a:t>
            </a:r>
            <a:r>
              <a:rPr sz="2400" dirty="0"/>
              <a:t> </a:t>
            </a:r>
            <a:r>
              <a:rPr sz="2400" dirty="0" err="1"/>
              <a:t>בטקס</a:t>
            </a:r>
            <a:r>
              <a:rPr sz="2400" dirty="0"/>
              <a:t> </a:t>
            </a:r>
            <a:r>
              <a:rPr sz="2400" dirty="0" err="1"/>
              <a:t>החתימה</a:t>
            </a:r>
            <a:r>
              <a:rPr sz="2400" dirty="0"/>
              <a:t> </a:t>
            </a:r>
            <a:r>
              <a:rPr sz="2400" dirty="0" err="1"/>
              <a:t>על</a:t>
            </a:r>
            <a:r>
              <a:rPr sz="2400" dirty="0"/>
              <a:t> </a:t>
            </a:r>
            <a:r>
              <a:rPr sz="2400" dirty="0" err="1"/>
              <a:t>הסכם</a:t>
            </a:r>
            <a:r>
              <a:rPr sz="2400" dirty="0"/>
              <a:t> </a:t>
            </a:r>
            <a:r>
              <a:rPr sz="2400" dirty="0" err="1"/>
              <a:t>השלום</a:t>
            </a:r>
            <a:r>
              <a:rPr sz="2400" dirty="0"/>
              <a:t> </a:t>
            </a:r>
            <a:r>
              <a:rPr sz="2400" dirty="0" err="1"/>
              <a:t>בין</a:t>
            </a:r>
            <a:r>
              <a:rPr sz="2400" dirty="0"/>
              <a:t> </a:t>
            </a:r>
            <a:r>
              <a:rPr sz="2400" dirty="0" err="1"/>
              <a:t>ישראל</a:t>
            </a:r>
            <a:r>
              <a:rPr sz="2400" dirty="0"/>
              <a:t> </a:t>
            </a:r>
            <a:r>
              <a:rPr sz="2400" dirty="0" err="1"/>
              <a:t>למצרים</a:t>
            </a:r>
            <a:r>
              <a:rPr sz="2400" dirty="0"/>
              <a:t>?</a:t>
            </a:r>
          </a:p>
        </p:txBody>
      </p:sp>
      <p:sp>
        <p:nvSpPr>
          <p:cNvPr id="240" name="Shape 240"/>
          <p:cNvSpPr/>
          <p:nvPr/>
        </p:nvSpPr>
        <p:spPr>
          <a:xfrm>
            <a:off x="2167719" y="4798060"/>
            <a:ext cx="1709761" cy="1374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2400" dirty="0" err="1">
                <a:latin typeface="Tahoma"/>
                <a:ea typeface="Tahoma"/>
                <a:cs typeface="Tahoma"/>
                <a:sym typeface="Tahoma"/>
              </a:rPr>
              <a:t>הסכם</a:t>
            </a:r>
            <a:endParaRPr sz="2400" dirty="0">
              <a:latin typeface="Tahoma"/>
              <a:ea typeface="Tahoma"/>
              <a:cs typeface="Tahoma"/>
              <a:sym typeface="Tahoma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2400" dirty="0" err="1">
                <a:latin typeface="Tahoma"/>
                <a:ea typeface="Tahoma"/>
                <a:cs typeface="Tahoma"/>
                <a:sym typeface="Tahoma"/>
              </a:rPr>
              <a:t>קמפ-דייוויד</a:t>
            </a:r>
            <a:r>
              <a:rPr sz="2400" dirty="0">
                <a:latin typeface="Tahoma"/>
                <a:ea typeface="Tahoma"/>
                <a:cs typeface="Tahoma"/>
                <a:sym typeface="Tahoma"/>
              </a:rPr>
              <a:t>,</a:t>
            </a:r>
          </a:p>
          <a:p>
            <a:pPr lvl="0" algn="ctr" defTabSz="457200" rtl="1">
              <a:lnSpc>
                <a:spcPct val="120000"/>
              </a:lnSpc>
            </a:pPr>
            <a:r>
              <a:rPr sz="2400" dirty="0">
                <a:latin typeface="Tahoma"/>
                <a:ea typeface="Tahoma"/>
                <a:cs typeface="Tahoma"/>
                <a:sym typeface="Tahoma"/>
              </a:rPr>
              <a:t>1978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20054AB3-88FF-D30D-1A29-2380D8F299B7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asted-image.pdf" descr="יצחק רבין ויעל ארד לוחצים ידיים &#10;אורן סמדג'ה מביט בהם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1964823" y="152399"/>
            <a:ext cx="8262354" cy="86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200" dirty="0" err="1"/>
              <a:t>מה</a:t>
            </a:r>
            <a:r>
              <a:rPr sz="2200" dirty="0"/>
              <a:t> </a:t>
            </a:r>
            <a:r>
              <a:rPr sz="2200" dirty="0" err="1"/>
              <a:t>חושבים</a:t>
            </a:r>
            <a:r>
              <a:rPr sz="2200" dirty="0"/>
              <a:t> יעל </a:t>
            </a:r>
            <a:r>
              <a:rPr lang="he-IL" sz="2200" dirty="0"/>
              <a:t>א</a:t>
            </a:r>
            <a:r>
              <a:rPr sz="2200" dirty="0" err="1"/>
              <a:t>רד</a:t>
            </a:r>
            <a:r>
              <a:rPr sz="2200" dirty="0"/>
              <a:t> </a:t>
            </a:r>
            <a:r>
              <a:rPr sz="2200" dirty="0" err="1"/>
              <a:t>ואורן</a:t>
            </a:r>
            <a:r>
              <a:rPr sz="2200" dirty="0"/>
              <a:t> </a:t>
            </a:r>
            <a:r>
              <a:rPr sz="2200" dirty="0" err="1"/>
              <a:t>סמדג׳ה</a:t>
            </a:r>
            <a:r>
              <a:rPr sz="2200" dirty="0"/>
              <a:t> </a:t>
            </a:r>
            <a:r>
              <a:rPr sz="2200" dirty="0" err="1"/>
              <a:t>כשיצחק</a:t>
            </a:r>
            <a:r>
              <a:rPr sz="2200" dirty="0"/>
              <a:t> </a:t>
            </a:r>
            <a:r>
              <a:rPr sz="2200" dirty="0" err="1"/>
              <a:t>רבין</a:t>
            </a:r>
            <a:r>
              <a:rPr lang="he-IL" sz="2200" dirty="0"/>
              <a:t>, </a:t>
            </a:r>
            <a:r>
              <a:rPr sz="2200" dirty="0" err="1"/>
              <a:t>ראש</a:t>
            </a:r>
            <a:r>
              <a:rPr sz="2200" dirty="0"/>
              <a:t> </a:t>
            </a:r>
            <a:r>
              <a:rPr sz="2200" dirty="0" err="1"/>
              <a:t>הממשלה</a:t>
            </a:r>
            <a:r>
              <a:rPr lang="he-IL" sz="2200" dirty="0"/>
              <a:t>, </a:t>
            </a:r>
            <a:r>
              <a:rPr sz="2200" dirty="0" err="1"/>
              <a:t>מברך</a:t>
            </a:r>
            <a:r>
              <a:rPr sz="2200" dirty="0"/>
              <a:t> </a:t>
            </a:r>
            <a:r>
              <a:rPr sz="2200" dirty="0" err="1"/>
              <a:t>אותם</a:t>
            </a:r>
            <a:r>
              <a:rPr sz="2200" dirty="0"/>
              <a:t> </a:t>
            </a:r>
            <a:r>
              <a:rPr sz="2200" dirty="0" err="1"/>
              <a:t>על</a:t>
            </a:r>
            <a:r>
              <a:rPr sz="2200" dirty="0"/>
              <a:t> </a:t>
            </a:r>
            <a:r>
              <a:rPr sz="2200" dirty="0" err="1"/>
              <a:t>זכייתם</a:t>
            </a:r>
            <a:r>
              <a:rPr sz="2200" dirty="0"/>
              <a:t> </a:t>
            </a:r>
            <a:r>
              <a:rPr sz="2200" dirty="0" err="1"/>
              <a:t>במדליה</a:t>
            </a:r>
            <a:r>
              <a:rPr sz="2200" dirty="0"/>
              <a:t> </a:t>
            </a:r>
            <a:r>
              <a:rPr sz="2200" dirty="0" err="1"/>
              <a:t>אולימפית</a:t>
            </a:r>
            <a:r>
              <a:rPr sz="2200" dirty="0"/>
              <a:t>?</a:t>
            </a:r>
          </a:p>
        </p:txBody>
      </p:sp>
      <p:sp>
        <p:nvSpPr>
          <p:cNvPr id="244" name="Shape 244"/>
          <p:cNvSpPr/>
          <p:nvPr/>
        </p:nvSpPr>
        <p:spPr>
          <a:xfrm>
            <a:off x="2040555" y="4412381"/>
            <a:ext cx="1931055" cy="208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 defTabSz="457200">
              <a:lnSpc>
                <a:spcPct val="120000"/>
              </a:lnSpc>
              <a:defRPr sz="2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200" dirty="0" err="1"/>
              <a:t>מדליה</a:t>
            </a:r>
            <a:r>
              <a:rPr sz="2200" dirty="0"/>
              <a:t> </a:t>
            </a:r>
            <a:r>
              <a:rPr sz="2200" dirty="0" err="1"/>
              <a:t>אולימפית</a:t>
            </a:r>
            <a:r>
              <a:rPr sz="2200" dirty="0"/>
              <a:t> </a:t>
            </a:r>
            <a:r>
              <a:rPr sz="2200" dirty="0" err="1"/>
              <a:t>ליעל</a:t>
            </a:r>
            <a:r>
              <a:rPr sz="2200" dirty="0"/>
              <a:t> </a:t>
            </a:r>
            <a:r>
              <a:rPr lang="he-IL" sz="2200" dirty="0"/>
              <a:t>א</a:t>
            </a:r>
            <a:r>
              <a:rPr sz="2200" dirty="0" err="1"/>
              <a:t>רד</a:t>
            </a:r>
            <a:r>
              <a:rPr sz="2200" dirty="0"/>
              <a:t> </a:t>
            </a:r>
            <a:r>
              <a:rPr sz="2200" dirty="0" err="1"/>
              <a:t>ואורן</a:t>
            </a:r>
            <a:r>
              <a:rPr sz="2200" dirty="0"/>
              <a:t> </a:t>
            </a:r>
            <a:r>
              <a:rPr sz="2200" dirty="0" err="1"/>
              <a:t>סמדג׳ה</a:t>
            </a:r>
            <a:r>
              <a:rPr lang="he-IL" sz="2200" dirty="0"/>
              <a:t>, 1992</a:t>
            </a:r>
            <a:endParaRPr sz="22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FD7C3F6-D67E-FF94-6E2B-1B38E94AE27B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4272118" y="2423160"/>
            <a:ext cx="4174566" cy="20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1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לא</a:t>
            </a:r>
            <a:r>
              <a:rPr sz="6000" dirty="0"/>
              <a:t> </a:t>
            </a:r>
            <a:r>
              <a:rPr sz="6000" dirty="0" err="1"/>
              <a:t>נפסיק</a:t>
            </a:r>
            <a:r>
              <a:rPr sz="6000" dirty="0"/>
              <a:t> </a:t>
            </a:r>
            <a:r>
              <a:rPr sz="6000" dirty="0" err="1"/>
              <a:t>לשיר</a:t>
            </a:r>
            <a:endParaRPr sz="6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61C0BED0-6237-9C01-42F6-4C5B3ECAFFAD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5289210" y="517078"/>
            <a:ext cx="1613581" cy="48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lvl1pPr algn="ctr" defTabSz="457200">
              <a:lnSpc>
                <a:spcPct val="120000"/>
              </a:lnSpc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2400"/>
              <a:t>מתוך השיר</a:t>
            </a:r>
          </a:p>
        </p:txBody>
      </p:sp>
      <p:pic>
        <p:nvPicPr>
          <p:cNvPr id="67" name="pasted-image.pdf" descr="זוהי ארץ אפרים קישון 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3" y="1010209"/>
            <a:ext cx="8188954" cy="134911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887CE8-26B0-44AB-8548-F41D328E8640}"/>
              </a:ext>
            </a:extLst>
          </p:cNvPr>
          <p:cNvSpPr txBox="1"/>
          <p:nvPr/>
        </p:nvSpPr>
        <p:spPr>
          <a:xfrm>
            <a:off x="2421172" y="2444014"/>
            <a:ext cx="7659232" cy="2054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spAutoFit/>
          </a:bodyPr>
          <a:lstStyle/>
          <a:p>
            <a:pPr marL="0" lvl="0" indent="130810" algn="ctr" rtl="1">
              <a:lnSpc>
                <a:spcPct val="150000"/>
              </a:lnSpc>
              <a:buSz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כל כך קטנה ששטחה על מפת העולם אינו מספיק כדי לכתוב את שמה בתוכו.</a:t>
            </a:r>
          </a:p>
          <a:p>
            <a:pPr marL="0" lvl="0" indent="130810" algn="ctr" rtl="1">
              <a:lnSpc>
                <a:spcPct val="150000"/>
              </a:lnSpc>
              <a:buSz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הארץ הצרה ביותר בעולם, זוהי ארץ הצרות.</a:t>
            </a:r>
          </a:p>
          <a:p>
            <a:pPr marL="0" lvl="0" indent="130810" algn="ctr" rtl="1">
              <a:lnSpc>
                <a:spcPct val="150000"/>
              </a:lnSpc>
              <a:buSz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בה לומדת האם את שפת האם מפי ילדיה.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34C9D2E-EB69-B9FA-CF2B-23349DEAC15A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asted-image.pdf" descr="איור של דגל ישראל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7148761" y="1670050"/>
            <a:ext cx="3529507" cy="3627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שירו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כמה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שיותר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שירים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עם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המילה</a:t>
            </a:r>
            <a:endParaRPr sz="4000" dirty="0">
              <a:latin typeface="Tahoma"/>
              <a:ea typeface="Tahoma"/>
              <a:cs typeface="Tahoma"/>
              <a:sym typeface="Tahoma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8000" b="1" dirty="0" err="1">
                <a:latin typeface="Tahoma"/>
                <a:ea typeface="Tahoma"/>
                <a:cs typeface="Tahoma"/>
                <a:sym typeface="Tahoma"/>
              </a:rPr>
              <a:t>מדינה</a:t>
            </a:r>
            <a:endParaRPr sz="8000" b="1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3617514-4AAF-3FAB-E88F-237D60E234A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asted-image.pdf" descr="איור של הר חרמון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6023074" y="1419859"/>
            <a:ext cx="4618781" cy="4018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שירו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כמה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שיותר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שירים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עם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שמות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endParaRPr sz="4000" dirty="0">
              <a:latin typeface="Tahoma"/>
              <a:ea typeface="Tahoma"/>
              <a:cs typeface="Tahoma"/>
              <a:sym typeface="Tahoma"/>
            </a:endParaRPr>
          </a:p>
          <a:p>
            <a:pPr lvl="0" algn="ctr" defTabSz="457200" rtl="1"/>
            <a:r>
              <a:rPr sz="8000" b="1" dirty="0" err="1">
                <a:latin typeface="Tahoma"/>
                <a:ea typeface="Tahoma"/>
                <a:cs typeface="Tahoma"/>
                <a:sym typeface="Tahoma"/>
              </a:rPr>
              <a:t>מקומות</a:t>
            </a:r>
            <a:r>
              <a:rPr sz="80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8000" b="1" dirty="0" err="1">
                <a:latin typeface="Tahoma"/>
                <a:ea typeface="Tahoma"/>
                <a:cs typeface="Tahoma"/>
                <a:sym typeface="Tahoma"/>
              </a:rPr>
              <a:t>בארץ</a:t>
            </a:r>
            <a:endParaRPr sz="8000" b="1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C82F955D-6125-7A58-3F43-48101B8430DB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image.pdf" descr="צילום של מנחם בגין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944719" y="1964055"/>
            <a:ext cx="6349589" cy="208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r" defTabSz="457200" rtl="1">
              <a:lnSpc>
                <a:spcPct val="120000"/>
              </a:lnSpc>
            </a:pPr>
            <a:r>
              <a:rPr sz="2200" dirty="0">
                <a:latin typeface="Tahoma"/>
                <a:ea typeface="Tahoma"/>
                <a:cs typeface="Tahoma"/>
                <a:sym typeface="Tahoma"/>
              </a:rPr>
              <a:t>״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השלום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יְפִי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החיים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זריחת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השמש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,</a:t>
            </a:r>
          </a:p>
          <a:p>
            <a:pPr lvl="0" algn="r" defTabSz="457200" rtl="1">
              <a:lnSpc>
                <a:spcPct val="120000"/>
              </a:lnSpc>
            </a:pP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חיוכו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ילד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אהבתה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אֵם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חדוותו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אב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היחד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משפחה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קידומו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האדם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ניצחונו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העניין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הצודק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התגברותה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האמת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lvl="0" algn="r" defTabSz="457200" rtl="1">
              <a:lnSpc>
                <a:spcPct val="120000"/>
              </a:lnSpc>
            </a:pP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השלום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כל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אלה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והרבה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יותר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מזה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.״</a:t>
            </a:r>
          </a:p>
        </p:txBody>
      </p:sp>
      <p:sp>
        <p:nvSpPr>
          <p:cNvPr id="261" name="Shape 261"/>
          <p:cNvSpPr/>
          <p:nvPr/>
        </p:nvSpPr>
        <p:spPr>
          <a:xfrm>
            <a:off x="1736446" y="4271644"/>
            <a:ext cx="6557862" cy="65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r" defTabSz="457200" rtl="1">
              <a:lnSpc>
                <a:spcPct val="120000"/>
              </a:lnSpc>
            </a:pP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מתוך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נאום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ראש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הממשלה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מנחם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בגין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בטקס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הענקת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פרס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נובל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לשלום</a:t>
            </a:r>
            <a:endParaRPr sz="1600" dirty="0">
              <a:latin typeface="Tahoma"/>
              <a:ea typeface="Tahoma"/>
              <a:cs typeface="Tahoma"/>
              <a:sym typeface="Tahoma"/>
            </a:endParaRPr>
          </a:p>
          <a:p>
            <a:pPr lvl="0" algn="r" defTabSz="457200" rtl="1">
              <a:lnSpc>
                <a:spcPct val="120000"/>
              </a:lnSpc>
            </a:pP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באוסלו</a:t>
            </a:r>
            <a:r>
              <a:rPr lang="he-IL" sz="1600" dirty="0">
                <a:latin typeface="Tahoma"/>
                <a:ea typeface="Tahoma"/>
                <a:cs typeface="Tahoma"/>
                <a:sym typeface="Tahoma"/>
              </a:rPr>
              <a:t>, 10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בדצמבר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1978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C99663BC-0F52-BC05-28D5-F07B5E9BE576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 descr="איור של סרטון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>
            <a:spLocks noGrp="1"/>
          </p:cNvSpPr>
          <p:nvPr>
            <p:ph type="body" idx="1"/>
          </p:nvPr>
        </p:nvSpPr>
        <p:spPr>
          <a:xfrm>
            <a:off x="2086215" y="846225"/>
            <a:ext cx="8019569" cy="174297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>
              <a:lnSpc>
                <a:spcPct val="100000"/>
              </a:lnSpc>
              <a:buSzTx/>
              <a:buNone/>
              <a:defRPr sz="4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lnSpc>
                <a:spcPct val="150000"/>
              </a:lnSpc>
              <a:defRPr sz="1800"/>
            </a:pPr>
            <a:r>
              <a:rPr lang="he-IL" sz="44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צלמו סרטון בסגנון </a:t>
            </a:r>
            <a:r>
              <a:rPr lang="he-IL" sz="44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טיקטוק</a:t>
            </a:r>
            <a:r>
              <a:rPr lang="he-IL" sz="44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, שמציג את ישראל לתיירים מחו״ל</a:t>
            </a:r>
            <a:endParaRPr sz="44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41A56D1-1462-CFE1-2C21-7141785A3AA4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asted-image.pdf" descr="לוגו קרן קימת לישראל &#10;שרשרת  דגלי ישראל &#10;איורים של בנימין זאב הרצל ודויד בן גוריון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hape 267"/>
          <p:cNvSpPr/>
          <p:nvPr/>
        </p:nvSpPr>
        <p:spPr>
          <a:xfrm>
            <a:off x="2892589" y="4283911"/>
            <a:ext cx="6406821" cy="95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 defTabSz="457200">
              <a:lnSpc>
                <a:spcPct val="12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עיצוב: אירה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גופמן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. פיתוח והפקה: צוות המחלקה הפדגוגית, סטודיו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צחר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, שרון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גלפרין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. הצילומים במצגת באדיבות ארכיון הצילומים של קק״ל, לשכת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העתונות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 ומכון ויצמן למדע.</a:t>
            </a:r>
          </a:p>
          <a:p>
            <a:pPr lvl="0" rtl="1">
              <a:defRPr sz="1800"/>
            </a:pP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צלמים: הנס פין, פריץ כהן, עמוס בן גרשום, מרק נימן, יעקב סער, משה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פרידן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, יעקב שקולניק, מיכאל חורי, מיכה פרי, אברהם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מלבסקי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, דרור ארצי, אביגיל עוזי,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IVP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 , פלאש 90.</a:t>
            </a:r>
            <a:endParaRPr sz="1200" dirty="0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asted-image.pdf" descr="איור של זיקוקים &#10;זום ישראלי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27556284-5B53-17B4-E2E8-A8F0D490ADF1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>
            <a:extLst>
              <a:ext uri="{FF2B5EF4-FFF2-40B4-BE49-F238E27FC236}">
                <a16:creationId xmlns:a16="http://schemas.microsoft.com/office/drawing/2014/main" id="{C627EFED-C510-4DB4-B794-2878E3A614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66">
            <a:extLst>
              <a:ext uri="{FF2B5EF4-FFF2-40B4-BE49-F238E27FC236}">
                <a16:creationId xmlns:a16="http://schemas.microsoft.com/office/drawing/2014/main" id="{6235AAB3-BEBB-4A2E-A243-DE3087681EBC}"/>
              </a:ext>
            </a:extLst>
          </p:cNvPr>
          <p:cNvSpPr/>
          <p:nvPr/>
        </p:nvSpPr>
        <p:spPr>
          <a:xfrm>
            <a:off x="5289210" y="517078"/>
            <a:ext cx="1613581" cy="48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lvl1pPr algn="ctr" defTabSz="457200">
              <a:lnSpc>
                <a:spcPct val="120000"/>
              </a:lnSpc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2400"/>
              <a:t>מתוך השיר</a:t>
            </a:r>
          </a:p>
        </p:txBody>
      </p:sp>
      <p:pic>
        <p:nvPicPr>
          <p:cNvPr id="6" name="pasted-image.pdf">
            <a:extLst>
              <a:ext uri="{FF2B5EF4-FFF2-40B4-BE49-F238E27FC236}">
                <a16:creationId xmlns:a16="http://schemas.microsoft.com/office/drawing/2014/main" id="{3EDF7C72-43B7-4D25-87F7-8DEB15C0824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3" y="1010209"/>
            <a:ext cx="8188954" cy="134911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7449D4-0612-4066-A481-0CA93E393652}"/>
              </a:ext>
            </a:extLst>
          </p:cNvPr>
          <p:cNvSpPr txBox="1"/>
          <p:nvPr/>
        </p:nvSpPr>
        <p:spPr>
          <a:xfrm>
            <a:off x="2421172" y="2444014"/>
            <a:ext cx="7659232" cy="2054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spAutoFit/>
          </a:bodyPr>
          <a:lstStyle/>
          <a:p>
            <a:pPr marL="0" indent="130810" algn="ctr" rtl="1">
              <a:lnSpc>
                <a:spcPct val="150000"/>
              </a:lnSpc>
              <a:buSzTx/>
              <a:buFont typeface="Arial"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בה אבות אכלו בוסר ושיני הבנים מצוינות.</a:t>
            </a:r>
          </a:p>
          <a:p>
            <a:pPr marL="0" indent="130810" algn="ctr" rtl="1">
              <a:lnSpc>
                <a:spcPct val="150000"/>
              </a:lnSpc>
              <a:buSzTx/>
              <a:buFont typeface="Arial"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בה לכל אזרח זכות לומר את דעתו אך אין בה חוק המחייב מישהו להקשיב.</a:t>
            </a:r>
          </a:p>
          <a:p>
            <a:pPr marL="0" indent="130810" algn="ctr" rtl="1">
              <a:lnSpc>
                <a:spcPct val="150000"/>
              </a:lnSpc>
              <a:buSzTx/>
              <a:buFont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בה לא מצפים לניסים אלא מתחשבים בהם.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3E444580-8A64-FE26-5AF1-2BD38E392464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97929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>
            <a:extLst>
              <a:ext uri="{FF2B5EF4-FFF2-40B4-BE49-F238E27FC236}">
                <a16:creationId xmlns:a16="http://schemas.microsoft.com/office/drawing/2014/main" id="{D8BF4FD0-00E0-4FC0-A905-19FECF4A26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66">
            <a:extLst>
              <a:ext uri="{FF2B5EF4-FFF2-40B4-BE49-F238E27FC236}">
                <a16:creationId xmlns:a16="http://schemas.microsoft.com/office/drawing/2014/main" id="{824156DB-DB8F-48F7-9CCC-28D7151CC4A3}"/>
              </a:ext>
            </a:extLst>
          </p:cNvPr>
          <p:cNvSpPr/>
          <p:nvPr/>
        </p:nvSpPr>
        <p:spPr>
          <a:xfrm>
            <a:off x="5289210" y="517078"/>
            <a:ext cx="1613581" cy="48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lvl1pPr algn="ctr" defTabSz="457200">
              <a:lnSpc>
                <a:spcPct val="120000"/>
              </a:lnSpc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2400"/>
              <a:t>מתוך השיר</a:t>
            </a:r>
          </a:p>
        </p:txBody>
      </p:sp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20004B06-B719-4FA7-815F-AD03B9C93A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3" y="1010209"/>
            <a:ext cx="8188954" cy="134911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D44CA4-684C-4411-95A9-12CB7F867505}"/>
              </a:ext>
            </a:extLst>
          </p:cNvPr>
          <p:cNvSpPr txBox="1"/>
          <p:nvPr/>
        </p:nvSpPr>
        <p:spPr>
          <a:xfrm>
            <a:off x="2421172" y="2444014"/>
            <a:ext cx="7659232" cy="2054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spAutoFit/>
          </a:bodyPr>
          <a:lstStyle/>
          <a:p>
            <a:pPr marL="0" indent="130810" algn="ctr" rtl="1">
              <a:lnSpc>
                <a:spcPct val="150000"/>
              </a:lnSpc>
              <a:buSzTx/>
              <a:buFont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שאינה מקבלת אוויר אבל נושמת חירות. </a:t>
            </a:r>
          </a:p>
          <a:p>
            <a:pPr marL="0" indent="130810" algn="ctr" rtl="1">
              <a:lnSpc>
                <a:spcPct val="150000"/>
              </a:lnSpc>
              <a:buSzTx/>
              <a:buFont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בה כל אדם – חייל ובכל זאת כל חייל – אדם.</a:t>
            </a:r>
          </a:p>
          <a:p>
            <a:pPr marL="0" indent="130810" algn="ctr" rtl="1">
              <a:lnSpc>
                <a:spcPct val="150000"/>
              </a:lnSpc>
              <a:buSzTx/>
              <a:buFont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הארץ היחידה שאני יכול לחיות בה.</a:t>
            </a:r>
          </a:p>
          <a:p>
            <a:pPr marL="0" indent="130810" algn="ctr" rtl="1">
              <a:lnSpc>
                <a:spcPct val="150000"/>
              </a:lnSpc>
              <a:buSzTx/>
              <a:buFont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הארץ שלי!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C5DDF66-42FC-3898-6825-5D72AA859A8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2261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4326273" y="2659380"/>
            <a:ext cx="4029843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מה</a:t>
            </a:r>
            <a:r>
              <a:rPr sz="6000" dirty="0"/>
              <a:t> </a:t>
            </a:r>
            <a:r>
              <a:rPr sz="6000" dirty="0" err="1"/>
              <a:t>מסתתר</a:t>
            </a:r>
            <a:r>
              <a:rPr sz="6000" dirty="0"/>
              <a:t> </a:t>
            </a:r>
            <a:r>
              <a:rPr sz="6000" dirty="0" err="1"/>
              <a:t>בציור</a:t>
            </a:r>
            <a:r>
              <a:rPr sz="6000" dirty="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9B46F39-87B3-D540-0E73-EA58152091F4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sted-image.pdf" descr="עַיִן  הָאוֹת ל +   צִיּוּן   בִּבְחִינָה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511F9906-3D3B-0E45-727F-21F7714DE096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4619956" y="400050"/>
            <a:ext cx="2952088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עין</a:t>
            </a:r>
            <a:r>
              <a:rPr sz="6000" dirty="0"/>
              <a:t> </a:t>
            </a:r>
            <a:r>
              <a:rPr sz="6000" dirty="0" err="1"/>
              <a:t>לציון</a:t>
            </a:r>
            <a:endParaRPr sz="6000" dirty="0"/>
          </a:p>
        </p:txBody>
      </p:sp>
      <p:sp>
        <p:nvSpPr>
          <p:cNvPr id="80" name="Shape 80" descr="צילום של"/>
          <p:cNvSpPr/>
          <p:nvPr/>
        </p:nvSpPr>
        <p:spPr>
          <a:xfrm>
            <a:off x="7768141" y="4966970"/>
            <a:ext cx="1406660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/>
              <a:t>נפתלי</a:t>
            </a:r>
            <a:r>
              <a:rPr sz="2000" dirty="0"/>
              <a:t> </a:t>
            </a:r>
            <a:r>
              <a:rPr sz="2000" dirty="0" err="1"/>
              <a:t>הרץ</a:t>
            </a:r>
            <a:r>
              <a:rPr sz="2000" dirty="0"/>
              <a:t> </a:t>
            </a:r>
            <a:r>
              <a:rPr sz="2000" dirty="0" err="1"/>
              <a:t>אימבר</a:t>
            </a:r>
            <a:r>
              <a:rPr lang="he-IL" dirty="0"/>
              <a:t>,</a:t>
            </a:r>
            <a:r>
              <a:rPr sz="2000" dirty="0"/>
              <a:t> </a:t>
            </a:r>
            <a:r>
              <a:rPr sz="2000" dirty="0" err="1"/>
              <a:t>מחבר</a:t>
            </a:r>
            <a:r>
              <a:rPr sz="2000" dirty="0"/>
              <a:t> </a:t>
            </a:r>
            <a:r>
              <a:rPr sz="2000" dirty="0" err="1"/>
              <a:t>ההמנון</a:t>
            </a:r>
            <a:r>
              <a:rPr sz="2000" dirty="0"/>
              <a:t> 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4326E01-FE97-E167-F003-CE31BEB635A9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1116</Words>
  <Application>Microsoft Office PowerPoint</Application>
  <PresentationFormat>מסך רחב</PresentationFormat>
  <Paragraphs>230</Paragraphs>
  <Slides>45</Slides>
  <Notes>17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Guttman Yad-Light</vt:lpstr>
      <vt:lpstr>Helvetica Neue</vt:lpstr>
      <vt:lpstr>Tahoma</vt:lpstr>
      <vt:lpstr>Default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orly</dc:creator>
  <cp:lastModifiedBy>שלגית היימן</cp:lastModifiedBy>
  <cp:revision>19</cp:revision>
  <dcterms:modified xsi:type="dcterms:W3CDTF">2025-03-24T11:15:46Z</dcterms:modified>
</cp:coreProperties>
</file>