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vika Krauzer" initials="TK" lastIdx="1" clrIdx="0">
    <p:extLst>
      <p:ext uri="{19B8F6BF-5375-455C-9EA6-DF929625EA0E}">
        <p15:presenceInfo xmlns:p15="http://schemas.microsoft.com/office/powerpoint/2012/main" userId="adbd1b3286d6e5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4FA"/>
    <a:srgbClr val="89CFEF"/>
    <a:srgbClr val="76E3FF"/>
    <a:srgbClr val="E6FFFB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7666" autoAdjust="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00:12:50.80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r>
              <a:rPr sz="1200"/>
              <a:t>כחול ולבן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>
              <a:latin typeface="Eleganti-Regular"/>
              <a:ea typeface="Eleganti-Regular"/>
              <a:cs typeface="Eleganti-Regular"/>
              <a:sym typeface="Eleganti-Regular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>
              <a:solidFill>
                <a:srgbClr val="636467"/>
              </a:solidFill>
              <a:latin typeface="Ploni1.1AAA-Regular"/>
              <a:ea typeface="Ploni1.1AAA-Regular"/>
              <a:cs typeface="Ploni1.1AAA-Regular"/>
              <a:sym typeface="Ploni1.1AAA-Regular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algn="l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algn="l">
              <a:buSzTx/>
              <a:buFontTx/>
              <a:buNone/>
              <a:defRPr sz="2400" b="1"/>
            </a:lvl1pPr>
            <a:lvl2pPr marL="0" indent="457200" algn="l">
              <a:buSzTx/>
              <a:buFontTx/>
              <a:buNone/>
              <a:defRPr sz="2400" b="1"/>
            </a:lvl2pPr>
            <a:lvl3pPr marL="0" indent="914400" algn="l">
              <a:buSzTx/>
              <a:buFontTx/>
              <a:buNone/>
              <a:defRPr sz="2400" b="1"/>
            </a:lvl3pPr>
            <a:lvl4pPr marL="0" indent="1371600" algn="l">
              <a:buSzTx/>
              <a:buFontTx/>
              <a:buNone/>
              <a:defRPr sz="2400" b="1"/>
            </a:lvl4pPr>
            <a:lvl5pPr marL="0" indent="1828800" algn="l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 marL="718457" indent="-261257" algn="l">
              <a:defRPr sz="3200"/>
            </a:lvl2pPr>
            <a:lvl3pPr marL="1219200" indent="-304800" algn="l">
              <a:defRPr sz="3200"/>
            </a:lvl3pPr>
            <a:lvl4pPr marL="1737360" indent="-365760" algn="l">
              <a:defRPr sz="3200"/>
            </a:lvl4pPr>
            <a:lvl5pPr marL="2194560" indent="-365760" algn="l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1600"/>
            </a:lvl1pPr>
            <a:lvl2pPr marL="0" indent="457200" algn="l">
              <a:buSzTx/>
              <a:buFontTx/>
              <a:buNone/>
              <a:defRPr sz="1600"/>
            </a:lvl2pPr>
            <a:lvl3pPr marL="0" indent="914400" algn="l">
              <a:buSzTx/>
              <a:buFontTx/>
              <a:buNone/>
              <a:defRPr sz="1600"/>
            </a:lvl3pPr>
            <a:lvl4pPr marL="0" indent="1371600" algn="l">
              <a:buSzTx/>
              <a:buFontTx/>
              <a:buNone/>
              <a:defRPr sz="1600"/>
            </a:lvl4pPr>
            <a:lvl5pPr marL="0" indent="1828800" algn="l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youtu.be/1Y-NLvgaiHc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youtu.be/1S9s7QoDCyg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youtu.be/P2d8eb6UhSo" TargetMode="Externa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youtu.be/9HmCpUHs3VA" TargetMode="Externa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eenwin.kkl.org.il/files/ARTICLES/indipendent_day/gift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 descr="  זום ישראלי וסמל קרן קימת לישראל מופיעים בכל עמוד ומוזכרים רק כאן "/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291980" y="5101871"/>
            <a:ext cx="1608040" cy="4932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905255">
              <a:spcBef>
                <a:spcPts val="900"/>
              </a:spcBef>
              <a:defRPr sz="297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2970" dirty="0">
                <a:solidFill>
                  <a:srgbClr val="FFFFFF"/>
                </a:solidFill>
              </a:rPr>
              <a:t>לְכִתּוֹת א׳-ג׳</a:t>
            </a:r>
          </a:p>
        </p:txBody>
      </p:sp>
      <p:sp>
        <p:nvSpPr>
          <p:cNvPr id="51" name="Shape 51"/>
          <p:cNvSpPr/>
          <p:nvPr/>
        </p:nvSpPr>
        <p:spPr>
          <a:xfrm>
            <a:off x="4757012" y="5704898"/>
            <a:ext cx="2677975" cy="940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400" dirty="0">
                <a:latin typeface="+mj-lt"/>
                <a:ea typeface="+mj-ea"/>
                <a:cs typeface="+mj-cs"/>
                <a:sym typeface="Times New Roman"/>
              </a:rPr>
              <a:t>החטיבה לחינוך ולקהילה,</a:t>
            </a:r>
          </a:p>
          <a:p>
            <a:pPr lvl="0" algn="ctr" defTabSz="457200" rtl="1">
              <a:lnSpc>
                <a:spcPct val="120000"/>
              </a:lnSpc>
            </a:pPr>
            <a:r>
              <a:rPr sz="2400" dirty="0">
                <a:latin typeface="+mj-lt"/>
                <a:ea typeface="+mj-ea"/>
                <a:cs typeface="+mj-cs"/>
                <a:sym typeface="Times New Roman"/>
              </a:rPr>
              <a:t>קרן קימת לישראל</a:t>
            </a:r>
          </a:p>
        </p:txBody>
      </p:sp>
      <p:pic>
        <p:nvPicPr>
          <p:cNvPr id="3" name="Picture 2" descr="קוֹבֶץ זֶה הוּנְגַּש עַל יְדֵי חברת אֵיְי טוּ זִי - סֶמֶל  הַנגישוּת ">
            <a:extLst>
              <a:ext uri="{FF2B5EF4-FFF2-40B4-BE49-F238E27FC236}">
                <a16:creationId xmlns:a16="http://schemas.microsoft.com/office/drawing/2014/main" id="{6DED5E9A-0413-4F2C-A81F-5EBAF90DF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" y="15241"/>
            <a:ext cx="327010" cy="330200"/>
          </a:xfrm>
          <a:prstGeom prst="rect">
            <a:avLst/>
          </a:prstGeom>
        </p:spPr>
      </p:pic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E9CC4C46-A326-35D7-23AA-404B0E84E2F6}"/>
              </a:ext>
            </a:extLst>
          </p:cNvPr>
          <p:cNvGrpSpPr/>
          <p:nvPr/>
        </p:nvGrpSpPr>
        <p:grpSpPr>
          <a:xfrm>
            <a:off x="3979185" y="1467454"/>
            <a:ext cx="3456395" cy="1552767"/>
            <a:chOff x="3979185" y="1467454"/>
            <a:chExt cx="3456395" cy="1552767"/>
          </a:xfrm>
        </p:grpSpPr>
        <p:grpSp>
          <p:nvGrpSpPr>
            <p:cNvPr id="6" name="גרפיקה 4" descr="יונה קו מיתאר">
              <a:extLst>
                <a:ext uri="{FF2B5EF4-FFF2-40B4-BE49-F238E27FC236}">
                  <a16:creationId xmlns:a16="http://schemas.microsoft.com/office/drawing/2014/main" id="{75596B5B-44B2-0F94-AB07-B4C70E0E1854}"/>
                </a:ext>
              </a:extLst>
            </p:cNvPr>
            <p:cNvGrpSpPr/>
            <p:nvPr/>
          </p:nvGrpSpPr>
          <p:grpSpPr>
            <a:xfrm flipH="1">
              <a:off x="4513126" y="1467454"/>
              <a:ext cx="990692" cy="923330"/>
              <a:chOff x="5715037" y="3063608"/>
              <a:chExt cx="759833" cy="736866"/>
            </a:xfrm>
            <a:solidFill>
              <a:srgbClr val="000000"/>
            </a:solidFill>
          </p:grpSpPr>
          <p:sp>
            <p:nvSpPr>
              <p:cNvPr id="9" name="צורה חופשית: צורה 8">
                <a:extLst>
                  <a:ext uri="{FF2B5EF4-FFF2-40B4-BE49-F238E27FC236}">
                    <a16:creationId xmlns:a16="http://schemas.microsoft.com/office/drawing/2014/main" id="{1082F871-DA6E-604F-B16F-B618717218CF}"/>
                  </a:ext>
                </a:extLst>
              </p:cNvPr>
              <p:cNvSpPr/>
              <p:nvPr/>
            </p:nvSpPr>
            <p:spPr>
              <a:xfrm>
                <a:off x="5715037" y="3122046"/>
                <a:ext cx="686546" cy="678428"/>
              </a:xfrm>
              <a:custGeom>
                <a:avLst/>
                <a:gdLst>
                  <a:gd name="connsiteX0" fmla="*/ 671294 w 686546"/>
                  <a:gd name="connsiteY0" fmla="*/ 233325 h 678428"/>
                  <a:gd name="connsiteX1" fmla="*/ 651473 w 686546"/>
                  <a:gd name="connsiteY1" fmla="*/ 187167 h 678428"/>
                  <a:gd name="connsiteX2" fmla="*/ 600248 w 686546"/>
                  <a:gd name="connsiteY2" fmla="*/ 158706 h 678428"/>
                  <a:gd name="connsiteX3" fmla="*/ 525743 w 686546"/>
                  <a:gd name="connsiteY3" fmla="*/ 225772 h 678428"/>
                  <a:gd name="connsiteX4" fmla="*/ 505036 w 686546"/>
                  <a:gd name="connsiteY4" fmla="*/ 261367 h 678428"/>
                  <a:gd name="connsiteX5" fmla="*/ 494930 w 686546"/>
                  <a:gd name="connsiteY5" fmla="*/ 270206 h 678428"/>
                  <a:gd name="connsiteX6" fmla="*/ 466621 w 686546"/>
                  <a:gd name="connsiteY6" fmla="*/ 288665 h 678428"/>
                  <a:gd name="connsiteX7" fmla="*/ 447686 w 686546"/>
                  <a:gd name="connsiteY7" fmla="*/ 298600 h 678428"/>
                  <a:gd name="connsiteX8" fmla="*/ 447771 w 686546"/>
                  <a:gd name="connsiteY8" fmla="*/ 277054 h 678428"/>
                  <a:gd name="connsiteX9" fmla="*/ 333281 w 686546"/>
                  <a:gd name="connsiteY9" fmla="*/ 138885 h 678428"/>
                  <a:gd name="connsiteX10" fmla="*/ 141523 w 686546"/>
                  <a:gd name="connsiteY10" fmla="*/ 83163 h 678428"/>
                  <a:gd name="connsiteX11" fmla="*/ 26795 w 686546"/>
                  <a:gd name="connsiteY11" fmla="*/ 4868 h 678428"/>
                  <a:gd name="connsiteX12" fmla="*/ 6716 w 686546"/>
                  <a:gd name="connsiteY12" fmla="*/ 3514 h 678428"/>
                  <a:gd name="connsiteX13" fmla="*/ 1877 w 686546"/>
                  <a:gd name="connsiteY13" fmla="*/ 13317 h 678428"/>
                  <a:gd name="connsiteX14" fmla="*/ 29348 w 686546"/>
                  <a:gd name="connsiteY14" fmla="*/ 244488 h 678428"/>
                  <a:gd name="connsiteX15" fmla="*/ 213704 w 686546"/>
                  <a:gd name="connsiteY15" fmla="*/ 377838 h 678428"/>
                  <a:gd name="connsiteX16" fmla="*/ 279512 w 686546"/>
                  <a:gd name="connsiteY16" fmla="*/ 401832 h 678428"/>
                  <a:gd name="connsiteX17" fmla="*/ 219086 w 686546"/>
                  <a:gd name="connsiteY17" fmla="*/ 442665 h 678428"/>
                  <a:gd name="connsiteX18" fmla="*/ 40016 w 686546"/>
                  <a:gd name="connsiteY18" fmla="*/ 508197 h 678428"/>
                  <a:gd name="connsiteX19" fmla="*/ 32396 w 686546"/>
                  <a:gd name="connsiteY19" fmla="*/ 515589 h 678428"/>
                  <a:gd name="connsiteX20" fmla="*/ 36882 w 686546"/>
                  <a:gd name="connsiteY20" fmla="*/ 546574 h 678428"/>
                  <a:gd name="connsiteX21" fmla="*/ 68648 w 686546"/>
                  <a:gd name="connsiteY21" fmla="*/ 566252 h 678428"/>
                  <a:gd name="connsiteX22" fmla="*/ 92193 w 686546"/>
                  <a:gd name="connsiteY22" fmla="*/ 620439 h 678428"/>
                  <a:gd name="connsiteX23" fmla="*/ 103785 w 686546"/>
                  <a:gd name="connsiteY23" fmla="*/ 623183 h 678428"/>
                  <a:gd name="connsiteX24" fmla="*/ 108700 w 686546"/>
                  <a:gd name="connsiteY24" fmla="*/ 662693 h 678428"/>
                  <a:gd name="connsiteX25" fmla="*/ 139076 w 686546"/>
                  <a:gd name="connsiteY25" fmla="*/ 678428 h 678428"/>
                  <a:gd name="connsiteX26" fmla="*/ 139838 w 686546"/>
                  <a:gd name="connsiteY26" fmla="*/ 678428 h 678428"/>
                  <a:gd name="connsiteX27" fmla="*/ 147715 w 686546"/>
                  <a:gd name="connsiteY27" fmla="*/ 674485 h 678428"/>
                  <a:gd name="connsiteX28" fmla="*/ 293000 w 686546"/>
                  <a:gd name="connsiteY28" fmla="*/ 535420 h 678428"/>
                  <a:gd name="connsiteX29" fmla="*/ 375772 w 686546"/>
                  <a:gd name="connsiteY29" fmla="*/ 532267 h 678428"/>
                  <a:gd name="connsiteX30" fmla="*/ 386097 w 686546"/>
                  <a:gd name="connsiteY30" fmla="*/ 532391 h 678428"/>
                  <a:gd name="connsiteX31" fmla="*/ 391393 w 686546"/>
                  <a:gd name="connsiteY31" fmla="*/ 532448 h 678428"/>
                  <a:gd name="connsiteX32" fmla="*/ 576521 w 686546"/>
                  <a:gd name="connsiteY32" fmla="*/ 418958 h 678428"/>
                  <a:gd name="connsiteX33" fmla="*/ 591523 w 686546"/>
                  <a:gd name="connsiteY33" fmla="*/ 299638 h 678428"/>
                  <a:gd name="connsiteX34" fmla="*/ 635652 w 686546"/>
                  <a:gd name="connsiteY34" fmla="*/ 250489 h 678428"/>
                  <a:gd name="connsiteX35" fmla="*/ 661608 w 686546"/>
                  <a:gd name="connsiteY35" fmla="*/ 248727 h 678428"/>
                  <a:gd name="connsiteX36" fmla="*/ 685763 w 686546"/>
                  <a:gd name="connsiteY36" fmla="*/ 256576 h 678428"/>
                  <a:gd name="connsiteX37" fmla="*/ 671294 w 686546"/>
                  <a:gd name="connsiteY37" fmla="*/ 233325 h 678428"/>
                  <a:gd name="connsiteX38" fmla="*/ 426159 w 686546"/>
                  <a:gd name="connsiteY38" fmla="*/ 331718 h 678428"/>
                  <a:gd name="connsiteX39" fmla="*/ 434788 w 686546"/>
                  <a:gd name="connsiteY39" fmla="*/ 342062 h 678428"/>
                  <a:gd name="connsiteX40" fmla="*/ 434789 w 686546"/>
                  <a:gd name="connsiteY40" fmla="*/ 342062 h 678428"/>
                  <a:gd name="connsiteX41" fmla="*/ 435655 w 686546"/>
                  <a:gd name="connsiteY41" fmla="*/ 342062 h 678428"/>
                  <a:gd name="connsiteX42" fmla="*/ 445180 w 686546"/>
                  <a:gd name="connsiteY42" fmla="*/ 333385 h 678428"/>
                  <a:gd name="connsiteX43" fmla="*/ 446352 w 686546"/>
                  <a:gd name="connsiteY43" fmla="*/ 320422 h 678428"/>
                  <a:gd name="connsiteX44" fmla="*/ 456010 w 686546"/>
                  <a:gd name="connsiteY44" fmla="*/ 315754 h 678428"/>
                  <a:gd name="connsiteX45" fmla="*/ 476442 w 686546"/>
                  <a:gd name="connsiteY45" fmla="*/ 305020 h 678428"/>
                  <a:gd name="connsiteX46" fmla="*/ 476756 w 686546"/>
                  <a:gd name="connsiteY46" fmla="*/ 304829 h 678428"/>
                  <a:gd name="connsiteX47" fmla="*/ 477070 w 686546"/>
                  <a:gd name="connsiteY47" fmla="*/ 304629 h 678428"/>
                  <a:gd name="connsiteX48" fmla="*/ 505398 w 686546"/>
                  <a:gd name="connsiteY48" fmla="*/ 286170 h 678428"/>
                  <a:gd name="connsiteX49" fmla="*/ 505817 w 686546"/>
                  <a:gd name="connsiteY49" fmla="*/ 285903 h 678428"/>
                  <a:gd name="connsiteX50" fmla="*/ 506217 w 686546"/>
                  <a:gd name="connsiteY50" fmla="*/ 285608 h 678428"/>
                  <a:gd name="connsiteX51" fmla="*/ 518675 w 686546"/>
                  <a:gd name="connsiteY51" fmla="*/ 274749 h 678428"/>
                  <a:gd name="connsiteX52" fmla="*/ 544231 w 686546"/>
                  <a:gd name="connsiteY52" fmla="*/ 230658 h 678428"/>
                  <a:gd name="connsiteX53" fmla="*/ 544479 w 686546"/>
                  <a:gd name="connsiteY53" fmla="*/ 229706 h 678428"/>
                  <a:gd name="connsiteX54" fmla="*/ 544631 w 686546"/>
                  <a:gd name="connsiteY54" fmla="*/ 228753 h 678428"/>
                  <a:gd name="connsiteX55" fmla="*/ 600267 w 686546"/>
                  <a:gd name="connsiteY55" fmla="*/ 177709 h 678428"/>
                  <a:gd name="connsiteX56" fmla="*/ 635509 w 686546"/>
                  <a:gd name="connsiteY56" fmla="*/ 197454 h 678428"/>
                  <a:gd name="connsiteX57" fmla="*/ 650463 w 686546"/>
                  <a:gd name="connsiteY57" fmla="*/ 229248 h 678428"/>
                  <a:gd name="connsiteX58" fmla="*/ 631013 w 686546"/>
                  <a:gd name="connsiteY58" fmla="*/ 232020 h 678428"/>
                  <a:gd name="connsiteX59" fmla="*/ 630413 w 686546"/>
                  <a:gd name="connsiteY59" fmla="*/ 232182 h 678428"/>
                  <a:gd name="connsiteX60" fmla="*/ 572854 w 686546"/>
                  <a:gd name="connsiteY60" fmla="*/ 296238 h 678428"/>
                  <a:gd name="connsiteX61" fmla="*/ 568872 w 686546"/>
                  <a:gd name="connsiteY61" fmla="*/ 347292 h 678428"/>
                  <a:gd name="connsiteX62" fmla="*/ 559080 w 686546"/>
                  <a:gd name="connsiteY62" fmla="*/ 411404 h 678428"/>
                  <a:gd name="connsiteX63" fmla="*/ 391440 w 686546"/>
                  <a:gd name="connsiteY63" fmla="*/ 513427 h 678428"/>
                  <a:gd name="connsiteX64" fmla="*/ 386592 w 686546"/>
                  <a:gd name="connsiteY64" fmla="*/ 513370 h 678428"/>
                  <a:gd name="connsiteX65" fmla="*/ 375819 w 686546"/>
                  <a:gd name="connsiteY65" fmla="*/ 513246 h 678428"/>
                  <a:gd name="connsiteX66" fmla="*/ 325185 w 686546"/>
                  <a:gd name="connsiteY66" fmla="*/ 514979 h 678428"/>
                  <a:gd name="connsiteX67" fmla="*/ 292504 w 686546"/>
                  <a:gd name="connsiteY67" fmla="*/ 516408 h 678428"/>
                  <a:gd name="connsiteX68" fmla="*/ 158973 w 686546"/>
                  <a:gd name="connsiteY68" fmla="*/ 622621 h 678428"/>
                  <a:gd name="connsiteX69" fmla="*/ 135504 w 686546"/>
                  <a:gd name="connsiteY69" fmla="*/ 658816 h 678428"/>
                  <a:gd name="connsiteX70" fmla="*/ 124007 w 686546"/>
                  <a:gd name="connsiteY70" fmla="*/ 651387 h 678428"/>
                  <a:gd name="connsiteX71" fmla="*/ 121473 w 686546"/>
                  <a:gd name="connsiteY71" fmla="*/ 630098 h 678428"/>
                  <a:gd name="connsiteX72" fmla="*/ 130722 w 686546"/>
                  <a:gd name="connsiteY72" fmla="*/ 606467 h 678428"/>
                  <a:gd name="connsiteX73" fmla="*/ 105452 w 686546"/>
                  <a:gd name="connsiteY73" fmla="*/ 604181 h 678428"/>
                  <a:gd name="connsiteX74" fmla="*/ 84915 w 686546"/>
                  <a:gd name="connsiteY74" fmla="*/ 579458 h 678428"/>
                  <a:gd name="connsiteX75" fmla="*/ 86402 w 686546"/>
                  <a:gd name="connsiteY75" fmla="*/ 573215 h 678428"/>
                  <a:gd name="connsiteX76" fmla="*/ 95737 w 686546"/>
                  <a:gd name="connsiteY76" fmla="*/ 549546 h 678428"/>
                  <a:gd name="connsiteX77" fmla="*/ 70400 w 686546"/>
                  <a:gd name="connsiteY77" fmla="*/ 547250 h 678428"/>
                  <a:gd name="connsiteX78" fmla="*/ 53255 w 686546"/>
                  <a:gd name="connsiteY78" fmla="*/ 536772 h 678428"/>
                  <a:gd name="connsiteX79" fmla="*/ 50217 w 686546"/>
                  <a:gd name="connsiteY79" fmla="*/ 525628 h 678428"/>
                  <a:gd name="connsiteX80" fmla="*/ 228801 w 686546"/>
                  <a:gd name="connsiteY80" fmla="*/ 459048 h 678428"/>
                  <a:gd name="connsiteX81" fmla="*/ 271340 w 686546"/>
                  <a:gd name="connsiteY81" fmla="*/ 430721 h 678428"/>
                  <a:gd name="connsiteX82" fmla="*/ 290285 w 686546"/>
                  <a:gd name="connsiteY82" fmla="*/ 417539 h 678428"/>
                  <a:gd name="connsiteX83" fmla="*/ 301153 w 686546"/>
                  <a:gd name="connsiteY83" fmla="*/ 410119 h 678428"/>
                  <a:gd name="connsiteX84" fmla="*/ 331319 w 686546"/>
                  <a:gd name="connsiteY84" fmla="*/ 421082 h 678428"/>
                  <a:gd name="connsiteX85" fmla="*/ 343414 w 686546"/>
                  <a:gd name="connsiteY85" fmla="*/ 415154 h 678428"/>
                  <a:gd name="connsiteX86" fmla="*/ 337834 w 686546"/>
                  <a:gd name="connsiteY86" fmla="*/ 403184 h 678428"/>
                  <a:gd name="connsiteX87" fmla="*/ 286199 w 686546"/>
                  <a:gd name="connsiteY87" fmla="*/ 383963 h 678428"/>
                  <a:gd name="connsiteX88" fmla="*/ 250804 w 686546"/>
                  <a:gd name="connsiteY88" fmla="*/ 371057 h 678428"/>
                  <a:gd name="connsiteX89" fmla="*/ 220724 w 686546"/>
                  <a:gd name="connsiteY89" fmla="*/ 360103 h 678428"/>
                  <a:gd name="connsiteX90" fmla="*/ 190939 w 686546"/>
                  <a:gd name="connsiteY90" fmla="*/ 348759 h 678428"/>
                  <a:gd name="connsiteX91" fmla="*/ 46083 w 686546"/>
                  <a:gd name="connsiteY91" fmla="*/ 235316 h 678428"/>
                  <a:gd name="connsiteX92" fmla="*/ 20242 w 686546"/>
                  <a:gd name="connsiteY92" fmla="*/ 25966 h 678428"/>
                  <a:gd name="connsiteX93" fmla="*/ 20404 w 686546"/>
                  <a:gd name="connsiteY93" fmla="*/ 25909 h 678428"/>
                  <a:gd name="connsiteX94" fmla="*/ 133199 w 686546"/>
                  <a:gd name="connsiteY94" fmla="*/ 100289 h 678428"/>
                  <a:gd name="connsiteX95" fmla="*/ 268663 w 686546"/>
                  <a:gd name="connsiteY95" fmla="*/ 144895 h 678428"/>
                  <a:gd name="connsiteX96" fmla="*/ 328995 w 686546"/>
                  <a:gd name="connsiteY96" fmla="*/ 157449 h 678428"/>
                  <a:gd name="connsiteX97" fmla="*/ 428731 w 686546"/>
                  <a:gd name="connsiteY97" fmla="*/ 277588 h 678428"/>
                  <a:gd name="connsiteX98" fmla="*/ 428636 w 686546"/>
                  <a:gd name="connsiteY98" fmla="*/ 298305 h 6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86546" h="678428">
                    <a:moveTo>
                      <a:pt x="671294" y="233325"/>
                    </a:moveTo>
                    <a:cubicBezTo>
                      <a:pt x="667300" y="216944"/>
                      <a:pt x="660601" y="201344"/>
                      <a:pt x="651473" y="187167"/>
                    </a:cubicBezTo>
                    <a:cubicBezTo>
                      <a:pt x="640467" y="169462"/>
                      <a:pt x="621095" y="158700"/>
                      <a:pt x="600248" y="158706"/>
                    </a:cubicBezTo>
                    <a:cubicBezTo>
                      <a:pt x="562485" y="160157"/>
                      <a:pt x="531144" y="188368"/>
                      <a:pt x="525743" y="225772"/>
                    </a:cubicBezTo>
                    <a:cubicBezTo>
                      <a:pt x="522153" y="239277"/>
                      <a:pt x="515002" y="251570"/>
                      <a:pt x="505036" y="261367"/>
                    </a:cubicBezTo>
                    <a:cubicBezTo>
                      <a:pt x="501936" y="264607"/>
                      <a:pt x="498554" y="267566"/>
                      <a:pt x="494930" y="270206"/>
                    </a:cubicBezTo>
                    <a:lnTo>
                      <a:pt x="466621" y="288665"/>
                    </a:lnTo>
                    <a:cubicBezTo>
                      <a:pt x="459725" y="292790"/>
                      <a:pt x="447686" y="298600"/>
                      <a:pt x="447686" y="298600"/>
                    </a:cubicBezTo>
                    <a:cubicBezTo>
                      <a:pt x="447686" y="298600"/>
                      <a:pt x="447933" y="282817"/>
                      <a:pt x="447771" y="277054"/>
                    </a:cubicBezTo>
                    <a:cubicBezTo>
                      <a:pt x="445676" y="201712"/>
                      <a:pt x="408233" y="156182"/>
                      <a:pt x="333281" y="138885"/>
                    </a:cubicBezTo>
                    <a:cubicBezTo>
                      <a:pt x="242088" y="117844"/>
                      <a:pt x="225372" y="123873"/>
                      <a:pt x="141523" y="83163"/>
                    </a:cubicBezTo>
                    <a:cubicBezTo>
                      <a:pt x="107700" y="66742"/>
                      <a:pt x="60475" y="42863"/>
                      <a:pt x="26795" y="4868"/>
                    </a:cubicBezTo>
                    <a:cubicBezTo>
                      <a:pt x="21624" y="-1051"/>
                      <a:pt x="12634" y="-1657"/>
                      <a:pt x="6716" y="3514"/>
                    </a:cubicBezTo>
                    <a:cubicBezTo>
                      <a:pt x="3862" y="6007"/>
                      <a:pt x="2121" y="9535"/>
                      <a:pt x="1877" y="13317"/>
                    </a:cubicBezTo>
                    <a:cubicBezTo>
                      <a:pt x="-2723" y="87754"/>
                      <a:pt x="-723" y="189596"/>
                      <a:pt x="29348" y="244488"/>
                    </a:cubicBezTo>
                    <a:cubicBezTo>
                      <a:pt x="80259" y="337452"/>
                      <a:pt x="135675" y="347034"/>
                      <a:pt x="213704" y="377838"/>
                    </a:cubicBezTo>
                    <a:cubicBezTo>
                      <a:pt x="236278" y="386258"/>
                      <a:pt x="253995" y="392307"/>
                      <a:pt x="279512" y="401832"/>
                    </a:cubicBezTo>
                    <a:cubicBezTo>
                      <a:pt x="258062" y="416491"/>
                      <a:pt x="238012" y="431483"/>
                      <a:pt x="219086" y="442665"/>
                    </a:cubicBezTo>
                    <a:cubicBezTo>
                      <a:pt x="163512" y="474439"/>
                      <a:pt x="102970" y="496595"/>
                      <a:pt x="40016" y="508197"/>
                    </a:cubicBezTo>
                    <a:cubicBezTo>
                      <a:pt x="36264" y="508988"/>
                      <a:pt x="33300" y="511863"/>
                      <a:pt x="32396" y="515589"/>
                    </a:cubicBezTo>
                    <a:cubicBezTo>
                      <a:pt x="29687" y="526102"/>
                      <a:pt x="31303" y="537261"/>
                      <a:pt x="36882" y="546574"/>
                    </a:cubicBezTo>
                    <a:cubicBezTo>
                      <a:pt x="43778" y="557772"/>
                      <a:pt x="55550" y="565066"/>
                      <a:pt x="68648" y="566252"/>
                    </a:cubicBezTo>
                    <a:cubicBezTo>
                      <a:pt x="60186" y="587717"/>
                      <a:pt x="70728" y="611978"/>
                      <a:pt x="92193" y="620439"/>
                    </a:cubicBezTo>
                    <a:cubicBezTo>
                      <a:pt x="95906" y="621903"/>
                      <a:pt x="99810" y="622827"/>
                      <a:pt x="103785" y="623183"/>
                    </a:cubicBezTo>
                    <a:cubicBezTo>
                      <a:pt x="98632" y="636336"/>
                      <a:pt x="100481" y="651203"/>
                      <a:pt x="108700" y="662693"/>
                    </a:cubicBezTo>
                    <a:cubicBezTo>
                      <a:pt x="115919" y="672269"/>
                      <a:pt x="127090" y="678055"/>
                      <a:pt x="139076" y="678428"/>
                    </a:cubicBezTo>
                    <a:lnTo>
                      <a:pt x="139838" y="678428"/>
                    </a:lnTo>
                    <a:cubicBezTo>
                      <a:pt x="142938" y="678430"/>
                      <a:pt x="145858" y="676968"/>
                      <a:pt x="147715" y="674485"/>
                    </a:cubicBezTo>
                    <a:cubicBezTo>
                      <a:pt x="190844" y="615249"/>
                      <a:pt x="217552" y="537582"/>
                      <a:pt x="293000" y="535420"/>
                    </a:cubicBezTo>
                    <a:cubicBezTo>
                      <a:pt x="320622" y="534629"/>
                      <a:pt x="348245" y="532267"/>
                      <a:pt x="375772" y="532267"/>
                    </a:cubicBezTo>
                    <a:cubicBezTo>
                      <a:pt x="379210" y="532267"/>
                      <a:pt x="382658" y="532267"/>
                      <a:pt x="386097" y="532391"/>
                    </a:cubicBezTo>
                    <a:cubicBezTo>
                      <a:pt x="387859" y="532391"/>
                      <a:pt x="389631" y="532448"/>
                      <a:pt x="391393" y="532448"/>
                    </a:cubicBezTo>
                    <a:cubicBezTo>
                      <a:pt x="471146" y="532448"/>
                      <a:pt x="545536" y="490424"/>
                      <a:pt x="576521" y="418958"/>
                    </a:cubicBezTo>
                    <a:cubicBezTo>
                      <a:pt x="593447" y="379905"/>
                      <a:pt x="583893" y="341805"/>
                      <a:pt x="591523" y="299638"/>
                    </a:cubicBezTo>
                    <a:cubicBezTo>
                      <a:pt x="597333" y="267510"/>
                      <a:pt x="606439" y="258966"/>
                      <a:pt x="635652" y="250489"/>
                    </a:cubicBezTo>
                    <a:cubicBezTo>
                      <a:pt x="644125" y="248330"/>
                      <a:pt x="652921" y="247733"/>
                      <a:pt x="661608" y="248727"/>
                    </a:cubicBezTo>
                    <a:lnTo>
                      <a:pt x="685763" y="256576"/>
                    </a:lnTo>
                    <a:cubicBezTo>
                      <a:pt x="685763" y="256576"/>
                      <a:pt x="691621" y="249651"/>
                      <a:pt x="671294" y="233325"/>
                    </a:cubicBezTo>
                    <a:close/>
                    <a:moveTo>
                      <a:pt x="426159" y="331718"/>
                    </a:moveTo>
                    <a:cubicBezTo>
                      <a:pt x="425686" y="336957"/>
                      <a:pt x="429548" y="341589"/>
                      <a:pt x="434788" y="342062"/>
                    </a:cubicBezTo>
                    <a:cubicBezTo>
                      <a:pt x="434788" y="342062"/>
                      <a:pt x="434789" y="342062"/>
                      <a:pt x="434789" y="342062"/>
                    </a:cubicBezTo>
                    <a:cubicBezTo>
                      <a:pt x="435084" y="342062"/>
                      <a:pt x="435370" y="342062"/>
                      <a:pt x="435655" y="342062"/>
                    </a:cubicBezTo>
                    <a:cubicBezTo>
                      <a:pt x="440602" y="342082"/>
                      <a:pt x="444740" y="338312"/>
                      <a:pt x="445180" y="333385"/>
                    </a:cubicBezTo>
                    <a:lnTo>
                      <a:pt x="446352" y="320422"/>
                    </a:lnTo>
                    <a:lnTo>
                      <a:pt x="456010" y="315754"/>
                    </a:lnTo>
                    <a:cubicBezTo>
                      <a:pt x="456534" y="315507"/>
                      <a:pt x="468907" y="309525"/>
                      <a:pt x="476442" y="305020"/>
                    </a:cubicBezTo>
                    <a:lnTo>
                      <a:pt x="476756" y="304829"/>
                    </a:lnTo>
                    <a:lnTo>
                      <a:pt x="477070" y="304629"/>
                    </a:lnTo>
                    <a:lnTo>
                      <a:pt x="505398" y="286170"/>
                    </a:lnTo>
                    <a:lnTo>
                      <a:pt x="505817" y="285903"/>
                    </a:lnTo>
                    <a:lnTo>
                      <a:pt x="506217" y="285608"/>
                    </a:lnTo>
                    <a:cubicBezTo>
                      <a:pt x="510676" y="282357"/>
                      <a:pt x="514845" y="278723"/>
                      <a:pt x="518675" y="274749"/>
                    </a:cubicBezTo>
                    <a:cubicBezTo>
                      <a:pt x="530965" y="262588"/>
                      <a:pt x="539788" y="247367"/>
                      <a:pt x="544231" y="230658"/>
                    </a:cubicBezTo>
                    <a:lnTo>
                      <a:pt x="544479" y="229706"/>
                    </a:lnTo>
                    <a:lnTo>
                      <a:pt x="544631" y="228753"/>
                    </a:lnTo>
                    <a:cubicBezTo>
                      <a:pt x="548610" y="200637"/>
                      <a:pt x="571913" y="179257"/>
                      <a:pt x="600267" y="177709"/>
                    </a:cubicBezTo>
                    <a:cubicBezTo>
                      <a:pt x="614666" y="177646"/>
                      <a:pt x="628043" y="185141"/>
                      <a:pt x="635509" y="197454"/>
                    </a:cubicBezTo>
                    <a:cubicBezTo>
                      <a:pt x="641889" y="207338"/>
                      <a:pt x="646918" y="218031"/>
                      <a:pt x="650463" y="229248"/>
                    </a:cubicBezTo>
                    <a:cubicBezTo>
                      <a:pt x="643899" y="229469"/>
                      <a:pt x="637378" y="230399"/>
                      <a:pt x="631013" y="232020"/>
                    </a:cubicBezTo>
                    <a:lnTo>
                      <a:pt x="630413" y="232182"/>
                    </a:lnTo>
                    <a:cubicBezTo>
                      <a:pt x="593266" y="242974"/>
                      <a:pt x="579778" y="257900"/>
                      <a:pt x="572854" y="296238"/>
                    </a:cubicBezTo>
                    <a:cubicBezTo>
                      <a:pt x="570148" y="313120"/>
                      <a:pt x="568817" y="330194"/>
                      <a:pt x="568872" y="347292"/>
                    </a:cubicBezTo>
                    <a:cubicBezTo>
                      <a:pt x="569931" y="369103"/>
                      <a:pt x="566602" y="390904"/>
                      <a:pt x="559080" y="411404"/>
                    </a:cubicBezTo>
                    <a:cubicBezTo>
                      <a:pt x="532210" y="473384"/>
                      <a:pt x="466402" y="513427"/>
                      <a:pt x="391440" y="513427"/>
                    </a:cubicBezTo>
                    <a:cubicBezTo>
                      <a:pt x="389831" y="513427"/>
                      <a:pt x="388202" y="513427"/>
                      <a:pt x="386592" y="513370"/>
                    </a:cubicBezTo>
                    <a:cubicBezTo>
                      <a:pt x="383001" y="513293"/>
                      <a:pt x="379410" y="513246"/>
                      <a:pt x="375819" y="513246"/>
                    </a:cubicBezTo>
                    <a:cubicBezTo>
                      <a:pt x="358798" y="513246"/>
                      <a:pt x="341710" y="514122"/>
                      <a:pt x="325185" y="514979"/>
                    </a:cubicBezTo>
                    <a:cubicBezTo>
                      <a:pt x="314440" y="515522"/>
                      <a:pt x="303277" y="516094"/>
                      <a:pt x="292504" y="516408"/>
                    </a:cubicBezTo>
                    <a:cubicBezTo>
                      <a:pt x="223800" y="518408"/>
                      <a:pt x="190844" y="571367"/>
                      <a:pt x="158973" y="622621"/>
                    </a:cubicBezTo>
                    <a:cubicBezTo>
                      <a:pt x="151401" y="634804"/>
                      <a:pt x="143590" y="647386"/>
                      <a:pt x="135504" y="658816"/>
                    </a:cubicBezTo>
                    <a:cubicBezTo>
                      <a:pt x="130930" y="657739"/>
                      <a:pt x="126868" y="655115"/>
                      <a:pt x="124007" y="651387"/>
                    </a:cubicBezTo>
                    <a:cubicBezTo>
                      <a:pt x="119644" y="645166"/>
                      <a:pt x="118692" y="637170"/>
                      <a:pt x="121473" y="630098"/>
                    </a:cubicBezTo>
                    <a:lnTo>
                      <a:pt x="130722" y="606467"/>
                    </a:lnTo>
                    <a:lnTo>
                      <a:pt x="105452" y="604181"/>
                    </a:lnTo>
                    <a:cubicBezTo>
                      <a:pt x="92954" y="603026"/>
                      <a:pt x="83759" y="591957"/>
                      <a:pt x="84915" y="579458"/>
                    </a:cubicBezTo>
                    <a:cubicBezTo>
                      <a:pt x="85113" y="577318"/>
                      <a:pt x="85614" y="575215"/>
                      <a:pt x="86402" y="573215"/>
                    </a:cubicBezTo>
                    <a:lnTo>
                      <a:pt x="95737" y="549546"/>
                    </a:lnTo>
                    <a:lnTo>
                      <a:pt x="70400" y="547250"/>
                    </a:lnTo>
                    <a:cubicBezTo>
                      <a:pt x="63365" y="546619"/>
                      <a:pt x="57026" y="542746"/>
                      <a:pt x="53255" y="536772"/>
                    </a:cubicBezTo>
                    <a:cubicBezTo>
                      <a:pt x="51248" y="533403"/>
                      <a:pt x="50198" y="529550"/>
                      <a:pt x="50217" y="525628"/>
                    </a:cubicBezTo>
                    <a:cubicBezTo>
                      <a:pt x="112980" y="513330"/>
                      <a:pt x="173306" y="490839"/>
                      <a:pt x="228801" y="459048"/>
                    </a:cubicBezTo>
                    <a:cubicBezTo>
                      <a:pt x="242631" y="450876"/>
                      <a:pt x="256576" y="441084"/>
                      <a:pt x="271340" y="430721"/>
                    </a:cubicBezTo>
                    <a:cubicBezTo>
                      <a:pt x="277531" y="426378"/>
                      <a:pt x="283846" y="421939"/>
                      <a:pt x="290285" y="417539"/>
                    </a:cubicBezTo>
                    <a:lnTo>
                      <a:pt x="301153" y="410119"/>
                    </a:lnTo>
                    <a:lnTo>
                      <a:pt x="331319" y="421082"/>
                    </a:lnTo>
                    <a:cubicBezTo>
                      <a:pt x="336295" y="422785"/>
                      <a:pt x="341711" y="420131"/>
                      <a:pt x="343414" y="415154"/>
                    </a:cubicBezTo>
                    <a:cubicBezTo>
                      <a:pt x="345072" y="410313"/>
                      <a:pt x="342607" y="405027"/>
                      <a:pt x="337834" y="403184"/>
                    </a:cubicBezTo>
                    <a:lnTo>
                      <a:pt x="286199" y="383963"/>
                    </a:lnTo>
                    <a:cubicBezTo>
                      <a:pt x="272864" y="378991"/>
                      <a:pt x="261672" y="374962"/>
                      <a:pt x="250804" y="371057"/>
                    </a:cubicBezTo>
                    <a:cubicBezTo>
                      <a:pt x="240850" y="367475"/>
                      <a:pt x="231173" y="363989"/>
                      <a:pt x="220724" y="360103"/>
                    </a:cubicBezTo>
                    <a:cubicBezTo>
                      <a:pt x="210418" y="356036"/>
                      <a:pt x="200502" y="352330"/>
                      <a:pt x="190939" y="348759"/>
                    </a:cubicBezTo>
                    <a:cubicBezTo>
                      <a:pt x="128312" y="325375"/>
                      <a:pt x="86936" y="309925"/>
                      <a:pt x="46083" y="235316"/>
                    </a:cubicBezTo>
                    <a:cubicBezTo>
                      <a:pt x="24728" y="196463"/>
                      <a:pt x="15441" y="120511"/>
                      <a:pt x="20242" y="25966"/>
                    </a:cubicBezTo>
                    <a:cubicBezTo>
                      <a:pt x="20242" y="25851"/>
                      <a:pt x="20318" y="25823"/>
                      <a:pt x="20404" y="25909"/>
                    </a:cubicBezTo>
                    <a:cubicBezTo>
                      <a:pt x="57418" y="63494"/>
                      <a:pt x="106129" y="87164"/>
                      <a:pt x="133199" y="100289"/>
                    </a:cubicBezTo>
                    <a:cubicBezTo>
                      <a:pt x="175635" y="122407"/>
                      <a:pt x="221388" y="137473"/>
                      <a:pt x="268663" y="144895"/>
                    </a:cubicBezTo>
                    <a:cubicBezTo>
                      <a:pt x="285408" y="148114"/>
                      <a:pt x="304391" y="151772"/>
                      <a:pt x="328995" y="157449"/>
                    </a:cubicBezTo>
                    <a:cubicBezTo>
                      <a:pt x="395184" y="172689"/>
                      <a:pt x="426873" y="210894"/>
                      <a:pt x="428731" y="277588"/>
                    </a:cubicBezTo>
                    <a:cubicBezTo>
                      <a:pt x="428855" y="281969"/>
                      <a:pt x="428731" y="294028"/>
                      <a:pt x="428636" y="29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" name="צורה חופשית: צורה 9">
                <a:extLst>
                  <a:ext uri="{FF2B5EF4-FFF2-40B4-BE49-F238E27FC236}">
                    <a16:creationId xmlns:a16="http://schemas.microsoft.com/office/drawing/2014/main" id="{6E993F35-ED80-6719-8869-EC8761852130}"/>
                  </a:ext>
                </a:extLst>
              </p:cNvPr>
              <p:cNvSpPr/>
              <p:nvPr/>
            </p:nvSpPr>
            <p:spPr>
              <a:xfrm>
                <a:off x="6394046" y="3278857"/>
                <a:ext cx="25850" cy="67541"/>
              </a:xfrm>
              <a:custGeom>
                <a:avLst/>
                <a:gdLst>
                  <a:gd name="connsiteX0" fmla="*/ 0 w 25850"/>
                  <a:gd name="connsiteY0" fmla="*/ 63465 h 67541"/>
                  <a:gd name="connsiteX1" fmla="*/ 18612 w 25850"/>
                  <a:gd name="connsiteY1" fmla="*/ 67542 h 67541"/>
                  <a:gd name="connsiteX2" fmla="*/ 25851 w 25850"/>
                  <a:gd name="connsiteY2" fmla="*/ 191 h 67541"/>
                  <a:gd name="connsiteX3" fmla="*/ 6801 w 25850"/>
                  <a:gd name="connsiteY3" fmla="*/ 0 h 67541"/>
                  <a:gd name="connsiteX4" fmla="*/ 0 w 25850"/>
                  <a:gd name="connsiteY4" fmla="*/ 63465 h 6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50" h="67541">
                    <a:moveTo>
                      <a:pt x="0" y="63465"/>
                    </a:moveTo>
                    <a:lnTo>
                      <a:pt x="18612" y="67542"/>
                    </a:lnTo>
                    <a:cubicBezTo>
                      <a:pt x="23310" y="45396"/>
                      <a:pt x="25735" y="22829"/>
                      <a:pt x="25851" y="191"/>
                    </a:cubicBezTo>
                    <a:lnTo>
                      <a:pt x="6801" y="0"/>
                    </a:lnTo>
                    <a:cubicBezTo>
                      <a:pt x="6707" y="21332"/>
                      <a:pt x="4428" y="42598"/>
                      <a:pt x="0" y="634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1" name="צורה חופשית: צורה 10">
                <a:extLst>
                  <a:ext uri="{FF2B5EF4-FFF2-40B4-BE49-F238E27FC236}">
                    <a16:creationId xmlns:a16="http://schemas.microsoft.com/office/drawing/2014/main" id="{D6BFF779-EAFF-54FC-6114-CF0D9CD619DF}"/>
                  </a:ext>
                </a:extLst>
              </p:cNvPr>
              <p:cNvSpPr/>
              <p:nvPr/>
            </p:nvSpPr>
            <p:spPr>
              <a:xfrm>
                <a:off x="6333953" y="3391557"/>
                <a:ext cx="60312" cy="69122"/>
              </a:xfrm>
              <a:custGeom>
                <a:avLst/>
                <a:gdLst>
                  <a:gd name="connsiteX0" fmla="*/ 0 w 60312"/>
                  <a:gd name="connsiteY0" fmla="*/ 52445 h 69122"/>
                  <a:gd name="connsiteX1" fmla="*/ 4610 w 60312"/>
                  <a:gd name="connsiteY1" fmla="*/ 60770 h 69122"/>
                  <a:gd name="connsiteX2" fmla="*/ 9192 w 60312"/>
                  <a:gd name="connsiteY2" fmla="*/ 69123 h 69122"/>
                  <a:gd name="connsiteX3" fmla="*/ 60312 w 60312"/>
                  <a:gd name="connsiteY3" fmla="*/ 8430 h 69122"/>
                  <a:gd name="connsiteX4" fmla="*/ 43224 w 60312"/>
                  <a:gd name="connsiteY4" fmla="*/ 0 h 69122"/>
                  <a:gd name="connsiteX5" fmla="*/ 0 w 60312"/>
                  <a:gd name="connsiteY5" fmla="*/ 52445 h 6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12" h="69122">
                    <a:moveTo>
                      <a:pt x="0" y="52445"/>
                    </a:moveTo>
                    <a:lnTo>
                      <a:pt x="4610" y="60770"/>
                    </a:lnTo>
                    <a:lnTo>
                      <a:pt x="9192" y="69123"/>
                    </a:lnTo>
                    <a:cubicBezTo>
                      <a:pt x="10373" y="68475"/>
                      <a:pt x="38462" y="52730"/>
                      <a:pt x="60312" y="8430"/>
                    </a:cubicBezTo>
                    <a:lnTo>
                      <a:pt x="43224" y="0"/>
                    </a:lnTo>
                    <a:cubicBezTo>
                      <a:pt x="33915" y="21125"/>
                      <a:pt x="18959" y="39273"/>
                      <a:pt x="0" y="52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2" name="צורה חופשית: צורה 11">
                <a:extLst>
                  <a:ext uri="{FF2B5EF4-FFF2-40B4-BE49-F238E27FC236}">
                    <a16:creationId xmlns:a16="http://schemas.microsoft.com/office/drawing/2014/main" id="{86750424-8DA3-65DE-9962-DE6E777A3683}"/>
                  </a:ext>
                </a:extLst>
              </p:cNvPr>
              <p:cNvSpPr/>
              <p:nvPr/>
            </p:nvSpPr>
            <p:spPr>
              <a:xfrm>
                <a:off x="6430310" y="3255797"/>
                <a:ext cx="44559" cy="45306"/>
              </a:xfrm>
              <a:custGeom>
                <a:avLst/>
                <a:gdLst>
                  <a:gd name="connsiteX0" fmla="*/ 34678 w 44559"/>
                  <a:gd name="connsiteY0" fmla="*/ 34747 h 45306"/>
                  <a:gd name="connsiteX1" fmla="*/ 43251 w 44559"/>
                  <a:gd name="connsiteY1" fmla="*/ 1076 h 45306"/>
                  <a:gd name="connsiteX2" fmla="*/ 1067 w 44559"/>
                  <a:gd name="connsiteY2" fmla="*/ 26176 h 45306"/>
                  <a:gd name="connsiteX3" fmla="*/ 1341 w 44559"/>
                  <a:gd name="connsiteY3" fmla="*/ 44272 h 45306"/>
                  <a:gd name="connsiteX4" fmla="*/ 34678 w 44559"/>
                  <a:gd name="connsiteY4" fmla="*/ 34747 h 4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9" h="45306">
                    <a:moveTo>
                      <a:pt x="34678" y="34747"/>
                    </a:moveTo>
                    <a:cubicBezTo>
                      <a:pt x="43359" y="25868"/>
                      <a:pt x="46629" y="13025"/>
                      <a:pt x="43251" y="1076"/>
                    </a:cubicBezTo>
                    <a:cubicBezTo>
                      <a:pt x="24671" y="-3642"/>
                      <a:pt x="5785" y="7596"/>
                      <a:pt x="1067" y="26176"/>
                    </a:cubicBezTo>
                    <a:cubicBezTo>
                      <a:pt x="-443" y="32125"/>
                      <a:pt x="-349" y="38370"/>
                      <a:pt x="1341" y="44272"/>
                    </a:cubicBezTo>
                    <a:cubicBezTo>
                      <a:pt x="13357" y="47272"/>
                      <a:pt x="26061" y="43642"/>
                      <a:pt x="34678" y="34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" name="צורה חופשית: צורה 12">
                <a:extLst>
                  <a:ext uri="{FF2B5EF4-FFF2-40B4-BE49-F238E27FC236}">
                    <a16:creationId xmlns:a16="http://schemas.microsoft.com/office/drawing/2014/main" id="{6240743C-894B-CDA2-7F70-0732D7F0C133}"/>
                  </a:ext>
                </a:extLst>
              </p:cNvPr>
              <p:cNvSpPr/>
              <p:nvPr/>
            </p:nvSpPr>
            <p:spPr>
              <a:xfrm>
                <a:off x="6420457" y="3317766"/>
                <a:ext cx="49860" cy="40911"/>
              </a:xfrm>
              <a:custGeom>
                <a:avLst/>
                <a:gdLst>
                  <a:gd name="connsiteX0" fmla="*/ 15081 w 49860"/>
                  <a:gd name="connsiteY0" fmla="*/ 6106 h 40911"/>
                  <a:gd name="connsiteX1" fmla="*/ 126 w 49860"/>
                  <a:gd name="connsiteY1" fmla="*/ 37539 h 40911"/>
                  <a:gd name="connsiteX2" fmla="*/ 46495 w 49860"/>
                  <a:gd name="connsiteY2" fmla="*/ 21028 h 40911"/>
                  <a:gd name="connsiteX3" fmla="*/ 49761 w 49860"/>
                  <a:gd name="connsiteY3" fmla="*/ 3477 h 40911"/>
                  <a:gd name="connsiteX4" fmla="*/ 15081 w 49860"/>
                  <a:gd name="connsiteY4" fmla="*/ 6106 h 4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60" h="40911">
                    <a:moveTo>
                      <a:pt x="15081" y="6106"/>
                    </a:moveTo>
                    <a:cubicBezTo>
                      <a:pt x="4780" y="13110"/>
                      <a:pt x="-938" y="25129"/>
                      <a:pt x="126" y="37539"/>
                    </a:cubicBezTo>
                    <a:cubicBezTo>
                      <a:pt x="17490" y="45784"/>
                      <a:pt x="38250" y="38392"/>
                      <a:pt x="46495" y="21028"/>
                    </a:cubicBezTo>
                    <a:cubicBezTo>
                      <a:pt x="49091" y="15562"/>
                      <a:pt x="50217" y="9512"/>
                      <a:pt x="49761" y="3477"/>
                    </a:cubicBezTo>
                    <a:cubicBezTo>
                      <a:pt x="38573" y="-1968"/>
                      <a:pt x="25320" y="-963"/>
                      <a:pt x="15081" y="61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" name="צורה חופשית: צורה 13">
                <a:extLst>
                  <a:ext uri="{FF2B5EF4-FFF2-40B4-BE49-F238E27FC236}">
                    <a16:creationId xmlns:a16="http://schemas.microsoft.com/office/drawing/2014/main" id="{6F7F886F-F42E-A33D-B3A7-7BDE1E3CB14A}"/>
                  </a:ext>
                </a:extLst>
              </p:cNvPr>
              <p:cNvSpPr/>
              <p:nvPr/>
            </p:nvSpPr>
            <p:spPr>
              <a:xfrm>
                <a:off x="6346179" y="3247971"/>
                <a:ext cx="42069" cy="48265"/>
              </a:xfrm>
              <a:custGeom>
                <a:avLst/>
                <a:gdLst>
                  <a:gd name="connsiteX0" fmla="*/ 21664 w 42069"/>
                  <a:gd name="connsiteY0" fmla="*/ 45688 h 48265"/>
                  <a:gd name="connsiteX1" fmla="*/ 39428 w 42069"/>
                  <a:gd name="connsiteY1" fmla="*/ 47955 h 48265"/>
                  <a:gd name="connsiteX2" fmla="*/ 20616 w 42069"/>
                  <a:gd name="connsiteY2" fmla="*/ 2631 h 48265"/>
                  <a:gd name="connsiteX3" fmla="*/ 2586 w 42069"/>
                  <a:gd name="connsiteY3" fmla="*/ 330 h 48265"/>
                  <a:gd name="connsiteX4" fmla="*/ 21664 w 42069"/>
                  <a:gd name="connsiteY4" fmla="*/ 45688 h 4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9" h="48265">
                    <a:moveTo>
                      <a:pt x="21664" y="45688"/>
                    </a:moveTo>
                    <a:cubicBezTo>
                      <a:pt x="27286" y="47984"/>
                      <a:pt x="33410" y="48766"/>
                      <a:pt x="39428" y="47955"/>
                    </a:cubicBezTo>
                    <a:cubicBezTo>
                      <a:pt x="46749" y="30244"/>
                      <a:pt x="38326" y="9952"/>
                      <a:pt x="20616" y="2631"/>
                    </a:cubicBezTo>
                    <a:cubicBezTo>
                      <a:pt x="14917" y="276"/>
                      <a:pt x="8693" y="-518"/>
                      <a:pt x="2586" y="330"/>
                    </a:cubicBezTo>
                    <a:cubicBezTo>
                      <a:pt x="-4671" y="18124"/>
                      <a:pt x="3871" y="38431"/>
                      <a:pt x="21664" y="45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" name="צורה חופשית: צורה 14">
                <a:extLst>
                  <a:ext uri="{FF2B5EF4-FFF2-40B4-BE49-F238E27FC236}">
                    <a16:creationId xmlns:a16="http://schemas.microsoft.com/office/drawing/2014/main" id="{EFE2D8C9-2A28-D8FA-532A-7496F9E67608}"/>
                  </a:ext>
                </a:extLst>
              </p:cNvPr>
              <p:cNvSpPr/>
              <p:nvPr/>
            </p:nvSpPr>
            <p:spPr>
              <a:xfrm>
                <a:off x="6394613" y="3204076"/>
                <a:ext cx="34814" cy="60140"/>
              </a:xfrm>
              <a:custGeom>
                <a:avLst/>
                <a:gdLst>
                  <a:gd name="connsiteX0" fmla="*/ 16074 w 34814"/>
                  <a:gd name="connsiteY0" fmla="*/ 60141 h 60140"/>
                  <a:gd name="connsiteX1" fmla="*/ 30876 w 34814"/>
                  <a:gd name="connsiteY1" fmla="*/ 13198 h 60140"/>
                  <a:gd name="connsiteX2" fmla="*/ 18836 w 34814"/>
                  <a:gd name="connsiteY2" fmla="*/ 0 h 60140"/>
                  <a:gd name="connsiteX3" fmla="*/ 3853 w 34814"/>
                  <a:gd name="connsiteY3" fmla="*/ 46744 h 60140"/>
                  <a:gd name="connsiteX4" fmla="*/ 16074 w 34814"/>
                  <a:gd name="connsiteY4" fmla="*/ 60141 h 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4" h="60140">
                    <a:moveTo>
                      <a:pt x="16074" y="60141"/>
                    </a:moveTo>
                    <a:cubicBezTo>
                      <a:pt x="33124" y="51265"/>
                      <a:pt x="39751" y="30249"/>
                      <a:pt x="30876" y="13198"/>
                    </a:cubicBezTo>
                    <a:cubicBezTo>
                      <a:pt x="28079" y="7827"/>
                      <a:pt x="23929" y="3277"/>
                      <a:pt x="18836" y="0"/>
                    </a:cubicBezTo>
                    <a:cubicBezTo>
                      <a:pt x="1791" y="8771"/>
                      <a:pt x="-4917" y="29698"/>
                      <a:pt x="3853" y="46744"/>
                    </a:cubicBezTo>
                    <a:cubicBezTo>
                      <a:pt x="6668" y="52213"/>
                      <a:pt x="10885" y="56837"/>
                      <a:pt x="16074" y="60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6" name="צורה חופשית: צורה 15">
                <a:extLst>
                  <a:ext uri="{FF2B5EF4-FFF2-40B4-BE49-F238E27FC236}">
                    <a16:creationId xmlns:a16="http://schemas.microsoft.com/office/drawing/2014/main" id="{7FABA868-F2D2-0011-46D6-6C1CB7D89F75}"/>
                  </a:ext>
                </a:extLst>
              </p:cNvPr>
              <p:cNvSpPr/>
              <p:nvPr/>
            </p:nvSpPr>
            <p:spPr>
              <a:xfrm>
                <a:off x="6033941" y="3063608"/>
                <a:ext cx="175476" cy="309508"/>
              </a:xfrm>
              <a:custGeom>
                <a:avLst/>
                <a:gdLst>
                  <a:gd name="connsiteX0" fmla="*/ 7861 w 175476"/>
                  <a:gd name="connsiteY0" fmla="*/ 184531 h 309508"/>
                  <a:gd name="connsiteX1" fmla="*/ 18888 w 175476"/>
                  <a:gd name="connsiteY1" fmla="*/ 176795 h 309508"/>
                  <a:gd name="connsiteX2" fmla="*/ 18891 w 175476"/>
                  <a:gd name="connsiteY2" fmla="*/ 176778 h 309508"/>
                  <a:gd name="connsiteX3" fmla="*/ 132582 w 175476"/>
                  <a:gd name="connsiteY3" fmla="*/ 19615 h 309508"/>
                  <a:gd name="connsiteX4" fmla="*/ 132734 w 175476"/>
                  <a:gd name="connsiteY4" fmla="*/ 19701 h 309508"/>
                  <a:gd name="connsiteX5" fmla="*/ 127371 w 175476"/>
                  <a:gd name="connsiteY5" fmla="*/ 53991 h 309508"/>
                  <a:gd name="connsiteX6" fmla="*/ 142707 w 175476"/>
                  <a:gd name="connsiteY6" fmla="*/ 252444 h 309508"/>
                  <a:gd name="connsiteX7" fmla="*/ 145564 w 175476"/>
                  <a:gd name="connsiteY7" fmla="*/ 262446 h 309508"/>
                  <a:gd name="connsiteX8" fmla="*/ 156747 w 175476"/>
                  <a:gd name="connsiteY8" fmla="*/ 302451 h 309508"/>
                  <a:gd name="connsiteX9" fmla="*/ 165938 w 175476"/>
                  <a:gd name="connsiteY9" fmla="*/ 309509 h 309508"/>
                  <a:gd name="connsiteX10" fmla="*/ 168415 w 175476"/>
                  <a:gd name="connsiteY10" fmla="*/ 309185 h 309508"/>
                  <a:gd name="connsiteX11" fmla="*/ 175150 w 175476"/>
                  <a:gd name="connsiteY11" fmla="*/ 297519 h 309508"/>
                  <a:gd name="connsiteX12" fmla="*/ 175149 w 175476"/>
                  <a:gd name="connsiteY12" fmla="*/ 297517 h 309508"/>
                  <a:gd name="connsiteX13" fmla="*/ 163871 w 175476"/>
                  <a:gd name="connsiteY13" fmla="*/ 257188 h 309508"/>
                  <a:gd name="connsiteX14" fmla="*/ 161014 w 175476"/>
                  <a:gd name="connsiteY14" fmla="*/ 247253 h 309508"/>
                  <a:gd name="connsiteX15" fmla="*/ 146221 w 175476"/>
                  <a:gd name="connsiteY15" fmla="*/ 56687 h 309508"/>
                  <a:gd name="connsiteX16" fmla="*/ 151374 w 175476"/>
                  <a:gd name="connsiteY16" fmla="*/ 23616 h 309508"/>
                  <a:gd name="connsiteX17" fmla="*/ 146307 w 175476"/>
                  <a:gd name="connsiteY17" fmla="*/ 5890 h 309508"/>
                  <a:gd name="connsiteX18" fmla="*/ 120294 w 175476"/>
                  <a:gd name="connsiteY18" fmla="*/ 4204 h 309508"/>
                  <a:gd name="connsiteX19" fmla="*/ 146 w 175476"/>
                  <a:gd name="connsiteY19" fmla="*/ 173501 h 309508"/>
                  <a:gd name="connsiteX20" fmla="*/ 7861 w 175476"/>
                  <a:gd name="connsiteY20" fmla="*/ 184531 h 30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476" h="309508">
                    <a:moveTo>
                      <a:pt x="7861" y="184531"/>
                    </a:moveTo>
                    <a:cubicBezTo>
                      <a:pt x="13043" y="185440"/>
                      <a:pt x="17980" y="181976"/>
                      <a:pt x="18888" y="176795"/>
                    </a:cubicBezTo>
                    <a:cubicBezTo>
                      <a:pt x="18889" y="176789"/>
                      <a:pt x="18890" y="176783"/>
                      <a:pt x="18891" y="176778"/>
                    </a:cubicBezTo>
                    <a:cubicBezTo>
                      <a:pt x="30978" y="107436"/>
                      <a:pt x="80346" y="60087"/>
                      <a:pt x="132582" y="19615"/>
                    </a:cubicBezTo>
                    <a:cubicBezTo>
                      <a:pt x="132686" y="19529"/>
                      <a:pt x="132763" y="19568"/>
                      <a:pt x="132734" y="19701"/>
                    </a:cubicBezTo>
                    <a:cubicBezTo>
                      <a:pt x="130734" y="30931"/>
                      <a:pt x="128743" y="44466"/>
                      <a:pt x="127371" y="53991"/>
                    </a:cubicBezTo>
                    <a:cubicBezTo>
                      <a:pt x="118383" y="120482"/>
                      <a:pt x="123609" y="188124"/>
                      <a:pt x="142707" y="252444"/>
                    </a:cubicBezTo>
                    <a:lnTo>
                      <a:pt x="145564" y="262446"/>
                    </a:lnTo>
                    <a:cubicBezTo>
                      <a:pt x="148479" y="272599"/>
                      <a:pt x="152651" y="287134"/>
                      <a:pt x="156747" y="302451"/>
                    </a:cubicBezTo>
                    <a:cubicBezTo>
                      <a:pt x="157862" y="306611"/>
                      <a:pt x="161631" y="309505"/>
                      <a:pt x="165938" y="309509"/>
                    </a:cubicBezTo>
                    <a:cubicBezTo>
                      <a:pt x="166774" y="309509"/>
                      <a:pt x="167607" y="309399"/>
                      <a:pt x="168415" y="309185"/>
                    </a:cubicBezTo>
                    <a:cubicBezTo>
                      <a:pt x="173496" y="307823"/>
                      <a:pt x="176511" y="302600"/>
                      <a:pt x="175150" y="297519"/>
                    </a:cubicBezTo>
                    <a:cubicBezTo>
                      <a:pt x="175149" y="297519"/>
                      <a:pt x="175149" y="297518"/>
                      <a:pt x="175149" y="297517"/>
                    </a:cubicBezTo>
                    <a:cubicBezTo>
                      <a:pt x="171015" y="282086"/>
                      <a:pt x="166814" y="267427"/>
                      <a:pt x="163871" y="257188"/>
                    </a:cubicBezTo>
                    <a:lnTo>
                      <a:pt x="161014" y="247253"/>
                    </a:lnTo>
                    <a:cubicBezTo>
                      <a:pt x="142647" y="185495"/>
                      <a:pt x="137605" y="120539"/>
                      <a:pt x="146221" y="56687"/>
                    </a:cubicBezTo>
                    <a:cubicBezTo>
                      <a:pt x="147526" y="47533"/>
                      <a:pt x="149441" y="34503"/>
                      <a:pt x="151374" y="23616"/>
                    </a:cubicBezTo>
                    <a:cubicBezTo>
                      <a:pt x="152654" y="17235"/>
                      <a:pt x="150765" y="10630"/>
                      <a:pt x="146307" y="5890"/>
                    </a:cubicBezTo>
                    <a:cubicBezTo>
                      <a:pt x="139353" y="-1263"/>
                      <a:pt x="128113" y="-1992"/>
                      <a:pt x="120294" y="4204"/>
                    </a:cubicBezTo>
                    <a:cubicBezTo>
                      <a:pt x="65687" y="47371"/>
                      <a:pt x="13319" y="97787"/>
                      <a:pt x="146" y="173501"/>
                    </a:cubicBezTo>
                    <a:cubicBezTo>
                      <a:pt x="-766" y="178677"/>
                      <a:pt x="2687" y="183612"/>
                      <a:pt x="7861" y="1845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2" name="מלבן 1">
              <a:extLst>
                <a:ext uri="{FF2B5EF4-FFF2-40B4-BE49-F238E27FC236}">
                  <a16:creationId xmlns:a16="http://schemas.microsoft.com/office/drawing/2014/main" id="{A0CC457A-D3F1-C1A6-F656-D077A925761F}"/>
                </a:ext>
              </a:extLst>
            </p:cNvPr>
            <p:cNvSpPr/>
            <p:nvPr/>
          </p:nvSpPr>
          <p:spPr>
            <a:xfrm>
              <a:off x="3979185" y="2096891"/>
              <a:ext cx="345639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e-IL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חידוד ישראלי</a:t>
              </a:r>
              <a:endParaRPr lang="he-I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df" descr="עיגול ירוק נא אל עבר התשובה &#10;מִלְחֶמֶת&#10;הַשָּׂפוֹת&#10;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9061054" y="2448391"/>
            <a:ext cx="2417135" cy="2417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6277801" y="2448391"/>
            <a:ext cx="2417135" cy="2417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3503193" y="2448391"/>
            <a:ext cx="2417135" cy="241713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841264" y="195408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 dirty="0" err="1"/>
              <a:t>אֵיזו</a:t>
            </a:r>
            <a:r>
              <a:rPr sz="4000" dirty="0"/>
              <a:t>ֹ </a:t>
            </a:r>
            <a:r>
              <a:rPr sz="4000" dirty="0" err="1"/>
              <a:t>מִלְחָמָה</a:t>
            </a:r>
            <a:r>
              <a:rPr sz="4000" dirty="0"/>
              <a:t> </a:t>
            </a:r>
            <a:r>
              <a:rPr sz="4000" dirty="0" err="1"/>
              <a:t>יוֹצֵאת</a:t>
            </a:r>
            <a:r>
              <a:rPr sz="4000" dirty="0"/>
              <a:t> דֹּ</a:t>
            </a:r>
            <a:r>
              <a:rPr sz="4000" dirty="0" err="1"/>
              <a:t>פֶן</a:t>
            </a:r>
            <a:r>
              <a:rPr sz="4000" dirty="0"/>
              <a:t>?</a:t>
            </a:r>
          </a:p>
        </p:txBody>
      </p:sp>
      <p:sp>
        <p:nvSpPr>
          <p:cNvPr id="122" name="Shape 122"/>
          <p:cNvSpPr/>
          <p:nvPr/>
        </p:nvSpPr>
        <p:spPr>
          <a:xfrm>
            <a:off x="9667693" y="5207067"/>
            <a:ext cx="1203855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מִלְחֶמֶת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הָעַצְמָאוּת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6922912" y="5207067"/>
            <a:ext cx="1126912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מִלְחֶמֶת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יוֹם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כִּ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פּוּר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3949533" y="5207067"/>
            <a:ext cx="1524455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מִלְחֶמֶת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שֵׁשֶׁת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ָּ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מִים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1480296" y="5207067"/>
            <a:ext cx="913712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מִלְחֶמֶת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הַש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ָּׂ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פוֹת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126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728585" y="2448391"/>
            <a:ext cx="2417135" cy="2417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614047" y="2333853"/>
            <a:ext cx="2646211" cy="2646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D957325-46B3-41C9-7A47-995CB153984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4344125" y="2650810"/>
            <a:ext cx="3858859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94359">
              <a:lnSpc>
                <a:spcPct val="90000"/>
              </a:lnSpc>
              <a:defRPr sz="7475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7475" dirty="0" err="1"/>
              <a:t>מִי</a:t>
            </a:r>
            <a:r>
              <a:rPr sz="7475" dirty="0"/>
              <a:t> בַּתְּ</a:t>
            </a:r>
            <a:r>
              <a:rPr sz="7475" dirty="0" err="1"/>
              <a:t>מוּנָה</a:t>
            </a:r>
            <a:r>
              <a:rPr sz="7475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89F06C2-8C15-1D59-BCD2-3A7C314BD5F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pdf" descr="צילום של  &#10;ָּ דָּוִד בֶּן גּוּרְיוֹן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841264" y="195408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 dirty="0" err="1"/>
              <a:t>מִי</a:t>
            </a:r>
            <a:r>
              <a:rPr sz="4000" dirty="0"/>
              <a:t> בַּתְּ</a:t>
            </a:r>
            <a:r>
              <a:rPr sz="4000" dirty="0" err="1"/>
              <a:t>מוּנָה</a:t>
            </a:r>
            <a:r>
              <a:rPr sz="4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91E8BC3-8598-0DDF-4E94-DEBB19917C5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2100989" y="1372112"/>
            <a:ext cx="7990022" cy="37327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rtl="1">
              <a:lnSpc>
                <a:spcPct val="120000"/>
              </a:lnSpc>
              <a:defRPr sz="1800"/>
            </a:pP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</a:t>
            </a:r>
            <a:r>
              <a:rPr lang="he-IL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ָּ</a:t>
            </a:r>
            <a:r>
              <a:rPr lang="he-IL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וִד</a:t>
            </a:r>
            <a:r>
              <a:rPr lang="he-IL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בֶּן גּוּרְיוֹן</a:t>
            </a:r>
            <a:r>
              <a:rPr sz="7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,</a:t>
            </a:r>
            <a:br>
              <a:rPr sz="7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</a:b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רֹאש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ׁ 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הַמ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ֶּ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מְש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ָׁ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לָה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הָרִאשׁוֹן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שֶׁל 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מְדִינַת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יִש</a:t>
            </a:r>
            <a:r>
              <a:rPr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ְׂ</a:t>
            </a:r>
            <a:r>
              <a:rPr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רָאֵל</a:t>
            </a:r>
            <a:endParaRPr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097B7B-F7A2-696B-DE5C-73E4A2D1810E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 descr="צילום של &#10;   חַיִּים וַיְצְמָן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841264" y="195408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 dirty="0" err="1"/>
              <a:t>מִי</a:t>
            </a:r>
            <a:r>
              <a:rPr sz="4000" dirty="0"/>
              <a:t> בַּתְּ</a:t>
            </a:r>
            <a:r>
              <a:rPr sz="4000" dirty="0" err="1"/>
              <a:t>מוּנָה</a:t>
            </a:r>
            <a:r>
              <a:rPr sz="4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2C594AC-C9AF-8D08-7367-CD458F9A7A1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524000" y="1099492"/>
            <a:ext cx="9144000" cy="4032483"/>
          </a:xfrm>
          <a:prstGeom prst="rect">
            <a:avLst/>
          </a:prstGeom>
        </p:spPr>
        <p:txBody>
          <a:bodyPr/>
          <a:lstStyle/>
          <a:p>
            <a:pPr lvl="0" rtl="1">
              <a:lnSpc>
                <a:spcPct val="120000"/>
              </a:lnSpc>
              <a:defRPr sz="1800"/>
            </a:pPr>
            <a:r>
              <a:rPr sz="7000" dirty="0">
                <a:latin typeface="+mj-lt"/>
                <a:cs typeface="+mj-cs"/>
              </a:rPr>
              <a:t>חַיִּ</a:t>
            </a:r>
            <a:r>
              <a:rPr sz="7000" dirty="0" err="1">
                <a:latin typeface="+mj-lt"/>
                <a:cs typeface="+mj-cs"/>
              </a:rPr>
              <a:t>ים</a:t>
            </a:r>
            <a:r>
              <a:rPr sz="7000" dirty="0">
                <a:latin typeface="+mj-lt"/>
                <a:cs typeface="+mj-cs"/>
              </a:rPr>
              <a:t> </a:t>
            </a:r>
            <a:r>
              <a:rPr sz="7000" dirty="0" err="1">
                <a:latin typeface="+mj-lt"/>
                <a:cs typeface="+mj-cs"/>
              </a:rPr>
              <a:t>וַיְצְמָן</a:t>
            </a:r>
            <a:r>
              <a:rPr lang="he-IL" sz="70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br>
              <a:rPr sz="7000" dirty="0">
                <a:latin typeface="+mj-lt"/>
                <a:ea typeface="+mj-ea"/>
                <a:cs typeface="+mj-cs"/>
                <a:sym typeface="Times New Roman"/>
              </a:rPr>
            </a:br>
            <a:r>
              <a:rPr sz="7000" dirty="0" err="1">
                <a:latin typeface="+mj-lt"/>
                <a:cs typeface="+mj-cs"/>
              </a:rPr>
              <a:t>הַנ</a:t>
            </a:r>
            <a:r>
              <a:rPr sz="7000" dirty="0">
                <a:latin typeface="+mj-lt"/>
                <a:cs typeface="+mj-cs"/>
              </a:rPr>
              <a:t>ָּשִׂ</a:t>
            </a:r>
            <a:r>
              <a:rPr sz="7000" dirty="0" err="1">
                <a:latin typeface="+mj-lt"/>
                <a:cs typeface="+mj-cs"/>
              </a:rPr>
              <a:t>יא</a:t>
            </a:r>
            <a:r>
              <a:rPr sz="7000" dirty="0">
                <a:latin typeface="+mj-lt"/>
                <a:cs typeface="+mj-cs"/>
              </a:rPr>
              <a:t> </a:t>
            </a:r>
            <a:r>
              <a:rPr sz="7000" dirty="0" err="1">
                <a:latin typeface="+mj-lt"/>
                <a:cs typeface="+mj-cs"/>
              </a:rPr>
              <a:t>הָרִאשׁוֹן</a:t>
            </a:r>
            <a:r>
              <a:rPr sz="7000" dirty="0">
                <a:latin typeface="+mj-lt"/>
                <a:cs typeface="+mj-cs"/>
              </a:rPr>
              <a:t> שֶׁל</a:t>
            </a:r>
          </a:p>
          <a:p>
            <a:pPr lvl="0">
              <a:lnSpc>
                <a:spcPct val="120000"/>
              </a:lnSpc>
              <a:defRPr sz="1800"/>
            </a:pPr>
            <a:r>
              <a:rPr sz="7000" dirty="0" err="1">
                <a:latin typeface="+mj-lt"/>
                <a:cs typeface="+mj-cs"/>
              </a:rPr>
              <a:t>מְדִינַת</a:t>
            </a:r>
            <a:r>
              <a:rPr sz="7000" dirty="0">
                <a:latin typeface="+mj-lt"/>
                <a:cs typeface="+mj-cs"/>
              </a:rPr>
              <a:t> </a:t>
            </a:r>
            <a:r>
              <a:rPr sz="7000" dirty="0" err="1">
                <a:latin typeface="+mj-lt"/>
                <a:cs typeface="+mj-cs"/>
              </a:rPr>
              <a:t>יִש</a:t>
            </a:r>
            <a:r>
              <a:rPr sz="7000" dirty="0">
                <a:latin typeface="+mj-lt"/>
                <a:cs typeface="+mj-cs"/>
              </a:rPr>
              <a:t>ְׂ</a:t>
            </a:r>
            <a:r>
              <a:rPr sz="7000" dirty="0" err="1">
                <a:latin typeface="+mj-lt"/>
                <a:cs typeface="+mj-cs"/>
              </a:rPr>
              <a:t>רָאֵל</a:t>
            </a:r>
            <a:endParaRPr sz="7000" dirty="0">
              <a:latin typeface="+mj-lt"/>
              <a:cs typeface="+mj-cs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7236C0E-633F-70B1-917B-6939080C3BB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pdf" descr="צילום של &#10;  הר החרמו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839608" y="197987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rtl="1">
              <a:lnSpc>
                <a:spcPct val="120000"/>
              </a:lnSpc>
            </a:pP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אֵיזֶה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הַר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מוֹפִיע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ַ בַּתְּ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מוּנָה</a:t>
            </a:r>
            <a:r>
              <a:rPr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D0BA840-4953-A819-0A9E-0BF7CA00EED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קבוצה 6" descr="כדור ובקצהו חץ נא ומצביע על הר החרמון במפת ארץ ישראל "/>
          <p:cNvGrpSpPr/>
          <p:nvPr/>
        </p:nvGrpSpPr>
        <p:grpSpPr>
          <a:xfrm>
            <a:off x="6670925" y="885825"/>
            <a:ext cx="4767542" cy="5510922"/>
            <a:chOff x="6670925" y="885825"/>
            <a:chExt cx="4767542" cy="5510922"/>
          </a:xfrm>
        </p:grpSpPr>
        <p:pic>
          <p:nvPicPr>
            <p:cNvPr id="6" name="תמונה 5" descr=" 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925" y="885825"/>
              <a:ext cx="4767542" cy="5510922"/>
            </a:xfrm>
            <a:prstGeom prst="rect">
              <a:avLst/>
            </a:prstGeom>
          </p:spPr>
        </p:pic>
        <p:sp>
          <p:nvSpPr>
            <p:cNvPr id="156" name="Shape 156"/>
            <p:cNvSpPr/>
            <p:nvPr/>
          </p:nvSpPr>
          <p:spPr>
            <a:xfrm>
              <a:off x="9485938" y="4797526"/>
              <a:ext cx="111023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 algn="ctr" rtl="1">
                <a:lnSpc>
                  <a:spcPct val="90000"/>
                </a:lnSpc>
              </a:pPr>
              <a:r>
                <a:rPr sz="4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הַר</a:t>
              </a:r>
              <a:endParaRPr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rtl="1">
                <a:lnSpc>
                  <a:spcPct val="90000"/>
                </a:lnSpc>
              </a:pPr>
              <a:r>
                <a:rPr sz="4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חֶרְמוֹן</a:t>
              </a:r>
              <a:endParaRPr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187B2F9F-95A3-00A5-CAE5-42F14C84E65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 descr="צילום של הכותל המערבי &#10;בצילום ניתן לראות מתפללים אוחזים בארבעת המינים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841264" y="195408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rtl="1">
              <a:lnSpc>
                <a:spcPct val="120000"/>
              </a:lnSpc>
            </a:pPr>
            <a:r>
              <a:rPr sz="4000" dirty="0" err="1">
                <a:latin typeface="+mj-lt"/>
                <a:cs typeface="+mj-cs"/>
              </a:rPr>
              <a:t>אֵיזֶה</a:t>
            </a:r>
            <a:r>
              <a:rPr sz="4000" dirty="0">
                <a:latin typeface="+mj-lt"/>
                <a:cs typeface="+mj-cs"/>
              </a:rPr>
              <a:t> </a:t>
            </a:r>
            <a:r>
              <a:rPr sz="4000" dirty="0" err="1">
                <a:latin typeface="+mj-lt"/>
                <a:cs typeface="+mj-cs"/>
              </a:rPr>
              <a:t>מָקוֹם</a:t>
            </a:r>
            <a:r>
              <a:rPr sz="4000" dirty="0">
                <a:latin typeface="+mj-lt"/>
                <a:cs typeface="+mj-cs"/>
              </a:rPr>
              <a:t> </a:t>
            </a:r>
            <a:r>
              <a:rPr sz="4000" dirty="0" err="1">
                <a:latin typeface="+mj-lt"/>
                <a:cs typeface="+mj-cs"/>
              </a:rPr>
              <a:t>מוֹפִיע</a:t>
            </a:r>
            <a:r>
              <a:rPr sz="4000" dirty="0">
                <a:latin typeface="+mj-lt"/>
                <a:cs typeface="+mj-cs"/>
              </a:rPr>
              <a:t>ַ בַּתְּ</a:t>
            </a:r>
            <a:r>
              <a:rPr sz="4000" dirty="0" err="1">
                <a:latin typeface="+mj-lt"/>
                <a:cs typeface="+mj-cs"/>
              </a:rPr>
              <a:t>מוּנָה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F34C358-FB2B-CCA4-BC2C-8AF28F2E0F4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 descr="כדור ובקצהו חץ נא ומצביע על ירושלים שבה נמצא הכֹּתֶל&#10; המערב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קבוצה 5"/>
          <p:cNvGrpSpPr/>
          <p:nvPr/>
        </p:nvGrpSpPr>
        <p:grpSpPr>
          <a:xfrm>
            <a:off x="6163734" y="2988469"/>
            <a:ext cx="5181600" cy="3400425"/>
            <a:chOff x="6163734" y="2988469"/>
            <a:chExt cx="5181600" cy="3400425"/>
          </a:xfrm>
        </p:grpSpPr>
        <p:pic>
          <p:nvPicPr>
            <p:cNvPr id="5" name="תמונה 4" descr=" 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734" y="2988469"/>
              <a:ext cx="5181600" cy="3400425"/>
            </a:xfrm>
            <a:prstGeom prst="rect">
              <a:avLst/>
            </a:prstGeom>
          </p:spPr>
        </p:pic>
        <p:sp>
          <p:nvSpPr>
            <p:cNvPr id="164" name="Shape 164"/>
            <p:cNvSpPr/>
            <p:nvPr/>
          </p:nvSpPr>
          <p:spPr>
            <a:xfrm>
              <a:off x="9319985" y="4704620"/>
              <a:ext cx="1426029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 algn="ctr" rtl="1">
                <a:lnSpc>
                  <a:spcPct val="90000"/>
                </a:lnSpc>
              </a:pPr>
              <a:r>
                <a:rPr sz="4000" dirty="0">
                  <a:solidFill>
                    <a:srgbClr val="FFFFFF"/>
                  </a:solidFill>
                  <a:latin typeface="Calibri" panose="020F0502020204030204" pitchFamily="34" charset="0"/>
                  <a:cs typeface="+mj-cs"/>
                </a:rPr>
                <a:t>הַכֹּ</a:t>
              </a:r>
              <a:r>
                <a:rPr sz="4000" dirty="0" err="1">
                  <a:solidFill>
                    <a:srgbClr val="FFFFFF"/>
                  </a:solidFill>
                  <a:latin typeface="Calibri" panose="020F0502020204030204" pitchFamily="34" charset="0"/>
                  <a:cs typeface="+mj-cs"/>
                </a:rPr>
                <a:t>תֶל</a:t>
              </a:r>
              <a:endParaRPr sz="4000" dirty="0">
                <a:solidFill>
                  <a:srgbClr val="FFFFFF"/>
                </a:solidFill>
                <a:latin typeface="Calibri" panose="020F0502020204030204" pitchFamily="34" charset="0"/>
                <a:cs typeface="+mj-cs"/>
              </a:endParaRPr>
            </a:p>
            <a:p>
              <a:pPr lvl="0" algn="ctr" rtl="1">
                <a:lnSpc>
                  <a:spcPct val="90000"/>
                </a:lnSpc>
              </a:pPr>
              <a:r>
                <a:rPr sz="4000" dirty="0" err="1">
                  <a:solidFill>
                    <a:srgbClr val="FFFFFF"/>
                  </a:solidFill>
                  <a:latin typeface="Calibri" panose="020F0502020204030204" pitchFamily="34" charset="0"/>
                  <a:cs typeface="+mj-cs"/>
                </a:rPr>
                <a:t>הַמ</a:t>
              </a:r>
              <a:r>
                <a:rPr sz="4000" dirty="0">
                  <a:solidFill>
                    <a:srgbClr val="FFFFFF"/>
                  </a:solidFill>
                  <a:latin typeface="Calibri" panose="020F0502020204030204" pitchFamily="34" charset="0"/>
                  <a:cs typeface="+mj-cs"/>
                </a:rPr>
                <a:t>ַּ</a:t>
              </a:r>
              <a:r>
                <a:rPr sz="4000" dirty="0" err="1">
                  <a:solidFill>
                    <a:srgbClr val="FFFFFF"/>
                  </a:solidFill>
                  <a:latin typeface="Calibri" panose="020F0502020204030204" pitchFamily="34" charset="0"/>
                  <a:cs typeface="+mj-cs"/>
                </a:rPr>
                <a:t>עֲרָבִי</a:t>
              </a:r>
              <a:endParaRPr sz="4000" dirty="0">
                <a:solidFill>
                  <a:srgbClr val="FFFFFF"/>
                </a:solidFill>
                <a:latin typeface="Calibri" panose="020F0502020204030204" pitchFamily="34" charset="0"/>
                <a:cs typeface="+mj-cs"/>
              </a:endParaRP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C71AAD5B-8158-F68E-7592-F89FE8678B8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1340496" y="411543"/>
            <a:ext cx="515934" cy="67229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3382735" y="1685469"/>
            <a:ext cx="5426530" cy="1378136"/>
          </a:xfrm>
          <a:prstGeom prst="rect">
            <a:avLst/>
          </a:prstGeom>
        </p:spPr>
        <p:txBody>
          <a:bodyPr/>
          <a:lstStyle>
            <a:lvl1pPr algn="ctr" defTabSz="905255">
              <a:defRPr sz="891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8910" dirty="0" err="1"/>
              <a:t>הָעַצְמָאוּת</a:t>
            </a:r>
            <a:r>
              <a:rPr sz="8910" dirty="0"/>
              <a:t> שֶׁלִּי</a:t>
            </a:r>
          </a:p>
        </p:txBody>
      </p:sp>
      <p:sp>
        <p:nvSpPr>
          <p:cNvPr id="57" name="Shape 57"/>
          <p:cNvSpPr/>
          <p:nvPr/>
        </p:nvSpPr>
        <p:spPr>
          <a:xfrm>
            <a:off x="2417431" y="3254763"/>
            <a:ext cx="7357140" cy="93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5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5000" dirty="0"/>
              <a:t>בְּ</a:t>
            </a:r>
            <a:r>
              <a:rPr sz="5000" dirty="0" err="1"/>
              <a:t>אֵילו</a:t>
            </a:r>
            <a:r>
              <a:rPr sz="5000" dirty="0"/>
              <a:t>ּ תְּ</a:t>
            </a:r>
            <a:r>
              <a:rPr sz="5000" dirty="0" err="1"/>
              <a:t>חוּמִים</a:t>
            </a:r>
            <a:r>
              <a:rPr sz="5000" dirty="0"/>
              <a:t> בְּ</a:t>
            </a:r>
            <a:r>
              <a:rPr sz="5000" dirty="0" err="1"/>
              <a:t>חַי</a:t>
            </a:r>
            <a:r>
              <a:rPr sz="5000" dirty="0"/>
              <a:t>ַּי </a:t>
            </a:r>
            <a:r>
              <a:rPr sz="5000" dirty="0" err="1"/>
              <a:t>אֲנִי</a:t>
            </a:r>
            <a:r>
              <a:rPr sz="5000" dirty="0"/>
              <a:t> </a:t>
            </a:r>
            <a:r>
              <a:rPr sz="5000" dirty="0" err="1"/>
              <a:t>עַצְמָאִי</a:t>
            </a:r>
            <a:r>
              <a:rPr sz="5000" dirty="0"/>
              <a:t>/ת?</a:t>
            </a:r>
          </a:p>
        </p:txBody>
      </p:sp>
      <p:pic>
        <p:nvPicPr>
          <p:cNvPr id="8" name="גרפיקה 7" descr="יונה קו מיתאר">
            <a:extLst>
              <a:ext uri="{FF2B5EF4-FFF2-40B4-BE49-F238E27FC236}">
                <a16:creationId xmlns:a16="http://schemas.microsoft.com/office/drawing/2014/main" id="{1E2C1C4A-6CF7-CA17-1F31-D7CD4A154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5570" y="169434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pdf" descr="צילום של הַכִּנֶּרֶת&#10;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838200" y="206453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rtl="1">
              <a:lnSpc>
                <a:spcPct val="120000"/>
              </a:lnSpc>
            </a:pPr>
            <a:r>
              <a:rPr sz="4000" dirty="0" err="1">
                <a:latin typeface="+mj-lt"/>
                <a:cs typeface="+mj-cs"/>
              </a:rPr>
              <a:t>אֵיזֶה</a:t>
            </a:r>
            <a:r>
              <a:rPr sz="4000" dirty="0">
                <a:latin typeface="+mj-lt"/>
                <a:cs typeface="+mj-cs"/>
              </a:rPr>
              <a:t> </a:t>
            </a:r>
            <a:r>
              <a:rPr sz="4000" dirty="0" err="1">
                <a:latin typeface="+mj-lt"/>
                <a:cs typeface="+mj-cs"/>
              </a:rPr>
              <a:t>מָקוֹם</a:t>
            </a:r>
            <a:r>
              <a:rPr sz="4000" dirty="0">
                <a:latin typeface="+mj-lt"/>
                <a:cs typeface="+mj-cs"/>
              </a:rPr>
              <a:t> </a:t>
            </a:r>
            <a:r>
              <a:rPr sz="4000" dirty="0" err="1">
                <a:latin typeface="+mj-lt"/>
                <a:cs typeface="+mj-cs"/>
              </a:rPr>
              <a:t>מוֹפִיע</a:t>
            </a:r>
            <a:r>
              <a:rPr sz="4000" dirty="0">
                <a:latin typeface="+mj-lt"/>
                <a:cs typeface="+mj-cs"/>
              </a:rPr>
              <a:t>ַ בַּתְּ</a:t>
            </a:r>
            <a:r>
              <a:rPr sz="4000" dirty="0" err="1">
                <a:latin typeface="+mj-lt"/>
                <a:cs typeface="+mj-cs"/>
              </a:rPr>
              <a:t>מוּנָה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3D90EAC-8DE7-49CB-E627-6D60F5C331E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 descr="כדור ובקצהו חץ נא ומצביע על  הַכִּנֶּרֶת&#10;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קבוצה 5"/>
          <p:cNvGrpSpPr/>
          <p:nvPr/>
        </p:nvGrpSpPr>
        <p:grpSpPr>
          <a:xfrm>
            <a:off x="6553939" y="1693333"/>
            <a:ext cx="4876060" cy="4700170"/>
            <a:chOff x="6553939" y="1693333"/>
            <a:chExt cx="4876060" cy="4700170"/>
          </a:xfrm>
        </p:grpSpPr>
        <p:pic>
          <p:nvPicPr>
            <p:cNvPr id="5" name="תמונה 4" descr=" 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939" y="1693333"/>
              <a:ext cx="4876060" cy="4700170"/>
            </a:xfrm>
            <a:prstGeom prst="rect">
              <a:avLst/>
            </a:prstGeom>
          </p:spPr>
        </p:pic>
        <p:sp>
          <p:nvSpPr>
            <p:cNvPr id="172" name="Shape 172"/>
            <p:cNvSpPr/>
            <p:nvPr/>
          </p:nvSpPr>
          <p:spPr>
            <a:xfrm>
              <a:off x="9428188" y="5026600"/>
              <a:ext cx="1209624" cy="7784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lnSpc>
                  <a:spcPct val="120000"/>
                </a:lnSpc>
                <a:defRPr sz="5000">
                  <a:solidFill>
                    <a:srgbClr val="FFFFFF"/>
                  </a:solidFill>
                </a:defRPr>
              </a:lvl1pPr>
            </a:lstStyle>
            <a:p>
              <a:pPr lvl="0" rtl="1">
                <a:defRPr sz="1800">
                  <a:solidFill>
                    <a:srgbClr val="000000"/>
                  </a:solidFill>
                </a:defRPr>
              </a:pPr>
              <a:r>
                <a:rPr sz="4000" dirty="0">
                  <a:solidFill>
                    <a:srgbClr val="FFFFFF"/>
                  </a:solidFill>
                  <a:cs typeface="+mj-cs"/>
                </a:rPr>
                <a:t>הַכִּנֶּ</a:t>
              </a:r>
              <a:r>
                <a:rPr sz="4000" dirty="0" err="1">
                  <a:solidFill>
                    <a:srgbClr val="FFFFFF"/>
                  </a:solidFill>
                  <a:cs typeface="+mj-cs"/>
                </a:rPr>
                <a:t>רֶת</a:t>
              </a:r>
              <a:endParaRPr sz="4000" dirty="0">
                <a:solidFill>
                  <a:srgbClr val="FFFFFF"/>
                </a:solidFill>
                <a:cs typeface="+mj-cs"/>
              </a:endParaRP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E6DED436-6043-47C9-DBC7-FBDED9F0496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 descr="צילום של אונית מעפילים "/>
          <p:cNvPicPr/>
          <p:nvPr/>
        </p:nvPicPr>
        <p:blipFill>
          <a:blip r:embed="rId4"/>
          <a:stretch>
            <a:fillRect/>
          </a:stretch>
        </p:blipFill>
        <p:spPr>
          <a:xfrm>
            <a:off x="2046592" y="1290226"/>
            <a:ext cx="8098816" cy="427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 descr=" &#10;אני ואתה &#10;מילים אריק איינשטיין &#10;לחן מיקי גבריאלוב &#10;לחצו על הקישור כדי להאזין לשיר &#10;Link &#10;https://youtu.be/1Y-NLvgaiHc&#10;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4" y="3026149"/>
            <a:ext cx="805732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3B2F4C27-FDC1-4E64-98A7-339A90A8FB4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276472" y="2225716"/>
            <a:ext cx="386987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lnSpc>
                <a:spcPct val="100000"/>
              </a:lnSpc>
              <a:defRPr sz="1800"/>
            </a:pPr>
            <a:r>
              <a:rPr sz="7000" dirty="0" err="1"/>
              <a:t>מִי</a:t>
            </a:r>
            <a:r>
              <a:rPr sz="7000" dirty="0"/>
              <a:t> </a:t>
            </a:r>
            <a:r>
              <a:rPr sz="7000" dirty="0" err="1"/>
              <a:t>מִסְת</a:t>
            </a:r>
            <a:r>
              <a:rPr sz="7000" dirty="0"/>
              <a:t>ַּתֵּר בַּצִּ</a:t>
            </a:r>
            <a:r>
              <a:rPr sz="7000" dirty="0" err="1"/>
              <a:t>יּוּר</a:t>
            </a:r>
            <a:r>
              <a:rPr sz="7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5B70DF0-A853-4507-FEF3-B0099CBBF2D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3008014" y="282653"/>
            <a:ext cx="617597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/>
          <a:p>
            <a:pPr lvl="0" algn="ctr" defTabSz="877823" rtl="1">
              <a:lnSpc>
                <a:spcPct val="120000"/>
              </a:lnSpc>
            </a:pPr>
            <a:r>
              <a:rPr sz="4000" dirty="0" err="1">
                <a:cs typeface="+mj-cs"/>
              </a:rPr>
              <a:t>מִי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הָאִיש</a:t>
            </a:r>
            <a:r>
              <a:rPr sz="4000" dirty="0">
                <a:cs typeface="+mj-cs"/>
              </a:rPr>
              <a:t>ִׁ</a:t>
            </a:r>
            <a:r>
              <a:rPr sz="4000" dirty="0" err="1">
                <a:cs typeface="+mj-cs"/>
              </a:rPr>
              <a:t>יּוֹת</a:t>
            </a:r>
            <a:r>
              <a:rPr sz="4000" dirty="0">
                <a:cs typeface="+mj-cs"/>
              </a:rPr>
              <a:t> שֶׁמִּ</a:t>
            </a:r>
            <a:r>
              <a:rPr sz="4000" dirty="0" err="1">
                <a:cs typeface="+mj-cs"/>
              </a:rPr>
              <a:t>סְת</a:t>
            </a:r>
            <a:r>
              <a:rPr sz="4000" dirty="0">
                <a:cs typeface="+mj-cs"/>
              </a:rPr>
              <a:t>ַּתֶּ</a:t>
            </a:r>
            <a:r>
              <a:rPr sz="4000" dirty="0" err="1">
                <a:cs typeface="+mj-cs"/>
              </a:rPr>
              <a:t>רֶת</a:t>
            </a:r>
            <a:endParaRPr sz="4000" dirty="0">
              <a:cs typeface="+mj-cs"/>
            </a:endParaRPr>
          </a:p>
          <a:p>
            <a:pPr lvl="0" algn="ctr" defTabSz="877823" rtl="1">
              <a:lnSpc>
                <a:spcPct val="120000"/>
              </a:lnSpc>
            </a:pPr>
            <a:r>
              <a:rPr sz="4000" dirty="0">
                <a:cs typeface="+mj-cs"/>
              </a:rPr>
              <a:t>בְּ</a:t>
            </a:r>
            <a:r>
              <a:rPr sz="4000" dirty="0" err="1">
                <a:cs typeface="+mj-cs"/>
              </a:rPr>
              <a:t>חִידַת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הַצ</a:t>
            </a:r>
            <a:r>
              <a:rPr sz="4000" dirty="0">
                <a:cs typeface="+mj-cs"/>
              </a:rPr>
              <a:t>ִּ</a:t>
            </a:r>
            <a:r>
              <a:rPr sz="4000" dirty="0" err="1">
                <a:cs typeface="+mj-cs"/>
              </a:rPr>
              <a:t>יּוּרִים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grpSp>
        <p:nvGrpSpPr>
          <p:cNvPr id="10" name="קבוצה 9" descr=" &#10;&#10;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asted-image.pdf" descr=" &#10;איורים של הר ודמות מטילה  וצל&#10; &#10;בנימין זאב הרצל חוזה המדינה 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hape 50"/>
            <p:cNvSpPr/>
            <p:nvPr/>
          </p:nvSpPr>
          <p:spPr>
            <a:xfrm>
              <a:off x="5255845" y="383962"/>
              <a:ext cx="1738612" cy="127220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ctr" defTabSz="457200">
                <a:lnSpc>
                  <a:spcPct val="120000"/>
                </a:lnSpc>
                <a:defRPr sz="7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 rtl="1">
                <a:defRPr sz="1800"/>
              </a:pPr>
              <a:r>
                <a:rPr sz="7000">
                  <a:latin typeface="+mj-lt"/>
                  <a:cs typeface="+mj-cs"/>
                </a:rPr>
                <a:t>הֶרְצְל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40527A26-046E-AFD1-4196-30FF773CCBA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3008014" y="282653"/>
            <a:ext cx="617597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/>
          <a:p>
            <a:pPr lvl="0" algn="ctr" defTabSz="877823" rtl="1">
              <a:lnSpc>
                <a:spcPct val="120000"/>
              </a:lnSpc>
            </a:pPr>
            <a:r>
              <a:rPr sz="4000" dirty="0" err="1">
                <a:cs typeface="+mj-cs"/>
              </a:rPr>
              <a:t>אֵיזֶה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מֻש</a:t>
            </a:r>
            <a:r>
              <a:rPr sz="4000" dirty="0">
                <a:cs typeface="+mj-cs"/>
              </a:rPr>
              <a:t>ָּׂג </a:t>
            </a:r>
            <a:r>
              <a:rPr sz="4000" dirty="0" err="1">
                <a:cs typeface="+mj-cs"/>
              </a:rPr>
              <a:t>מִסְת</a:t>
            </a:r>
            <a:r>
              <a:rPr sz="4000" dirty="0">
                <a:cs typeface="+mj-cs"/>
              </a:rPr>
              <a:t>ַּתֵּר</a:t>
            </a:r>
          </a:p>
          <a:p>
            <a:pPr lvl="0" algn="ctr" defTabSz="877823" rtl="1">
              <a:lnSpc>
                <a:spcPct val="120000"/>
              </a:lnSpc>
            </a:pPr>
            <a:r>
              <a:rPr sz="4000" dirty="0">
                <a:cs typeface="+mj-cs"/>
              </a:rPr>
              <a:t>בְּ</a:t>
            </a:r>
            <a:r>
              <a:rPr sz="4000" dirty="0" err="1">
                <a:cs typeface="+mj-cs"/>
              </a:rPr>
              <a:t>חִידַת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הַצ</a:t>
            </a:r>
            <a:r>
              <a:rPr sz="4000" dirty="0">
                <a:cs typeface="+mj-cs"/>
              </a:rPr>
              <a:t>ִּ</a:t>
            </a:r>
            <a:r>
              <a:rPr sz="4000" dirty="0" err="1">
                <a:cs typeface="+mj-cs"/>
              </a:rPr>
              <a:t>יּוּרִים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asted-image.pdf" descr="  &#10;איור של עצם - אות &#10;צילום של זיקוקים 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מלבן 4"/>
            <p:cNvSpPr/>
            <p:nvPr/>
          </p:nvSpPr>
          <p:spPr>
            <a:xfrm>
              <a:off x="4832855" y="440174"/>
              <a:ext cx="2573140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rtl="1">
                <a:defRPr sz="1800"/>
              </a:pPr>
              <a:r>
                <a:rPr lang="he-IL" sz="7000" dirty="0">
                  <a:latin typeface="+mj-lt"/>
                  <a:cs typeface="+mj-cs"/>
                </a:rPr>
                <a:t>עַצְמָאוּת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AC736A2B-3A22-60A7-114F-FA14C74F9B3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3008014" y="282653"/>
            <a:ext cx="617597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/>
          <a:p>
            <a:pPr lvl="0" algn="ctr" defTabSz="877823" rtl="1">
              <a:lnSpc>
                <a:spcPct val="120000"/>
              </a:lnSpc>
            </a:pPr>
            <a:r>
              <a:rPr sz="4000" dirty="0" err="1">
                <a:cs typeface="+mj-cs"/>
              </a:rPr>
              <a:t>אֵיזֶה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מֻש</a:t>
            </a:r>
            <a:r>
              <a:rPr sz="4000" dirty="0">
                <a:cs typeface="+mj-cs"/>
              </a:rPr>
              <a:t>ָּׂג </a:t>
            </a:r>
            <a:r>
              <a:rPr sz="4000" dirty="0" err="1">
                <a:cs typeface="+mj-cs"/>
              </a:rPr>
              <a:t>מִסְת</a:t>
            </a:r>
            <a:r>
              <a:rPr sz="4000" dirty="0">
                <a:cs typeface="+mj-cs"/>
              </a:rPr>
              <a:t>ַּתֵּר</a:t>
            </a:r>
          </a:p>
          <a:p>
            <a:pPr lvl="0" algn="ctr" defTabSz="877823" rtl="1">
              <a:lnSpc>
                <a:spcPct val="120000"/>
              </a:lnSpc>
            </a:pPr>
            <a:r>
              <a:rPr sz="4000" dirty="0">
                <a:cs typeface="+mj-cs"/>
              </a:rPr>
              <a:t>בְּ</a:t>
            </a:r>
            <a:r>
              <a:rPr sz="4000" dirty="0" err="1">
                <a:cs typeface="+mj-cs"/>
              </a:rPr>
              <a:t>חִידַת</a:t>
            </a:r>
            <a:r>
              <a:rPr sz="4000" dirty="0">
                <a:cs typeface="+mj-cs"/>
              </a:rPr>
              <a:t> </a:t>
            </a:r>
            <a:r>
              <a:rPr sz="4000" dirty="0" err="1">
                <a:cs typeface="+mj-cs"/>
              </a:rPr>
              <a:t>הַצ</a:t>
            </a:r>
            <a:r>
              <a:rPr sz="4000" dirty="0">
                <a:cs typeface="+mj-cs"/>
              </a:rPr>
              <a:t>ִּ</a:t>
            </a:r>
            <a:r>
              <a:rPr sz="4000" dirty="0" err="1">
                <a:cs typeface="+mj-cs"/>
              </a:rPr>
              <a:t>יּוּרִים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grpSp>
        <p:nvGrpSpPr>
          <p:cNvPr id="7" name="קבוצה 6" descr=" &#10;האות כ - ארגז חול &#10;האות ו   - ציור של לב - האות נון סיפית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מלבן 5"/>
            <p:cNvSpPr/>
            <p:nvPr/>
          </p:nvSpPr>
          <p:spPr>
            <a:xfrm>
              <a:off x="4695695" y="531614"/>
              <a:ext cx="300434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rtl="1">
                <a:defRPr sz="1800"/>
              </a:pPr>
              <a:r>
                <a:rPr lang="he-IL" sz="7000" dirty="0">
                  <a:cs typeface="+mj-cs"/>
                </a:rPr>
                <a:t>כָּחֹל וְלָבָן</a:t>
              </a: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315ABFEE-DCB0-4653-7E51-6E748F59F02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919480" y="739351"/>
            <a:ext cx="10515601" cy="1325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 rtl="1">
              <a:lnSpc>
                <a:spcPct val="120000"/>
              </a:lnSpc>
              <a:defRPr sz="1800"/>
            </a:pPr>
            <a:r>
              <a:rPr sz="7000" dirty="0">
                <a:cs typeface="+mj-cs"/>
              </a:rPr>
              <a:t>כָּ</a:t>
            </a:r>
            <a:r>
              <a:rPr sz="7000" dirty="0" err="1">
                <a:cs typeface="+mj-cs"/>
              </a:rPr>
              <a:t>חֹל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-</a:t>
            </a:r>
            <a:r>
              <a:rPr sz="7000" dirty="0" err="1">
                <a:cs typeface="+mj-cs"/>
              </a:rPr>
              <a:t>לָבָן</a:t>
            </a:r>
            <a:r>
              <a:rPr lang="he-IL" sz="7000" dirty="0">
                <a:cs typeface="+mj-cs"/>
              </a:rPr>
              <a:t> </a:t>
            </a:r>
            <a:r>
              <a:rPr lang="x-none" sz="7000" dirty="0">
                <a:latin typeface="+mj-lt"/>
                <a:ea typeface="+mj-ea"/>
                <a:cs typeface="+mj-cs"/>
                <a:sym typeface="Times New Roman"/>
              </a:rPr>
              <a:t>–</a:t>
            </a:r>
            <a:r>
              <a:rPr lang="he-IL" sz="7000" dirty="0">
                <a:cs typeface="+mj-cs"/>
              </a:rPr>
              <a:t> </a:t>
            </a:r>
            <a:r>
              <a:rPr sz="7000" dirty="0" err="1">
                <a:cs typeface="+mj-cs"/>
              </a:rPr>
              <a:t>זָרִיז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!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838199" y="2160692"/>
            <a:ext cx="10358122" cy="1567949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20000"/>
              </a:lnSpc>
              <a:spcBef>
                <a:spcPts val="0"/>
              </a:spcBef>
              <a:buSzTx/>
              <a:buNone/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רוּצו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וְאִסְפו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 בַּבַּ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יִת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כַּמָּה שֶׁ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יּוֹתֵר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פְּ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רִיטִים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כְּ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חֻל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ִּ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וּלְבָנִים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.</a:t>
            </a:r>
          </a:p>
          <a:p>
            <a:pPr marL="0" indent="0" algn="ctr" rtl="1">
              <a:lnSpc>
                <a:spcPct val="120000"/>
              </a:lnSpc>
              <a:spcBef>
                <a:spcPts val="0"/>
              </a:spcBef>
              <a:buSzTx/>
              <a:buNone/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יֵש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ׁ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לָכֶם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שְׁתֵּי דַּ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קּוֹת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!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48EBC3E-D87F-27EE-2FF2-F86B6646162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3565177" y="1231379"/>
            <a:ext cx="5061646" cy="5821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5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 b="0"/>
            </a:pPr>
            <a:r>
              <a:rPr sz="3200" b="1" dirty="0" err="1"/>
              <a:t>יַלְדֵי</a:t>
            </a:r>
            <a:r>
              <a:rPr sz="3200" b="1" dirty="0"/>
              <a:t> </a:t>
            </a:r>
            <a:r>
              <a:rPr sz="3200" b="1" dirty="0" err="1"/>
              <a:t>הַד</a:t>
            </a:r>
            <a:r>
              <a:rPr sz="3200" b="1" dirty="0"/>
              <a:t>ְּ</a:t>
            </a:r>
            <a:r>
              <a:rPr sz="3200" b="1" dirty="0" err="1"/>
              <a:t>גָלִים</a:t>
            </a:r>
            <a:r>
              <a:rPr lang="he-IL" sz="3200" dirty="0"/>
              <a:t> / </a:t>
            </a:r>
            <a:r>
              <a:rPr sz="3200" b="1" dirty="0" err="1"/>
              <a:t>נָעֳמִי</a:t>
            </a:r>
            <a:r>
              <a:rPr sz="3200" b="1" dirty="0"/>
              <a:t> </a:t>
            </a:r>
            <a:r>
              <a:rPr sz="3200" b="1" dirty="0" err="1"/>
              <a:t>גּוֹנֵן</a:t>
            </a:r>
            <a:endParaRPr sz="3200" b="1" dirty="0"/>
          </a:p>
        </p:txBody>
      </p:sp>
      <p:sp>
        <p:nvSpPr>
          <p:cNvPr id="205" name="Shape 205"/>
          <p:cNvSpPr/>
          <p:nvPr/>
        </p:nvSpPr>
        <p:spPr>
          <a:xfrm>
            <a:off x="4236037" y="1973075"/>
            <a:ext cx="3719927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כְּ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מו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ֹ בְּ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כָל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שָׁ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נָה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בְּ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יוֹם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הַהֻל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ֶּ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דֶת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שֶׁל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דִינָה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– </a:t>
            </a:r>
          </a:p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כָּל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הַי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לָדִים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חוֹגְגִים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וּמְבַל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ִּ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אוֹחֲזִים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בְּ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דִיּוּק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בְּ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אוֹתָם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הַד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גָלִים</a:t>
            </a:r>
            <a:r>
              <a:rPr lang="he-IL" sz="2800" dirty="0">
                <a:latin typeface="+mj-lt"/>
                <a:ea typeface="+mj-ea"/>
                <a:cs typeface="+mj-cs"/>
                <a:sym typeface="Times New Roman"/>
              </a:rPr>
              <a:t>.</a:t>
            </a:r>
            <a:endParaRPr sz="28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אַך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ְ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לְכָל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דֶּ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גֶל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שֶׁ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אוֹחֶזֶת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בּו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ֹ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יָד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ctr" defTabSz="457200" rtl="1">
              <a:lnSpc>
                <a:spcPct val="120000"/>
              </a:lnSpc>
              <a:buFont typeface="Arial"/>
            </a:pP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יֵש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ׁ תָּ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מִיד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יֶלֶד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יָחִיד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800" dirty="0" err="1">
                <a:latin typeface="+mj-lt"/>
                <a:ea typeface="+mj-ea"/>
                <a:cs typeface="+mj-cs"/>
                <a:sym typeface="Times New Roman"/>
              </a:rPr>
              <a:t>וּמְיֻחָד</a:t>
            </a:r>
            <a:r>
              <a:rPr sz="2800" dirty="0">
                <a:latin typeface="+mj-lt"/>
                <a:ea typeface="+mj-ea"/>
                <a:cs typeface="+mj-cs"/>
                <a:sym typeface="Times New Roman"/>
              </a:rPr>
              <a:t>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07AD6A9-F0E7-AF10-EE6A-E2C531C81B4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 descr="לחצו על הקישור לצפות בסרטון &#10;סיפורה של קק&quot;ל &#10;Link &#10;https://youtu.be/1S9s7QoDCyg&#10;"/>
          <p:cNvPicPr/>
          <p:nvPr/>
        </p:nvPicPr>
        <p:blipFill>
          <a:blip r:embed="rId4"/>
          <a:stretch>
            <a:fillRect/>
          </a:stretch>
        </p:blipFill>
        <p:spPr>
          <a:xfrm>
            <a:off x="2050292" y="1296844"/>
            <a:ext cx="8091416" cy="426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4" y="3026149"/>
            <a:ext cx="805732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686F4CE-5779-52CF-2934-40DEBAE4156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2560687" y="898525"/>
            <a:ext cx="7070627" cy="2291936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lvl="0" indent="0" algn="ctr" rtl="1">
              <a:lnSpc>
                <a:spcPct val="120000"/>
              </a:lnSpc>
              <a:buSzTx/>
              <a:buNone/>
              <a:defRPr sz="1800"/>
            </a:pPr>
            <a:r>
              <a:rPr lang="he-IL" sz="6300" dirty="0">
                <a:latin typeface="+mj-lt"/>
                <a:ea typeface="+mj-ea"/>
                <a:cs typeface="+mj-cs"/>
                <a:sym typeface="Times New Roman"/>
              </a:rPr>
              <a:t>בְּיוֹם הָעַצְמָאוּת אָנוּ חוֹגְגִים אֶת הֲקָמַת מְדִינַת יִשְׂרָאֵל.</a:t>
            </a:r>
            <a:br>
              <a:rPr lang="he-IL" sz="6300" dirty="0">
                <a:latin typeface="+mj-lt"/>
                <a:ea typeface="+mj-ea"/>
                <a:cs typeface="+mj-cs"/>
                <a:sym typeface="Times New Roman"/>
              </a:rPr>
            </a:br>
            <a:r>
              <a:rPr lang="he-IL" sz="6300" dirty="0">
                <a:latin typeface="+mj-lt"/>
                <a:ea typeface="+mj-ea"/>
                <a:cs typeface="+mj-cs"/>
                <a:sym typeface="Times New Roman"/>
              </a:rPr>
              <a:t>בה' בְּאִיָּר תש"ח (14 בְּמַאי 1948) הֻכְרַז עַל הֲקָמָתָהּ שֶׁל מְדִינָה יְהוּדִית בְּאֶרֶץ יִשְׂרָאֵל.</a:t>
            </a:r>
            <a:br>
              <a:rPr lang="en-US" sz="3000" dirty="0">
                <a:latin typeface="+mj-lt"/>
                <a:ea typeface="+mj-ea"/>
                <a:cs typeface="+mj-cs"/>
                <a:sym typeface="Times New Roman"/>
              </a:rPr>
            </a:br>
            <a:br>
              <a:rPr lang="en-US" sz="3000" dirty="0">
                <a:latin typeface="+mj-lt"/>
                <a:ea typeface="+mj-ea"/>
                <a:cs typeface="+mj-cs"/>
                <a:sym typeface="Times New Roman"/>
              </a:rPr>
            </a:br>
            <a:br>
              <a:rPr lang="en-US" sz="3000" dirty="0">
                <a:latin typeface="+mj-lt"/>
                <a:ea typeface="+mj-ea"/>
                <a:cs typeface="+mj-cs"/>
                <a:sym typeface="Times New Roman"/>
              </a:rPr>
            </a:br>
            <a:r>
              <a:rPr lang="he-IL" sz="13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צילום של בן גוריון מכריז על הקמתה של מדינת ישראל </a:t>
            </a:r>
          </a:p>
          <a:p>
            <a:pPr marL="0" lvl="0" indent="0" algn="ctr" rtl="1">
              <a:lnSpc>
                <a:spcPct val="120000"/>
              </a:lnSpc>
              <a:buSzTx/>
              <a:buNone/>
              <a:defRPr sz="1800"/>
            </a:pPr>
            <a:r>
              <a:rPr lang="he-IL" sz="13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ברקע העמוד איור של פטיש פלסטיק ועליו דגל ישראל</a:t>
            </a:r>
            <a:endParaRPr sz="1300" dirty="0">
              <a:solidFill>
                <a:schemeClr val="bg1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14FED94-3005-3C3B-22F7-82513D4CA9C7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2816241" y="1434822"/>
            <a:ext cx="6559518" cy="31413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algn="ctr" defTabSz="804672" rtl="1">
              <a:lnSpc>
                <a:spcPct val="100000"/>
              </a:lnSpc>
              <a:spcBef>
                <a:spcPts val="0"/>
              </a:spcBef>
              <a:buSzTx/>
              <a:buNone/>
              <a:defRPr sz="1800"/>
            </a:pP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מָה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מְסַמ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לִים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הַצ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בָעִים</a:t>
            </a:r>
            <a:endParaRPr sz="7000" dirty="0">
              <a:latin typeface="+mj-lt"/>
              <a:ea typeface="+mj-ea"/>
              <a:cs typeface="+mj-cs"/>
              <a:sym typeface="Times New Roman"/>
            </a:endParaRPr>
          </a:p>
          <a:p>
            <a:pPr marL="0" lvl="0" indent="0" algn="ctr" defTabSz="804672" rtl="1">
              <a:lnSpc>
                <a:spcPct val="100000"/>
              </a:lnSpc>
              <a:spcBef>
                <a:spcPts val="0"/>
              </a:spcBef>
              <a:buSzTx/>
              <a:buNone/>
              <a:defRPr sz="1800"/>
            </a:pP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חוּם</a:t>
            </a:r>
            <a:r>
              <a:rPr lang="he-IL" sz="70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כָּ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חֹל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וְיָרֹק</a:t>
            </a:r>
            <a:endParaRPr sz="7000" dirty="0">
              <a:latin typeface="+mj-lt"/>
              <a:ea typeface="+mj-ea"/>
              <a:cs typeface="+mj-cs"/>
              <a:sym typeface="Times New Roman"/>
            </a:endParaRPr>
          </a:p>
          <a:p>
            <a:pPr marL="0" lvl="0" indent="0" algn="ctr" defTabSz="804672" rtl="1">
              <a:lnSpc>
                <a:spcPct val="100000"/>
              </a:lnSpc>
              <a:spcBef>
                <a:spcPts val="0"/>
              </a:spcBef>
              <a:buSzTx/>
              <a:buNone/>
              <a:defRPr sz="1800"/>
            </a:pP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שֶׁבְּ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סֵמֶל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קק״ל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1A5E225-7EF7-36B8-D394-664CA92DEC6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קבוצה 30"/>
          <p:cNvGrpSpPr/>
          <p:nvPr/>
        </p:nvGrpSpPr>
        <p:grpSpPr>
          <a:xfrm>
            <a:off x="8187593" y="1709982"/>
            <a:ext cx="3667216" cy="3667216"/>
            <a:chOff x="8187593" y="1709982"/>
            <a:chExt cx="3667216" cy="3667216"/>
          </a:xfrm>
        </p:grpSpPr>
        <p:pic>
          <p:nvPicPr>
            <p:cNvPr id="27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187593" y="1709982"/>
              <a:ext cx="3667216" cy="3667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8" name="Shape 218"/>
            <p:cNvSpPr/>
            <p:nvPr/>
          </p:nvSpPr>
          <p:spPr>
            <a:xfrm>
              <a:off x="9354472" y="2100311"/>
              <a:ext cx="1177563" cy="12722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lnSpc>
                  <a:spcPct val="120000"/>
                </a:lnSpc>
                <a:defRPr sz="7000">
                  <a:solidFill>
                    <a:srgbClr val="4EB748"/>
                  </a:solidFill>
                  <a:latin typeface="+mj-lt"/>
                  <a:ea typeface="+mj-ea"/>
                  <a:cs typeface="+mj-cs"/>
                  <a:sym typeface="Times New Roman"/>
                </a:defRPr>
              </a:lvl1pPr>
            </a:lstStyle>
            <a:p>
              <a:pPr lvl="0" rtl="1">
                <a:defRPr sz="1800">
                  <a:solidFill>
                    <a:srgbClr val="000000"/>
                  </a:solidFill>
                </a:defRPr>
              </a:pPr>
              <a:r>
                <a:rPr sz="7000" dirty="0" err="1">
                  <a:solidFill>
                    <a:srgbClr val="4EB748"/>
                  </a:solidFill>
                </a:rPr>
                <a:t>יָרֹק</a:t>
              </a:r>
              <a:endParaRPr sz="7000" dirty="0">
                <a:solidFill>
                  <a:srgbClr val="4EB748"/>
                </a:solidFill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8883989" y="3267057"/>
              <a:ext cx="2118527" cy="1505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יִעוּר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 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וְאֵיכוּת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סְבִיבָה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</p:txBody>
        </p:sp>
      </p:grpSp>
      <p:grpSp>
        <p:nvGrpSpPr>
          <p:cNvPr id="32" name="קבוצה 31"/>
          <p:cNvGrpSpPr/>
          <p:nvPr/>
        </p:nvGrpSpPr>
        <p:grpSpPr>
          <a:xfrm>
            <a:off x="4262392" y="1709982"/>
            <a:ext cx="3667216" cy="3667216"/>
            <a:chOff x="4262392" y="1709982"/>
            <a:chExt cx="3667216" cy="3667216"/>
          </a:xfrm>
        </p:grpSpPr>
        <p:pic>
          <p:nvPicPr>
            <p:cNvPr id="28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262392" y="1709982"/>
              <a:ext cx="3667216" cy="3667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9" name="Shape 219"/>
            <p:cNvSpPr/>
            <p:nvPr/>
          </p:nvSpPr>
          <p:spPr>
            <a:xfrm>
              <a:off x="5417872" y="2100311"/>
              <a:ext cx="1203856" cy="11798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7000">
                  <a:solidFill>
                    <a:srgbClr val="0F72B9"/>
                  </a:solidFill>
                  <a:latin typeface="+mj-lt"/>
                  <a:ea typeface="+mj-ea"/>
                  <a:cs typeface="+mj-cs"/>
                  <a:sym typeface="Times New Roman"/>
                </a:defRPr>
              </a:lvl1pPr>
            </a:lstStyle>
            <a:p>
              <a:pPr lvl="0" rtl="1">
                <a:defRPr sz="1800">
                  <a:solidFill>
                    <a:srgbClr val="000000"/>
                  </a:solidFill>
                </a:defRPr>
              </a:pPr>
              <a:r>
                <a:rPr sz="7000" dirty="0">
                  <a:solidFill>
                    <a:srgbClr val="0F72B9"/>
                  </a:solidFill>
                </a:rPr>
                <a:t>כָּ</a:t>
              </a:r>
              <a:r>
                <a:rPr sz="7000" dirty="0" err="1">
                  <a:solidFill>
                    <a:srgbClr val="0F72B9"/>
                  </a:solidFill>
                </a:rPr>
                <a:t>חֹל</a:t>
              </a:r>
              <a:endParaRPr sz="7000" dirty="0">
                <a:solidFill>
                  <a:srgbClr val="0F72B9"/>
                </a:solidFill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4895293" y="3267057"/>
              <a:ext cx="2249013" cy="1412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מַאַגְרֵי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 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מַיִם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וְש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ִׁ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קּוּם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 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נְחָלִים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</p:txBody>
        </p:sp>
      </p:grpSp>
      <p:grpSp>
        <p:nvGrpSpPr>
          <p:cNvPr id="33" name="קבוצה 32"/>
          <p:cNvGrpSpPr/>
          <p:nvPr/>
        </p:nvGrpSpPr>
        <p:grpSpPr>
          <a:xfrm>
            <a:off x="372715" y="1709982"/>
            <a:ext cx="3667216" cy="3667216"/>
            <a:chOff x="372715" y="1709982"/>
            <a:chExt cx="3667216" cy="3667216"/>
          </a:xfrm>
        </p:grpSpPr>
        <p:pic>
          <p:nvPicPr>
            <p:cNvPr id="29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72715" y="1709982"/>
              <a:ext cx="3667216" cy="3667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0" name="Shape 220"/>
            <p:cNvSpPr/>
            <p:nvPr/>
          </p:nvSpPr>
          <p:spPr>
            <a:xfrm>
              <a:off x="1536722" y="2100311"/>
              <a:ext cx="1133323" cy="11798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7000">
                  <a:solidFill>
                    <a:srgbClr val="926326"/>
                  </a:solidFill>
                  <a:latin typeface="+mj-lt"/>
                  <a:ea typeface="+mj-ea"/>
                  <a:cs typeface="+mj-cs"/>
                  <a:sym typeface="Times New Roman"/>
                </a:defRPr>
              </a:lvl1pPr>
            </a:lstStyle>
            <a:p>
              <a:pPr lvl="0" rtl="1">
                <a:defRPr sz="1800">
                  <a:solidFill>
                    <a:srgbClr val="000000"/>
                  </a:solidFill>
                </a:defRPr>
              </a:pPr>
              <a:r>
                <a:rPr sz="7000" dirty="0" err="1">
                  <a:solidFill>
                    <a:srgbClr val="926326"/>
                  </a:solidFill>
                </a:rPr>
                <a:t>חוּם</a:t>
              </a:r>
              <a:endParaRPr sz="7000" dirty="0">
                <a:solidFill>
                  <a:srgbClr val="926326"/>
                </a:solidFill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826897" y="3267057"/>
              <a:ext cx="2654573" cy="1412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רְכִיש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ַׁת 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קַרְקָעוֹת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  <a:p>
              <a:pPr lvl="0" algn="ctr" rtl="1">
                <a:lnSpc>
                  <a:spcPct val="120000"/>
                </a:lnSpc>
              </a:pP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וְהִתְיַש</a:t>
              </a:r>
              <a:r>
                <a:rPr sz="4000" dirty="0">
                  <a:latin typeface="+mj-lt"/>
                  <a:ea typeface="+mj-ea"/>
                  <a:cs typeface="+mj-cs"/>
                  <a:sym typeface="Times New Roman"/>
                </a:rPr>
                <a:t>ְּׁ</a:t>
              </a:r>
              <a:r>
                <a:rPr sz="4000" dirty="0" err="1">
                  <a:latin typeface="+mj-lt"/>
                  <a:ea typeface="+mj-ea"/>
                  <a:cs typeface="+mj-cs"/>
                  <a:sym typeface="Times New Roman"/>
                </a:rPr>
                <a:t>בוּת</a:t>
              </a:r>
              <a:endParaRPr sz="4000" dirty="0">
                <a:latin typeface="+mj-lt"/>
                <a:ea typeface="+mj-ea"/>
                <a:cs typeface="+mj-cs"/>
                <a:sym typeface="Times New Roman"/>
              </a:endParaRPr>
            </a:p>
          </p:txBody>
        </p: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B789839A-D1C3-557F-1B57-3F5051AA75A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4161063" y="2688085"/>
            <a:ext cx="3869873" cy="12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7000" dirty="0"/>
              <a:t>שֵׁם שֶׁל...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D5EF68D-847A-F053-7D76-5279C4275EB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df" descr="איור של עיר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4428609" y="2766218"/>
            <a:ext cx="372835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7000" dirty="0"/>
              <a:t>שֵׁם שֶׁל </a:t>
            </a:r>
            <a:r>
              <a:rPr sz="7000" dirty="0" err="1"/>
              <a:t>עִיר</a:t>
            </a:r>
            <a:endParaRPr sz="7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C0CF1E2-E385-BFDF-90D5-FABC2CAFDAA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image.pdf" descr="איור של הר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xfrm>
            <a:off x="4371072" y="2766218"/>
            <a:ext cx="3744687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7000" dirty="0"/>
              <a:t>שֵׁם שֶׁל </a:t>
            </a:r>
            <a:r>
              <a:rPr sz="7000" dirty="0" err="1"/>
              <a:t>הַר</a:t>
            </a:r>
            <a:endParaRPr sz="7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0033DF1-E158-8919-B8DD-8C62449DAAD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df" descr="איור של נח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4350656" y="2766218"/>
            <a:ext cx="374468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/>
            </a:pPr>
            <a:r>
              <a:rPr sz="7000"/>
              <a:t>שֵׁם שֶׁל נַחַל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1384858-9513-37A8-F139-FCD393801D37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 descr="לחצו על הקישור לצפות בסרטון ולהאזין לשיר &#10;אל הדרך &#10;מילים : שמרית אור &#10;לחן : נורית הירש &#10;Link &#10;https://youtu.be/P2d8eb6UhSo"/>
          <p:cNvPicPr/>
          <p:nvPr/>
        </p:nvPicPr>
        <p:blipFill>
          <a:blip r:embed="rId4"/>
          <a:stretch>
            <a:fillRect/>
          </a:stretch>
        </p:blipFill>
        <p:spPr>
          <a:xfrm>
            <a:off x="2044700" y="1289227"/>
            <a:ext cx="8102600" cy="427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4" y="3026149"/>
            <a:ext cx="805732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2E549D5-75B9-A7B8-6FEE-B54D760FE1A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317163" y="2083909"/>
            <a:ext cx="3869873" cy="237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rtl="1">
              <a:lnSpc>
                <a:spcPct val="110000"/>
              </a:lnSpc>
            </a:pP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ֹ</a:t>
            </a:r>
          </a:p>
          <a:p>
            <a:pPr lvl="0" algn="ctr" rtl="1">
              <a:lnSpc>
                <a:spcPct val="110000"/>
              </a:lnSpc>
            </a:pP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7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7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2F3C4BB-EA40-613B-91FD-8F8E8654703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4955513" y="686858"/>
            <a:ext cx="2280974" cy="146165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ֹ</a:t>
            </a:r>
          </a:p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906462" y="2835375"/>
            <a:ext cx="10379076" cy="18189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22376">
              <a:lnSpc>
                <a:spcPct val="120000"/>
              </a:lnSpc>
              <a:spcBef>
                <a:spcPts val="0"/>
              </a:spcBef>
              <a:buSzTx/>
              <a:buNone/>
              <a:defRPr sz="553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6000" dirty="0"/>
              <a:t>בְּ</a:t>
            </a:r>
            <a:r>
              <a:rPr sz="6000" dirty="0" err="1"/>
              <a:t>יִש</a:t>
            </a:r>
            <a:r>
              <a:rPr sz="6000" dirty="0"/>
              <a:t>ְׂ</a:t>
            </a:r>
            <a:r>
              <a:rPr sz="6000" dirty="0" err="1"/>
              <a:t>רָאֵל</a:t>
            </a:r>
            <a:r>
              <a:rPr sz="6000" dirty="0"/>
              <a:t> </a:t>
            </a:r>
            <a:r>
              <a:rPr sz="6000" dirty="0" err="1"/>
              <a:t>יֵש</a:t>
            </a:r>
            <a:r>
              <a:rPr sz="6000" dirty="0"/>
              <a:t>ׁ </a:t>
            </a:r>
            <a:r>
              <a:rPr sz="6000" dirty="0" err="1"/>
              <a:t>מְקוֹמוֹת</a:t>
            </a:r>
            <a:r>
              <a:rPr sz="6000" dirty="0"/>
              <a:t> </a:t>
            </a:r>
            <a:r>
              <a:rPr sz="6000" dirty="0" err="1"/>
              <a:t>קְדוֹש</a:t>
            </a:r>
            <a:r>
              <a:rPr sz="6000" dirty="0"/>
              <a:t>ִׁ</a:t>
            </a:r>
            <a:r>
              <a:rPr sz="6000" dirty="0" err="1"/>
              <a:t>ים</a:t>
            </a:r>
            <a:r>
              <a:rPr sz="6000" dirty="0"/>
              <a:t> </a:t>
            </a:r>
            <a:r>
              <a:rPr sz="6000" dirty="0" err="1"/>
              <a:t>לַי</a:t>
            </a:r>
            <a:r>
              <a:rPr sz="6000" dirty="0"/>
              <a:t>ַּ</a:t>
            </a:r>
            <a:r>
              <a:rPr sz="6000" dirty="0" err="1"/>
              <a:t>הֲדוּת</a:t>
            </a:r>
            <a:r>
              <a:rPr lang="he-IL" sz="6000" dirty="0"/>
              <a:t>, </a:t>
            </a:r>
            <a:r>
              <a:rPr sz="6000" dirty="0" err="1"/>
              <a:t>לַנ</a:t>
            </a:r>
            <a:r>
              <a:rPr sz="6000" dirty="0"/>
              <a:t>ַּ</a:t>
            </a:r>
            <a:r>
              <a:rPr sz="6000" dirty="0" err="1"/>
              <a:t>צְרוּת</a:t>
            </a:r>
            <a:r>
              <a:rPr sz="6000" dirty="0"/>
              <a:t> </a:t>
            </a:r>
            <a:r>
              <a:rPr sz="6000" dirty="0" err="1"/>
              <a:t>וְלָאִסְלָאם</a:t>
            </a:r>
            <a:r>
              <a:rPr sz="6000" dirty="0"/>
              <a:t>.</a:t>
            </a:r>
          </a:p>
        </p:txBody>
      </p:sp>
      <p:pic>
        <p:nvPicPr>
          <p:cNvPr id="6" name="pasted-image.pdf" descr="באיור סמלי 3  הדתות העיקריות בישראל &#10;יהדות &#10;נצרות &#10;איסלם &#10;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388304" y="621912"/>
            <a:ext cx="1963114" cy="1118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C2D8087-D2CE-0252-308C-46D7D103798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955513" y="615837"/>
            <a:ext cx="2280974" cy="146165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ֹ</a:t>
            </a:r>
          </a:p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60" name="Shape 260"/>
          <p:cNvSpPr/>
          <p:nvPr/>
        </p:nvSpPr>
        <p:spPr>
          <a:xfrm>
            <a:off x="906462" y="3154990"/>
            <a:ext cx="10379076" cy="131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algn="ctr" defTabSz="877823">
              <a:lnSpc>
                <a:spcPct val="120000"/>
              </a:lnSpc>
              <a:buFont typeface="Arial"/>
              <a:defRPr sz="6719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6000" dirty="0" err="1"/>
              <a:t>לְיִש</a:t>
            </a:r>
            <a:r>
              <a:rPr sz="6000" dirty="0"/>
              <a:t>ְׂ</a:t>
            </a:r>
            <a:r>
              <a:rPr sz="6000" dirty="0" err="1"/>
              <a:t>רָאֵל</a:t>
            </a:r>
            <a:r>
              <a:rPr sz="6000" dirty="0"/>
              <a:t> </a:t>
            </a:r>
            <a:r>
              <a:rPr sz="6000" dirty="0" err="1"/>
              <a:t>יֵש</a:t>
            </a:r>
            <a:r>
              <a:rPr sz="6000" dirty="0"/>
              <a:t>ׁ </a:t>
            </a:r>
            <a:r>
              <a:rPr sz="6000" dirty="0" err="1"/>
              <a:t>הֶסְכ</a:t>
            </a:r>
            <a:r>
              <a:rPr sz="6000" dirty="0"/>
              <a:t>ֵּם שָׁ</a:t>
            </a:r>
            <a:r>
              <a:rPr sz="6000" dirty="0" err="1"/>
              <a:t>לוֹם</a:t>
            </a:r>
            <a:r>
              <a:rPr sz="6000" dirty="0"/>
              <a:t> </a:t>
            </a:r>
            <a:r>
              <a:rPr sz="6000" dirty="0" err="1"/>
              <a:t>עִם</a:t>
            </a:r>
            <a:r>
              <a:rPr sz="6000" dirty="0"/>
              <a:t> </a:t>
            </a:r>
            <a:r>
              <a:rPr sz="6000" dirty="0" err="1"/>
              <a:t>מִצְרַיִם</a:t>
            </a:r>
            <a:r>
              <a:rPr sz="6000" dirty="0"/>
              <a:t>.</a:t>
            </a:r>
          </a:p>
        </p:txBody>
      </p:sp>
      <p:pic>
        <p:nvPicPr>
          <p:cNvPr id="6" name="pasted-image.pdf" descr=" &#10;בצילום נראים מנחם בגין ראש ממשלת ישראל בעת חתימת הסכם השלום  לוחץ את ידו של אנואר סאדאת נשיא מצרים באותה עת &#10;משקיף עליהם מחייך ג'ימי קרטר נשיא ארצות הברית בעת ההיא &#10;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388304" y="621912"/>
            <a:ext cx="1963114" cy="1118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9FC4541-7CB1-06C0-5A44-5ADA8D1AFD2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 descr="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1869192" y="866139"/>
            <a:ext cx="8453616" cy="263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עַד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שְׁ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נַת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 1948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הָיְתָה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לָעָם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הוּדִי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מְדִינָה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מִש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ֶּׁ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לּו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ֹ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.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הוּדִים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חָיו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בִּ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מְדִינוֹת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שׁוֹנוֹת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בָּ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עוֹלָם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וּלְאֵלּו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שֶׁ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חָיו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בְּ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יִש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ְׂ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רָאֵל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הָיְתָה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עַצְמָאוּת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.</a:t>
            </a: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הֵם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חָיו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תַּ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חַת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שִׁ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לְטוֹן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שֶׁל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עַם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אַחֵר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x-none" sz="3200" dirty="0">
                <a:latin typeface="+mj-lt"/>
                <a:ea typeface="+mj-ea"/>
                <a:cs typeface="+mj-cs"/>
                <a:sym typeface="Times New Roman"/>
              </a:rPr>
              <a:t>–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קֹדֶם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הַתּוּרְכ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וְאַחַר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כָּךְ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הַב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רִיטִים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(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הָאַנְג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לִים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). </a:t>
            </a:r>
          </a:p>
          <a:p>
            <a:pPr lvl="0" algn="ctr" defTabSz="457200" rtl="1">
              <a:lnSpc>
                <a:spcPct val="120000"/>
              </a:lnSpc>
            </a:pPr>
            <a:r>
              <a:rPr lang="he-IL" sz="8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משפחה מביטה בחגיגות הכרזת המדינה מהחלון </a:t>
            </a:r>
            <a:br>
              <a:rPr lang="en-US" sz="8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</a:br>
            <a:r>
              <a:rPr lang="he-IL" sz="800" dirty="0">
                <a:solidFill>
                  <a:schemeClr val="bg1"/>
                </a:solidFill>
                <a:sym typeface="Times New Roman"/>
              </a:rPr>
              <a:t>איור של מגדל דויד וסמל המנורה</a:t>
            </a:r>
            <a:endParaRPr sz="800" dirty="0">
              <a:solidFill>
                <a:schemeClr val="bg1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68C026D-E9B2-A66C-7890-36DAFB9E64A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5044289" y="633592"/>
            <a:ext cx="2280974" cy="146165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ֹ</a:t>
            </a:r>
          </a:p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67" name="Shape 267"/>
          <p:cNvSpPr/>
          <p:nvPr/>
        </p:nvSpPr>
        <p:spPr>
          <a:xfrm>
            <a:off x="906462" y="3154990"/>
            <a:ext cx="10379076" cy="131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algn="ctr">
              <a:lnSpc>
                <a:spcPct val="120000"/>
              </a:lnSpc>
              <a:buFont typeface="Arial"/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6000" dirty="0"/>
              <a:t>תֵּל </a:t>
            </a:r>
            <a:r>
              <a:rPr sz="6000" dirty="0" err="1"/>
              <a:t>אָבִיב</a:t>
            </a:r>
            <a:r>
              <a:rPr sz="6000" dirty="0"/>
              <a:t> </a:t>
            </a:r>
            <a:r>
              <a:rPr sz="6000" dirty="0" err="1"/>
              <a:t>הִיא</a:t>
            </a:r>
            <a:r>
              <a:rPr sz="6000" dirty="0"/>
              <a:t> בִּ</a:t>
            </a:r>
            <a:r>
              <a:rPr sz="6000" dirty="0" err="1"/>
              <a:t>ירַת</a:t>
            </a:r>
            <a:r>
              <a:rPr sz="6000" dirty="0"/>
              <a:t> </a:t>
            </a:r>
            <a:r>
              <a:rPr sz="6000" dirty="0" err="1"/>
              <a:t>יִש</a:t>
            </a:r>
            <a:r>
              <a:rPr sz="6000" dirty="0"/>
              <a:t>ְׂ</a:t>
            </a:r>
            <a:r>
              <a:rPr sz="6000" dirty="0" err="1"/>
              <a:t>רָאֵל</a:t>
            </a:r>
            <a:r>
              <a:rPr lang="he-IL" sz="6000" dirty="0"/>
              <a:t>.</a:t>
            </a:r>
            <a:endParaRPr sz="6000" dirty="0"/>
          </a:p>
        </p:txBody>
      </p:sp>
      <p:pic>
        <p:nvPicPr>
          <p:cNvPr id="7" name="pasted-image.pdf" descr="  &#10; &#10;צילום של ירושלים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63"/>
          <p:cNvSpPr/>
          <p:nvPr/>
        </p:nvSpPr>
        <p:spPr>
          <a:xfrm>
            <a:off x="1975277" y="4031121"/>
            <a:ext cx="1815558" cy="2028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600" dirty="0">
                <a:latin typeface="Times New Roman"/>
                <a:ea typeface="Times New Roman"/>
                <a:cs typeface="+mj-cs"/>
                <a:sym typeface="Times New Roman"/>
              </a:rPr>
              <a:t>בִּ</a:t>
            </a: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ירַת</a:t>
            </a:r>
            <a:endParaRPr sz="3600" dirty="0">
              <a:latin typeface="Calibri"/>
              <a:ea typeface="Calibri"/>
              <a:cs typeface="+mj-cs"/>
              <a:sym typeface="Calibri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יִש</a:t>
            </a:r>
            <a:r>
              <a:rPr sz="3600" dirty="0">
                <a:latin typeface="Times New Roman"/>
                <a:ea typeface="Times New Roman"/>
                <a:cs typeface="+mj-cs"/>
                <a:sym typeface="Times New Roman"/>
              </a:rPr>
              <a:t>ְׂ</a:t>
            </a: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רָאֵל</a:t>
            </a:r>
            <a:r>
              <a:rPr sz="3600" dirty="0">
                <a:latin typeface="Times New Roman"/>
                <a:ea typeface="Times New Roman"/>
                <a:cs typeface="+mj-cs"/>
                <a:sym typeface="Times New Roman"/>
              </a:rPr>
              <a:t> </a:t>
            </a: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הִיא</a:t>
            </a:r>
            <a:endParaRPr sz="3600" dirty="0">
              <a:latin typeface="Calibri"/>
              <a:ea typeface="Calibri"/>
              <a:cs typeface="+mj-cs"/>
              <a:sym typeface="Calibri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יְרוּש</a:t>
            </a:r>
            <a:r>
              <a:rPr sz="3600" dirty="0">
                <a:latin typeface="Times New Roman"/>
                <a:ea typeface="Times New Roman"/>
                <a:cs typeface="+mj-cs"/>
                <a:sym typeface="Times New Roman"/>
              </a:rPr>
              <a:t>ָׁ</a:t>
            </a:r>
            <a:r>
              <a:rPr sz="3600" dirty="0" err="1">
                <a:latin typeface="Times New Roman"/>
                <a:ea typeface="Times New Roman"/>
                <a:cs typeface="+mj-cs"/>
                <a:sym typeface="Times New Roman"/>
              </a:rPr>
              <a:t>לַיִם</a:t>
            </a:r>
            <a:endParaRPr sz="3600" dirty="0">
              <a:latin typeface="Times New Roman"/>
              <a:ea typeface="Times New Roman"/>
              <a:cs typeface="+mj-cs"/>
              <a:sym typeface="Times New Roman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116124" y="508449"/>
            <a:ext cx="2917706" cy="134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D740960-D6B2-E62E-3108-B9E850A041EE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5044290" y="642469"/>
            <a:ext cx="2280974" cy="146165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ֹ</a:t>
            </a:r>
          </a:p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לֹא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נָכוֹן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?</a:t>
            </a:r>
          </a:p>
        </p:txBody>
      </p:sp>
      <p:sp>
        <p:nvSpPr>
          <p:cNvPr id="275" name="Shape 275"/>
          <p:cNvSpPr/>
          <p:nvPr/>
        </p:nvSpPr>
        <p:spPr>
          <a:xfrm>
            <a:off x="906462" y="3170184"/>
            <a:ext cx="10379076" cy="131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algn="ctr" defTabSz="813816">
              <a:lnSpc>
                <a:spcPct val="120000"/>
              </a:lnSpc>
              <a:buFont typeface="Arial"/>
              <a:defRPr sz="623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6000" dirty="0"/>
              <a:t>בְּ</a:t>
            </a:r>
            <a:r>
              <a:rPr sz="6000" dirty="0" err="1"/>
              <a:t>יִש</a:t>
            </a:r>
            <a:r>
              <a:rPr sz="6000" dirty="0"/>
              <a:t>ְׂ</a:t>
            </a:r>
            <a:r>
              <a:rPr sz="6000" dirty="0" err="1"/>
              <a:t>רָאֵל</a:t>
            </a:r>
            <a:r>
              <a:rPr sz="6000" dirty="0"/>
              <a:t> </a:t>
            </a:r>
            <a:r>
              <a:rPr sz="6000" dirty="0" err="1"/>
              <a:t>נִמְצָא</a:t>
            </a:r>
            <a:r>
              <a:rPr sz="6000" dirty="0"/>
              <a:t> </a:t>
            </a:r>
            <a:r>
              <a:rPr sz="6000" dirty="0" err="1"/>
              <a:t>הַמ</a:t>
            </a:r>
            <a:r>
              <a:rPr sz="6000" dirty="0"/>
              <a:t>ָּ</a:t>
            </a:r>
            <a:r>
              <a:rPr sz="6000" dirty="0" err="1"/>
              <a:t>קוֹם</a:t>
            </a:r>
            <a:r>
              <a:rPr sz="6000" dirty="0"/>
              <a:t> </a:t>
            </a:r>
            <a:r>
              <a:rPr sz="6000" dirty="0" err="1"/>
              <a:t>הֲכִי</a:t>
            </a:r>
            <a:r>
              <a:rPr sz="6000" dirty="0"/>
              <a:t> </a:t>
            </a:r>
            <a:r>
              <a:rPr sz="6000" dirty="0" err="1"/>
              <a:t>נָמוּך</a:t>
            </a:r>
            <a:r>
              <a:rPr sz="6000" dirty="0"/>
              <a:t>ְ בָּ</a:t>
            </a:r>
            <a:r>
              <a:rPr sz="6000" dirty="0" err="1"/>
              <a:t>עוֹלָם</a:t>
            </a:r>
            <a:r>
              <a:rPr sz="6000" dirty="0"/>
              <a:t>.</a:t>
            </a:r>
          </a:p>
        </p:txBody>
      </p:sp>
      <p:pic>
        <p:nvPicPr>
          <p:cNvPr id="7" name="pasted-image.pdf" descr=" &#10;צילום של ים המלח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69"/>
          <p:cNvSpPr/>
          <p:nvPr/>
        </p:nvSpPr>
        <p:spPr>
          <a:xfrm>
            <a:off x="2135206" y="4267806"/>
            <a:ext cx="1573504" cy="76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120000"/>
              </a:lnSpc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/>
              <a:t>יַם הַמֶּלַח</a:t>
            </a:r>
          </a:p>
        </p:txBody>
      </p:sp>
      <p:pic>
        <p:nvPicPr>
          <p:cNvPr id="9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388304" y="621912"/>
            <a:ext cx="1963114" cy="1118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3603798-F306-EE84-192A-23C68306827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4331630" y="2196973"/>
            <a:ext cx="386987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7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lnSpc>
                <a:spcPct val="100000"/>
              </a:lnSpc>
              <a:defRPr sz="1800"/>
            </a:pPr>
            <a:r>
              <a:rPr sz="7000" dirty="0" err="1"/>
              <a:t>לֹא</a:t>
            </a:r>
            <a:r>
              <a:rPr sz="7000" dirty="0"/>
              <a:t> </a:t>
            </a:r>
            <a:r>
              <a:rPr sz="7000" dirty="0" err="1"/>
              <a:t>נַפְסִיק</a:t>
            </a:r>
            <a:r>
              <a:rPr sz="7000" dirty="0"/>
              <a:t> </a:t>
            </a:r>
            <a:r>
              <a:rPr sz="7000" dirty="0" err="1"/>
              <a:t>לָש</a:t>
            </a:r>
            <a:r>
              <a:rPr sz="7000" dirty="0"/>
              <a:t>ִׁ</a:t>
            </a:r>
            <a:r>
              <a:rPr sz="7000" dirty="0" err="1"/>
              <a:t>יר</a:t>
            </a:r>
            <a:endParaRPr sz="7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4942A6A-EE08-C772-F407-54566338F14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asted-image.pdf" descr="איור של בי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xfrm>
            <a:off x="6480869" y="1045029"/>
            <a:ext cx="3776002" cy="24295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algn="ctr" defTabSz="868680" rtl="1">
              <a:lnSpc>
                <a:spcPct val="120000"/>
              </a:lnSpc>
              <a:spcBef>
                <a:spcPts val="0"/>
              </a:spcBef>
              <a:buSzTx/>
              <a:buNone/>
              <a:defRPr sz="1800"/>
            </a:pP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שִׁ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ירו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ּ כַּמָּה</a:t>
            </a:r>
          </a:p>
          <a:p>
            <a:pPr marL="0" lvl="0" indent="0" algn="ctr" defTabSz="868680" rtl="1">
              <a:lnSpc>
                <a:spcPct val="120000"/>
              </a:lnSpc>
              <a:spcBef>
                <a:spcPts val="0"/>
              </a:spcBef>
              <a:buSzTx/>
              <a:buNone/>
              <a:defRPr sz="1800"/>
            </a:pP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שֶׁ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יּוֹתֵר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 שִׁ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ירִים</a:t>
            </a:r>
            <a:endParaRPr sz="4800" dirty="0">
              <a:latin typeface="+mj-lt"/>
              <a:ea typeface="+mj-ea"/>
              <a:cs typeface="+mj-cs"/>
              <a:sym typeface="Times New Roman"/>
            </a:endParaRPr>
          </a:p>
          <a:p>
            <a:pPr marL="0" lvl="0" indent="0" algn="ctr" defTabSz="868680" rtl="1">
              <a:lnSpc>
                <a:spcPct val="120000"/>
              </a:lnSpc>
              <a:spcBef>
                <a:spcPts val="0"/>
              </a:spcBef>
              <a:buSzTx/>
              <a:buNone/>
              <a:defRPr sz="1800"/>
            </a:pP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עִם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ִּלָּה</a:t>
            </a:r>
          </a:p>
        </p:txBody>
      </p:sp>
      <p:sp>
        <p:nvSpPr>
          <p:cNvPr id="286" name="Shape 286"/>
          <p:cNvSpPr/>
          <p:nvPr/>
        </p:nvSpPr>
        <p:spPr>
          <a:xfrm>
            <a:off x="7382543" y="3320051"/>
            <a:ext cx="1972654" cy="211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20000"/>
              </a:lnSpc>
              <a:buFont typeface="Arial"/>
              <a:defRPr sz="12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12000" dirty="0"/>
              <a:t>בַּ</a:t>
            </a:r>
            <a:r>
              <a:rPr sz="12000" dirty="0" err="1"/>
              <a:t>יִת</a:t>
            </a:r>
            <a:endParaRPr sz="12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A75F6B5-8676-5AAB-B2D4-EA660AA1B54E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pdf" descr="איור של מפת ארץ 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6480869" y="1045029"/>
            <a:ext cx="3776002" cy="2429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שִׁ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ירו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ּ כַּמָּה</a:t>
            </a:r>
          </a:p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שֶׁ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יּוֹתֵר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 שִׁ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ירִים</a:t>
            </a:r>
            <a:endParaRPr sz="48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עִם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8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4800" dirty="0">
                <a:latin typeface="+mj-lt"/>
                <a:ea typeface="+mj-ea"/>
                <a:cs typeface="+mj-cs"/>
                <a:sym typeface="Times New Roman"/>
              </a:rPr>
              <a:t>ִּלָּה</a:t>
            </a:r>
          </a:p>
        </p:txBody>
      </p:sp>
      <p:sp>
        <p:nvSpPr>
          <p:cNvPr id="292" name="Shape 292"/>
          <p:cNvSpPr/>
          <p:nvPr/>
        </p:nvSpPr>
        <p:spPr>
          <a:xfrm>
            <a:off x="7364460" y="3688569"/>
            <a:ext cx="2204129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12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12000" dirty="0" err="1"/>
              <a:t>אֶרֶץ</a:t>
            </a:r>
            <a:endParaRPr sz="12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C41BB62-1D2A-FA9C-0AA8-8ADA8B00259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image.pdf" descr="דגל 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6480869" y="1045029"/>
            <a:ext cx="3776002" cy="2429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שִׁ</a:t>
            </a:r>
            <a:r>
              <a:rPr sz="4750" dirty="0" err="1">
                <a:latin typeface="+mj-lt"/>
                <a:ea typeface="+mj-ea"/>
                <a:cs typeface="+mj-cs"/>
                <a:sym typeface="Times New Roman"/>
              </a:rPr>
              <a:t>ירו</a:t>
            </a: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ּ כַּמָּה</a:t>
            </a:r>
          </a:p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שֶׁ</a:t>
            </a:r>
            <a:r>
              <a:rPr sz="4750" dirty="0" err="1">
                <a:latin typeface="+mj-lt"/>
                <a:ea typeface="+mj-ea"/>
                <a:cs typeface="+mj-cs"/>
                <a:sym typeface="Times New Roman"/>
              </a:rPr>
              <a:t>יּוֹתֵר</a:t>
            </a: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 שִׁ</a:t>
            </a:r>
            <a:r>
              <a:rPr sz="4750" dirty="0" err="1">
                <a:latin typeface="+mj-lt"/>
                <a:ea typeface="+mj-ea"/>
                <a:cs typeface="+mj-cs"/>
                <a:sym typeface="Times New Roman"/>
              </a:rPr>
              <a:t>ירִים</a:t>
            </a:r>
            <a:endParaRPr sz="475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868680" rtl="1">
              <a:lnSpc>
                <a:spcPct val="120000"/>
              </a:lnSpc>
              <a:buFont typeface="Arial"/>
            </a:pPr>
            <a:r>
              <a:rPr sz="4750" dirty="0" err="1">
                <a:latin typeface="+mj-lt"/>
                <a:ea typeface="+mj-ea"/>
                <a:cs typeface="+mj-cs"/>
                <a:sym typeface="Times New Roman"/>
              </a:rPr>
              <a:t>עִם</a:t>
            </a: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75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4750" dirty="0">
                <a:latin typeface="+mj-lt"/>
                <a:ea typeface="+mj-ea"/>
                <a:cs typeface="+mj-cs"/>
                <a:sym typeface="Times New Roman"/>
              </a:rPr>
              <a:t>ִּלָּה</a:t>
            </a:r>
          </a:p>
        </p:txBody>
      </p:sp>
      <p:sp>
        <p:nvSpPr>
          <p:cNvPr id="298" name="Shape 298"/>
          <p:cNvSpPr/>
          <p:nvPr/>
        </p:nvSpPr>
        <p:spPr>
          <a:xfrm>
            <a:off x="6781561" y="3504275"/>
            <a:ext cx="3475310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12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12000" dirty="0" err="1"/>
              <a:t>יִש</a:t>
            </a:r>
            <a:r>
              <a:rPr sz="12000" dirty="0"/>
              <a:t>ְׂ</a:t>
            </a:r>
            <a:r>
              <a:rPr sz="12000" dirty="0" err="1"/>
              <a:t>רָאֵל</a:t>
            </a:r>
            <a:endParaRPr sz="120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1CCBDB3-CFA8-DE38-D16E-CEC95E5C1F8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7566337" y="1719043"/>
            <a:ext cx="2666056" cy="638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30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 b="0"/>
            </a:pPr>
            <a:r>
              <a:rPr sz="3200" b="1" dirty="0"/>
              <a:t>שָׁ</a:t>
            </a:r>
            <a:r>
              <a:rPr sz="3200" b="1" dirty="0" err="1"/>
              <a:t>לוֹם</a:t>
            </a:r>
            <a:r>
              <a:rPr lang="he-IL" sz="3200" dirty="0"/>
              <a:t> / </a:t>
            </a:r>
            <a:r>
              <a:rPr sz="3200" b="1" dirty="0"/>
              <a:t>תָּ</a:t>
            </a:r>
            <a:r>
              <a:rPr sz="3200" b="1" dirty="0" err="1"/>
              <a:t>מָר</a:t>
            </a:r>
            <a:r>
              <a:rPr sz="3200" b="1" dirty="0"/>
              <a:t> </a:t>
            </a:r>
            <a:r>
              <a:rPr sz="3200" b="1" dirty="0" err="1"/>
              <a:t>אַד</a:t>
            </a:r>
            <a:r>
              <a:rPr sz="3200" b="1" dirty="0"/>
              <a:t>ָּר</a:t>
            </a:r>
          </a:p>
        </p:txBody>
      </p:sp>
      <p:sp>
        <p:nvSpPr>
          <p:cNvPr id="304" name="Shape 304"/>
          <p:cNvSpPr/>
          <p:nvPr/>
        </p:nvSpPr>
        <p:spPr>
          <a:xfrm>
            <a:off x="1551233" y="2657496"/>
            <a:ext cx="3959687" cy="330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/>
          <a:p>
            <a:pPr lvl="0" algn="r" defTabSz="443484" rtl="1">
              <a:lnSpc>
                <a:spcPct val="120000"/>
              </a:lnSpc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x-none" sz="24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4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אוֹמְרִים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כְּשֶׁנִּ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פְרָדִים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r" defTabSz="443484" rtl="1">
              <a:lnSpc>
                <a:spcPct val="120000"/>
              </a:lnSpc>
            </a:pP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מֵחֲבֵרִים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ֹ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חֲבֵרוֹת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43484" rtl="1">
              <a:lnSpc>
                <a:spcPct val="120000"/>
              </a:lnSpc>
            </a:pP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וְאִם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רוֹצִים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גַּם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מוֹסִיפִים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: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לְהִתְרָאוֹת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!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43484" rtl="1">
              <a:lnSpc>
                <a:spcPct val="120000"/>
              </a:lnSpc>
            </a:pP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אֲבָל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מַמ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ָּשׁ 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r" defTabSz="443484" rtl="1">
              <a:lnSpc>
                <a:spcPct val="120000"/>
              </a:lnSpc>
            </a:pP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זו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ֹ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מִש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ְׁ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אָלָה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זֶהו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חֲלוֹם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.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43484" rtl="1">
              <a:lnSpc>
                <a:spcPct val="120000"/>
              </a:lnSpc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כֻּלָּ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נו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נְבַק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ֵּשׁ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43484" rtl="1">
              <a:lnSpc>
                <a:spcPct val="120000"/>
              </a:lnSpc>
            </a:pP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יְהִי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עַל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יִש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ְׂ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רָאֵל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!</a:t>
            </a:r>
          </a:p>
        </p:txBody>
      </p:sp>
      <p:sp>
        <p:nvSpPr>
          <p:cNvPr id="305" name="Shape 305"/>
          <p:cNvSpPr/>
          <p:nvPr/>
        </p:nvSpPr>
        <p:spPr>
          <a:xfrm>
            <a:off x="6625745" y="2657496"/>
            <a:ext cx="3606648" cy="3784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x-none" sz="24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4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זו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ֹ בְּ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רָכָה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he-IL" sz="24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x-none" sz="24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4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זו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ֹ תְּ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פִל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ָּה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x-none" sz="28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8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זֹאת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מִל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ָּה שֶׁתִּשָּׁ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מַע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בְּ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כָל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עֵת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בְּ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כָל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יו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ֹ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ם </a:t>
            </a:r>
            <a:r>
              <a:rPr lang="x-none" sz="24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4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כָּל 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עָה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.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״</a:t>
            </a:r>
            <a:r>
              <a:rPr lang="x-none" sz="2800" dirty="0">
                <a:latin typeface="+mj-lt"/>
                <a:ea typeface="+mj-ea"/>
                <a:cs typeface="+mj-cs"/>
                <a:sym typeface="Times New Roman"/>
              </a:rPr>
              <a:t>– 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אוֹמְרִים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כְּשֶׁנִּ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פְג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ָּשִׁ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גַּם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יְלָדִים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גַּם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אֲנָש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ִׁי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ם: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שָׁ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לָכֶם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וּמָה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 שְׁ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לוֹמְכֶם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r" defTabSz="457200" rtl="1">
              <a:lnSpc>
                <a:spcPct val="120000"/>
              </a:lnSpc>
              <a:buFont typeface="Arial"/>
            </a:pP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כָּל כָּךְ שָׂ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מַחְנו</a:t>
            </a:r>
            <a:r>
              <a:rPr sz="26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2600" dirty="0" err="1">
                <a:latin typeface="+mj-lt"/>
                <a:ea typeface="+mj-ea"/>
                <a:cs typeface="+mj-cs"/>
                <a:sym typeface="Times New Roman"/>
              </a:rPr>
              <a:t>לִרְאוֹתְכֶם</a:t>
            </a:r>
            <a:r>
              <a:rPr lang="he-IL" sz="2600" dirty="0">
                <a:latin typeface="+mj-lt"/>
                <a:ea typeface="+mj-ea"/>
                <a:cs typeface="+mj-cs"/>
                <a:sym typeface="Times New Roman"/>
              </a:rPr>
              <a:t>!</a:t>
            </a:r>
            <a:endParaRPr sz="26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A97C82B-95FA-D484-E2F5-F6398C1C40E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 descr="לחצו על הקישור לצפות בסרטון ולהאזין לשיר&#10;נולדתי לשלום &#10;מילים ולחן : עוזי חיטמן    &#10;Link&#10; https://youtu.be/9HmCpUHs3VA"/>
          <p:cNvPicPr/>
          <p:nvPr/>
        </p:nvPicPr>
        <p:blipFill>
          <a:blip r:embed="rId4"/>
          <a:stretch>
            <a:fillRect/>
          </a:stretch>
        </p:blipFill>
        <p:spPr>
          <a:xfrm>
            <a:off x="2044025" y="1289052"/>
            <a:ext cx="8103950" cy="4279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4" y="3026149"/>
            <a:ext cx="805732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261B31B-B796-F480-A008-5009D21270B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asted-image.pdf" descr="איור ובו חוגגים למדינה &#10;דמותה של מפת המדינה יושבת על כיסא ומסביבה דמויות ילדים רוקדים &#10;שרשרת דגלונים תלויה מע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2951238" y="328005"/>
            <a:ext cx="6289524" cy="1659808"/>
          </a:xfrm>
          <a:prstGeom prst="rect">
            <a:avLst/>
          </a:prstGeom>
        </p:spPr>
        <p:txBody>
          <a:bodyPr/>
          <a:lstStyle/>
          <a:p>
            <a:pPr lvl="0" algn="ctr" rtl="1">
              <a:lnSpc>
                <a:spcPct val="120000"/>
              </a:lnSpc>
              <a:defRPr sz="1800"/>
            </a:pP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בּוֹאו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נְצַי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ֵּר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מַת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ָּ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נָה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לַמ</a:t>
            </a:r>
            <a:r>
              <a:rPr sz="40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4000" dirty="0" err="1">
                <a:latin typeface="+mj-lt"/>
                <a:ea typeface="+mj-ea"/>
                <a:cs typeface="+mj-cs"/>
                <a:sym typeface="Times New Roman"/>
              </a:rPr>
              <a:t>דִינָה</a:t>
            </a:r>
            <a:endParaRPr sz="40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" name="מלבן 1">
            <a:hlinkClick r:id="rId4"/>
            <a:extLst>
              <a:ext uri="{FF2B5EF4-FFF2-40B4-BE49-F238E27FC236}">
                <a16:creationId xmlns:a16="http://schemas.microsoft.com/office/drawing/2014/main" id="{BCA8DB26-8077-423B-A9AB-6ED4F8F6C117}"/>
              </a:ext>
            </a:extLst>
          </p:cNvPr>
          <p:cNvSpPr/>
          <p:nvPr/>
        </p:nvSpPr>
        <p:spPr>
          <a:xfrm>
            <a:off x="4371975" y="1987813"/>
            <a:ext cx="3429000" cy="4193912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33886EE-8068-7B6A-9D9A-86CDB7381D0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asted-image.pdf" descr="לוגו קרן קימת לישראל &#10;שרשרת  דגלי ישראל &#10;איורים של בנימין זאב הרצל ודויד בן גוריון &#10;&#10;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4045071" y="4490745"/>
            <a:ext cx="4101858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עיצוב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: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אירה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גופמן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.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פיתוח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והפקה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: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צוות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החטיבה לחינוך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ולקהילה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סטודיו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צחר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.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הצילומים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במצגת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באדיבות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ארכיון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הצילומים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של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קק״ל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ולשכת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העתונות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.</a:t>
            </a:r>
          </a:p>
          <a:p>
            <a:pPr lvl="0" algn="ctr" rtl="1">
              <a:lnSpc>
                <a:spcPct val="120000"/>
              </a:lnSpc>
            </a:pP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צלמים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: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הנס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פין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פריץ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כהן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עמוס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בן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גרשום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מרק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נימן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יעקב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סער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 דוד הלפרין,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משה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פרידן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יעקב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שקולניק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1200" dirty="0" err="1">
                <a:latin typeface="+mj-lt"/>
                <a:ea typeface="+mj-ea"/>
                <a:cs typeface="+mj-cs"/>
                <a:sym typeface="Times New Roman"/>
              </a:rPr>
              <a:t>פלאש</a:t>
            </a:r>
            <a:r>
              <a:rPr sz="1200" dirty="0">
                <a:latin typeface="+mj-lt"/>
                <a:ea typeface="+mj-ea"/>
                <a:cs typeface="+mj-cs"/>
                <a:sym typeface="Times New Roman"/>
              </a:rPr>
              <a:t> 90</a:t>
            </a:r>
            <a:r>
              <a:rPr lang="he-IL" sz="1200" dirty="0">
                <a:latin typeface="+mj-lt"/>
                <a:ea typeface="+mj-ea"/>
                <a:cs typeface="+mj-cs"/>
                <a:sym typeface="Times New Roman"/>
              </a:rPr>
              <a:t>.</a:t>
            </a:r>
            <a:endParaRPr sz="1200" dirty="0">
              <a:latin typeface="+mj-lt"/>
              <a:ea typeface="+mj-ea"/>
              <a:cs typeface="+mj-cs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asted-image.pdf" descr="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2549674" y="784136"/>
            <a:ext cx="7092653" cy="3367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יוֹם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הָעַצְמָאוּת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מְצַי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ֵּן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אֶת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יוֹם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הַהֲקָמָה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שֶׁל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מְדִינַת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יִש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ְׂ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רָאֵל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.</a:t>
            </a: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דִינָה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הוּקְמָה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בִּ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זְכוּת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הָעֲבוֹדָה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הַק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ָּשָׁה שֶׁל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יְהוּדִים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רַב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ים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, 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בָּ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אָרֶץ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וּבְחוּץ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לָאָרֶץ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.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יְהוּדִים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אֵל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ֶּה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הִקְד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ישׁו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אֶת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חַי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ֵּ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יהֶם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כְּ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דֵי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שֶׁלַּיְּ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הוּדִים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ְּ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פֻז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ָּ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רִים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בָּ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עוֹלָם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תִּ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הְיֶה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מְדִינָה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מִש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ֶּׁלָּ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הֶם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,</a:t>
            </a:r>
          </a:p>
          <a:p>
            <a:pPr lvl="0" algn="ctr" defTabSz="457200" rtl="1">
              <a:lnSpc>
                <a:spcPct val="120000"/>
              </a:lnSpc>
            </a:pP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שֶׁ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יּוּכְלו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לָבוֹא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אֵלֶיה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ָ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וְלִחְיוֹת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בָּהּ.</a:t>
            </a:r>
            <a:br>
              <a:rPr lang="en-US" sz="3000" dirty="0">
                <a:latin typeface="+mj-lt"/>
                <a:ea typeface="+mj-ea"/>
                <a:cs typeface="+mj-cs"/>
                <a:sym typeface="Times New Roman"/>
              </a:rPr>
            </a:br>
            <a:r>
              <a:rPr lang="he-IL" sz="30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איור של פועלים עבריים </a:t>
            </a:r>
            <a:endParaRPr sz="3000" dirty="0">
              <a:solidFill>
                <a:schemeClr val="bg1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78C5735-DD1A-1DD6-19FA-EB88658E921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asted-image.pdf" descr="זום ישראל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D215B573-4B42-BE56-35FF-021A36B84B3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388512" y="2641930"/>
            <a:ext cx="3858859" cy="1325564"/>
          </a:xfrm>
          <a:prstGeom prst="rect">
            <a:avLst/>
          </a:prstGeom>
        </p:spPr>
        <p:txBody>
          <a:bodyPr/>
          <a:lstStyle>
            <a:lvl1pPr defTabSz="539495">
              <a:defRPr sz="6785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algn="ctr" rtl="1">
              <a:defRPr sz="1800"/>
            </a:pPr>
            <a:r>
              <a:rPr sz="6785" dirty="0" err="1"/>
              <a:t>מִי</a:t>
            </a:r>
            <a:r>
              <a:rPr sz="6785" dirty="0"/>
              <a:t> </a:t>
            </a:r>
            <a:r>
              <a:rPr sz="6785" dirty="0" err="1"/>
              <a:t>יוֹצֵא</a:t>
            </a:r>
            <a:r>
              <a:rPr sz="6785" dirty="0"/>
              <a:t> דֹּ</a:t>
            </a:r>
            <a:r>
              <a:rPr sz="6785" dirty="0" err="1"/>
              <a:t>פֶן</a:t>
            </a:r>
            <a:r>
              <a:rPr sz="6785" dirty="0"/>
              <a:t>?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3EEF566-E856-CC2C-9FC6-E065420B47F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asted-image.pdf" descr="עיגול ירוק נא אל עבר התשובה &#10;רְאוּבֵן רִיבְלִין&#10;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69663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838200" y="20387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 dirty="0" err="1"/>
              <a:t>מִי</a:t>
            </a:r>
            <a:r>
              <a:rPr sz="4000" dirty="0"/>
              <a:t> </a:t>
            </a:r>
            <a:r>
              <a:rPr sz="4000" dirty="0" err="1"/>
              <a:t>יוֹצֵא</a:t>
            </a:r>
            <a:r>
              <a:rPr sz="4000" dirty="0"/>
              <a:t> דֹּ</a:t>
            </a:r>
            <a:r>
              <a:rPr sz="4000" dirty="0" err="1"/>
              <a:t>פֶן</a:t>
            </a:r>
            <a:r>
              <a:rPr sz="4000" dirty="0"/>
              <a:t>?</a:t>
            </a:r>
          </a:p>
        </p:txBody>
      </p:sp>
      <p:pic>
        <p:nvPicPr>
          <p:cNvPr id="79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9057152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3499629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729595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362418" y="5207067"/>
            <a:ext cx="1794720" cy="59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/>
              <a:t>בִּ</a:t>
            </a:r>
            <a:r>
              <a:rPr sz="3000" dirty="0" err="1"/>
              <a:t>נְיָמִין</a:t>
            </a:r>
            <a:r>
              <a:rPr sz="3000" dirty="0"/>
              <a:t> </a:t>
            </a:r>
            <a:r>
              <a:rPr sz="3000" dirty="0" err="1"/>
              <a:t>נְתַנְיָהו</a:t>
            </a:r>
            <a:r>
              <a:rPr sz="3000" dirty="0"/>
              <a:t>ּ</a:t>
            </a:r>
          </a:p>
        </p:txBody>
      </p:sp>
      <p:sp>
        <p:nvSpPr>
          <p:cNvPr id="83" name="Shape 83"/>
          <p:cNvSpPr/>
          <p:nvPr/>
        </p:nvSpPr>
        <p:spPr>
          <a:xfrm>
            <a:off x="6583747" y="5207067"/>
            <a:ext cx="1777087" cy="59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רְאוּבֵן</a:t>
            </a:r>
            <a:r>
              <a:rPr sz="3000" dirty="0"/>
              <a:t> </a:t>
            </a:r>
            <a:r>
              <a:rPr sz="3000" dirty="0" err="1"/>
              <a:t>רִיבְלִין</a:t>
            </a:r>
            <a:endParaRPr sz="3000" dirty="0"/>
          </a:p>
        </p:txBody>
      </p:sp>
      <p:sp>
        <p:nvSpPr>
          <p:cNvPr id="84" name="Shape 84"/>
          <p:cNvSpPr/>
          <p:nvPr/>
        </p:nvSpPr>
        <p:spPr>
          <a:xfrm>
            <a:off x="4003668" y="5207067"/>
            <a:ext cx="1397175" cy="59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יִצְחָק</a:t>
            </a:r>
            <a:r>
              <a:rPr sz="3000" dirty="0"/>
              <a:t> </a:t>
            </a:r>
            <a:r>
              <a:rPr sz="3000" dirty="0" err="1"/>
              <a:t>רַב</a:t>
            </a:r>
            <a:r>
              <a:rPr sz="3000" dirty="0"/>
              <a:t>ִּ</a:t>
            </a:r>
            <a:r>
              <a:rPr sz="3000" dirty="0" err="1"/>
              <a:t>ין</a:t>
            </a:r>
            <a:endParaRPr sz="3000" dirty="0"/>
          </a:p>
        </p:txBody>
      </p:sp>
      <p:sp>
        <p:nvSpPr>
          <p:cNvPr id="85" name="Shape 85"/>
          <p:cNvSpPr/>
          <p:nvPr/>
        </p:nvSpPr>
        <p:spPr>
          <a:xfrm>
            <a:off x="1136653" y="5207067"/>
            <a:ext cx="1591138" cy="59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גּוֹלְדָה</a:t>
            </a:r>
            <a:r>
              <a:rPr sz="3000" dirty="0"/>
              <a:t> </a:t>
            </a:r>
            <a:r>
              <a:rPr sz="3000" dirty="0" err="1"/>
              <a:t>מֵאִיר</a:t>
            </a:r>
            <a:endParaRPr sz="3000" dirty="0"/>
          </a:p>
        </p:txBody>
      </p:sp>
      <p:pic>
        <p:nvPicPr>
          <p:cNvPr id="77" name="pasted-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6115259" y="2308741"/>
            <a:ext cx="2714061" cy="271406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9C0B38AC-2B33-93C4-4B57-EC3648D8BFF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pdf" descr="עיגול ירוק נא אל עבר התשובה&#10;טלפון סלולרי 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729595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9057152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6287118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3528235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838200" y="20387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/>
              <a:t>אֵיזוֹ הַמְצָאָה הִיא אֵינָהּ הַמְצָאָה יִשְׂרְאֵלִית?</a:t>
            </a:r>
          </a:p>
        </p:txBody>
      </p:sp>
      <p:sp>
        <p:nvSpPr>
          <p:cNvPr id="95" name="Shape 95"/>
          <p:cNvSpPr/>
          <p:nvPr/>
        </p:nvSpPr>
        <p:spPr>
          <a:xfrm>
            <a:off x="9687664" y="5207067"/>
            <a:ext cx="1181414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/>
              <a:t>דּוּד שֶׁמֶשׁ</a:t>
            </a:r>
          </a:p>
        </p:txBody>
      </p:sp>
      <p:sp>
        <p:nvSpPr>
          <p:cNvPr id="96" name="Shape 96"/>
          <p:cNvSpPr/>
          <p:nvPr/>
        </p:nvSpPr>
        <p:spPr>
          <a:xfrm>
            <a:off x="6846286" y="5207067"/>
            <a:ext cx="1327286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/>
              <a:t>שְׁקֵדֵי מָרָק</a:t>
            </a:r>
          </a:p>
        </p:txBody>
      </p:sp>
      <p:sp>
        <p:nvSpPr>
          <p:cNvPr id="97" name="Shape 97"/>
          <p:cNvSpPr/>
          <p:nvPr/>
        </p:nvSpPr>
        <p:spPr>
          <a:xfrm>
            <a:off x="3830882" y="5207067"/>
            <a:ext cx="1763303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הֶחְסֵן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נַי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ָּד</a:t>
            </a:r>
          </a:p>
          <a:p>
            <a:pPr lvl="0" algn="ctr" defTabSz="457200" rtl="1">
              <a:lnSpc>
                <a:spcPct val="120000"/>
              </a:lnSpc>
            </a:pP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(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דִּ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יסְק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אוֹן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קִי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)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98" name="Shape 98" descr="עיגול ירוק נא אל התשובה &#10;טֵלֵפוֹן סֵלוּלָרִי&#10;"/>
          <p:cNvSpPr/>
          <p:nvPr/>
        </p:nvSpPr>
        <p:spPr>
          <a:xfrm>
            <a:off x="1022250" y="5207067"/>
            <a:ext cx="1736053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טֵלֵפוֹן</a:t>
            </a:r>
            <a:r>
              <a:rPr sz="3000" dirty="0"/>
              <a:t> </a:t>
            </a:r>
            <a:r>
              <a:rPr sz="3000" dirty="0" err="1"/>
              <a:t>סֵלוּלָרִי</a:t>
            </a:r>
            <a:endParaRPr sz="3000" dirty="0"/>
          </a:p>
        </p:txBody>
      </p:sp>
      <p:pic>
        <p:nvPicPr>
          <p:cNvPr id="99" name="pasted-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573004" y="2306554"/>
            <a:ext cx="2718436" cy="271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8F983C41-3DAD-547F-3237-F57DD4CF7B5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asted-image.pdf" descr="עיגול ירוק נא אל עבר התשובה &#10; עָדָה יוֹנַת&#10;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66454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838200" y="20387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4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4000" dirty="0" err="1"/>
              <a:t>מִי</a:t>
            </a:r>
            <a:r>
              <a:rPr sz="4000" dirty="0"/>
              <a:t> </a:t>
            </a:r>
            <a:r>
              <a:rPr sz="4000" dirty="0" err="1"/>
              <a:t>יוֹצֵאת</a:t>
            </a:r>
            <a:r>
              <a:rPr sz="4000" dirty="0"/>
              <a:t> דֹּ</a:t>
            </a:r>
            <a:r>
              <a:rPr sz="4000" dirty="0" err="1"/>
              <a:t>פֶן</a:t>
            </a:r>
            <a:r>
              <a:rPr sz="4000" dirty="0"/>
              <a:t>?</a:t>
            </a:r>
          </a:p>
        </p:txBody>
      </p:sp>
      <p:pic>
        <p:nvPicPr>
          <p:cNvPr id="106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743339" y="2463145"/>
            <a:ext cx="2387626" cy="238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3475756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9057151" y="2463145"/>
            <a:ext cx="2405253" cy="2405253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9620982" y="5207067"/>
            <a:ext cx="1277593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נָעֳמִי</a:t>
            </a:r>
            <a:r>
              <a:rPr sz="3000" dirty="0"/>
              <a:t> שֶׁ</a:t>
            </a:r>
            <a:r>
              <a:rPr sz="3000" dirty="0" err="1"/>
              <a:t>מֶר</a:t>
            </a:r>
            <a:endParaRPr sz="3000" dirty="0"/>
          </a:p>
        </p:txBody>
      </p:sp>
      <p:sp>
        <p:nvSpPr>
          <p:cNvPr id="110" name="Shape 110"/>
          <p:cNvSpPr/>
          <p:nvPr/>
        </p:nvSpPr>
        <p:spPr>
          <a:xfrm>
            <a:off x="6868494" y="5207067"/>
            <a:ext cx="1133323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עָדָה</a:t>
            </a:r>
            <a:r>
              <a:rPr sz="3000" dirty="0"/>
              <a:t> </a:t>
            </a:r>
            <a:r>
              <a:rPr sz="3000" dirty="0" err="1"/>
              <a:t>יוֹנַת</a:t>
            </a:r>
            <a:endParaRPr sz="3000" dirty="0"/>
          </a:p>
        </p:txBody>
      </p:sp>
      <p:sp>
        <p:nvSpPr>
          <p:cNvPr id="111" name="Shape 111"/>
          <p:cNvSpPr/>
          <p:nvPr/>
        </p:nvSpPr>
        <p:spPr>
          <a:xfrm>
            <a:off x="3738386" y="5207067"/>
            <a:ext cx="1681550" cy="50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30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 rtl="1">
              <a:defRPr sz="1800"/>
            </a:pPr>
            <a:r>
              <a:rPr sz="3000" dirty="0" err="1"/>
              <a:t>לֵאָה</a:t>
            </a:r>
            <a:r>
              <a:rPr sz="3000" dirty="0"/>
              <a:t> </a:t>
            </a:r>
            <a:r>
              <a:rPr sz="3000" dirty="0" err="1"/>
              <a:t>גּוֹלְד</a:t>
            </a:r>
            <a:r>
              <a:rPr sz="3000" dirty="0"/>
              <a:t>ְּבֵּ</a:t>
            </a:r>
            <a:r>
              <a:rPr sz="3000" dirty="0" err="1"/>
              <a:t>רְג</a:t>
            </a:r>
            <a:endParaRPr sz="3000" dirty="0"/>
          </a:p>
        </p:txBody>
      </p:sp>
      <p:sp>
        <p:nvSpPr>
          <p:cNvPr id="112" name="Shape 112"/>
          <p:cNvSpPr/>
          <p:nvPr/>
        </p:nvSpPr>
        <p:spPr>
          <a:xfrm>
            <a:off x="866225" y="5207067"/>
            <a:ext cx="2131994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רָחֵל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 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(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בְּ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לוּב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ְּשְׁ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טֵיְן</a:t>
            </a:r>
            <a:r>
              <a:rPr lang="he-IL" sz="3000" dirty="0">
                <a:latin typeface="+mj-lt"/>
                <a:ea typeface="+mj-ea"/>
                <a:cs typeface="+mj-cs"/>
                <a:sym typeface="Times New Roman"/>
              </a:rPr>
              <a:t>)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הַמ</a:t>
            </a:r>
            <a:r>
              <a:rPr sz="3000" dirty="0">
                <a:latin typeface="+mj-lt"/>
                <a:ea typeface="+mj-ea"/>
                <a:cs typeface="+mj-cs"/>
                <a:sym typeface="Times New Roman"/>
              </a:rPr>
              <a:t>ְּ</a:t>
            </a:r>
            <a:r>
              <a:rPr sz="3000" dirty="0" err="1">
                <a:latin typeface="+mj-lt"/>
                <a:ea typeface="+mj-ea"/>
                <a:cs typeface="+mj-cs"/>
                <a:sym typeface="Times New Roman"/>
              </a:rPr>
              <a:t>שׁוֹרֶרֶת</a:t>
            </a:r>
            <a:endParaRPr sz="3000" dirty="0"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113" name="pasted-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6145975" y="2333853"/>
            <a:ext cx="2646211" cy="2646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59A3353-2E02-91BC-8628-1EBF3B3ED1D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Times New Roman"/>
        <a:ea typeface="Times New Roman"/>
        <a:cs typeface="Times New Roman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Times New Roman"/>
        <a:ea typeface="Times New Roman"/>
        <a:cs typeface="Times New Roman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743</Words>
  <Application>Microsoft Office PowerPoint</Application>
  <PresentationFormat>מסך רחב</PresentationFormat>
  <Paragraphs>283</Paragraphs>
  <Slides>50</Slides>
  <Notes>40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Eleganti-Regular</vt:lpstr>
      <vt:lpstr>Guttman Yad-Light</vt:lpstr>
      <vt:lpstr>Helvetica Neue</vt:lpstr>
      <vt:lpstr>Ploni1.1AAA-Regular</vt:lpstr>
      <vt:lpstr>Times New Roman</vt:lpstr>
      <vt:lpstr>Default</vt:lpstr>
      <vt:lpstr>מצגת של PowerPoint‏</vt:lpstr>
      <vt:lpstr>הָעַצְמָאוּת שֶׁלִּי</vt:lpstr>
      <vt:lpstr>מצגת של PowerPoint‏</vt:lpstr>
      <vt:lpstr>מצגת של PowerPoint‏</vt:lpstr>
      <vt:lpstr>מצגת של PowerPoint‏</vt:lpstr>
      <vt:lpstr>מִי יוֹצֵא דֹּפֶן?</vt:lpstr>
      <vt:lpstr>מִי יוֹצֵא דֹּפֶן?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דָּוִד בֶּן גּוּרְיוֹן, רֹאשׁ הַמֶּמְשָׁלָה הָרִאשׁוֹן שֶׁל מְדִינַת יִשְׂרָאֵל</vt:lpstr>
      <vt:lpstr>מצגת של PowerPoint‏</vt:lpstr>
      <vt:lpstr>חַיִּים וַיְצְמָן,  הַנָּשִׂיא הָרִאשׁוֹן שֶׁל מְדִינַת יִשְׂרָאֵל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כָּחֹל-לָבָן – זָרִיז!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נָכוֹן אוֹ לֹא נָכוֹן?</vt:lpstr>
      <vt:lpstr>נָכוֹן אוֹ לֹא נָכוֹן?</vt:lpstr>
      <vt:lpstr>נָכוֹן אוֹ לֹא נָכוֹן?</vt:lpstr>
      <vt:lpstr>נָכוֹן אוֹ לֹא נָכוֹן?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בּוֹאוּ נְצַיֵּר מַתָּנָה לַמְּדִינָה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Almog Tsachar</dc:creator>
  <cp:lastModifiedBy>אדוה קימלפלד</cp:lastModifiedBy>
  <cp:revision>25</cp:revision>
  <dcterms:modified xsi:type="dcterms:W3CDTF">2025-03-26T08:37:33Z</dcterms:modified>
</cp:coreProperties>
</file>