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23" autoAdjust="0"/>
  </p:normalViewPr>
  <p:slideViewPr>
    <p:cSldViewPr>
      <p:cViewPr varScale="1">
        <p:scale>
          <a:sx n="60" d="100"/>
          <a:sy n="60" d="100"/>
        </p:scale>
        <p:origin x="884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defTabSz="914400">
              <a:lnSpc>
                <a:spcPct val="100000"/>
              </a:lnSpc>
              <a:defRPr sz="1200"/>
            </a:lvl1pPr>
          </a:lstStyle>
          <a:p>
            <a:pPr lvl="0">
              <a:defRPr sz="1800"/>
            </a:pP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 algn="l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algn="l">
              <a:buSzTx/>
              <a:buFontTx/>
              <a:buNone/>
              <a:defRPr sz="2400" b="1"/>
            </a:lvl1pPr>
            <a:lvl2pPr marL="0" indent="457200" algn="l">
              <a:buSzTx/>
              <a:buFontTx/>
              <a:buNone/>
              <a:defRPr sz="2400" b="1"/>
            </a:lvl2pPr>
            <a:lvl3pPr marL="0" indent="914400" algn="l">
              <a:buSzTx/>
              <a:buFontTx/>
              <a:buNone/>
              <a:defRPr sz="2400" b="1"/>
            </a:lvl3pPr>
            <a:lvl4pPr marL="0" indent="1371600" algn="l">
              <a:buSzTx/>
              <a:buFontTx/>
              <a:buNone/>
              <a:defRPr sz="2400" b="1"/>
            </a:lvl4pPr>
            <a:lvl5pPr marL="0" indent="1828800" algn="l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  <a:lvl2pPr marL="718457" indent="-261257" algn="l">
              <a:defRPr sz="3200"/>
            </a:lvl2pPr>
            <a:lvl3pPr marL="1219200" indent="-304800" algn="l">
              <a:defRPr sz="3200"/>
            </a:lvl3pPr>
            <a:lvl4pPr marL="1737360" indent="-365760" algn="l">
              <a:defRPr sz="3200"/>
            </a:lvl4pPr>
            <a:lvl5pPr marL="2194560" indent="-365760" algn="l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 algn="l">
              <a:buSzTx/>
              <a:buFontTx/>
              <a:buNone/>
              <a:defRPr sz="1600"/>
            </a:lvl1pPr>
            <a:lvl2pPr marL="0" indent="457200" algn="l">
              <a:buSzTx/>
              <a:buFontTx/>
              <a:buNone/>
              <a:defRPr sz="1600"/>
            </a:lvl2pPr>
            <a:lvl3pPr marL="0" indent="914400" algn="l">
              <a:buSzTx/>
              <a:buFontTx/>
              <a:buNone/>
              <a:defRPr sz="1600"/>
            </a:lvl3pPr>
            <a:lvl4pPr marL="0" indent="1371600" algn="l">
              <a:buSzTx/>
              <a:buFontTx/>
              <a:buNone/>
              <a:defRPr sz="1600"/>
            </a:lvl4pPr>
            <a:lvl5pPr marL="0" indent="1828800" algn="l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 algn="r"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 algn="r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YX9xh9-LCw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UfPowXjRvUQ&amp;list=PLE3yRrYcmF2YXENwLSictbebdPoVoIJPY&amp;index=1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hyperlink" Target="http://www.youtube.com/watch?v=6uo92ZpEU0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4i18Q0ov2xI&amp;ab_channel=TreyX-Idan" TargetMode="Externa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Mfm4qfKYGPk&amp;list=PLE3yRrYcmF2YXENwLSictbebdPoVoIJPY&amp;index=6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df" descr="  זום ישראלי וסמל קרן קימת לישראל מופיעים בכל עמוד ומוזכרים רק כאן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4568361" y="5793740"/>
            <a:ext cx="3073916" cy="79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החטיבה לחינוך ולקהילה,</a:t>
            </a:r>
          </a:p>
          <a:p>
            <a:pPr lvl="0" algn="ctr" defTabSz="457200">
              <a:lnSpc>
                <a:spcPct val="120000"/>
              </a:lnSpc>
            </a:pPr>
            <a:r>
              <a:rPr sz="2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קרן קימת לישראל</a:t>
            </a:r>
          </a:p>
        </p:txBody>
      </p:sp>
      <p:sp>
        <p:nvSpPr>
          <p:cNvPr id="6" name="מלבן 5"/>
          <p:cNvSpPr/>
          <p:nvPr/>
        </p:nvSpPr>
        <p:spPr>
          <a:xfrm>
            <a:off x="5181600" y="5105400"/>
            <a:ext cx="178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 sz="1800">
                <a:solidFill>
                  <a:srgbClr val="000000"/>
                </a:solidFill>
              </a:defRPr>
            </a:pPr>
            <a:r>
              <a:rPr lang="he-IL" sz="24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לכיתות ד'-ו'</a:t>
            </a:r>
          </a:p>
        </p:txBody>
      </p:sp>
      <p:pic>
        <p:nvPicPr>
          <p:cNvPr id="3" name="Picture 2" descr="קוֹבֶץ זֶה הוּנְגַּש עַל יְדֵי חברת אֵיְי טוּ זִי - סֶמֶל  הַנגישוּת ">
            <a:extLst>
              <a:ext uri="{FF2B5EF4-FFF2-40B4-BE49-F238E27FC236}">
                <a16:creationId xmlns:a16="http://schemas.microsoft.com/office/drawing/2014/main" id="{31378751-A881-46D7-B549-976669254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" y="76200"/>
            <a:ext cx="377319" cy="381000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CA22945-28DA-DB8C-5F2A-D2265F17AE49}"/>
              </a:ext>
            </a:extLst>
          </p:cNvPr>
          <p:cNvGrpSpPr/>
          <p:nvPr/>
        </p:nvGrpSpPr>
        <p:grpSpPr>
          <a:xfrm>
            <a:off x="4038600" y="1750828"/>
            <a:ext cx="3456395" cy="1552767"/>
            <a:chOff x="3979185" y="1467454"/>
            <a:chExt cx="3456395" cy="1552767"/>
          </a:xfrm>
        </p:grpSpPr>
        <p:grpSp>
          <p:nvGrpSpPr>
            <p:cNvPr id="4" name="גרפיקה 4" descr="יונה קו מיתאר">
              <a:extLst>
                <a:ext uri="{FF2B5EF4-FFF2-40B4-BE49-F238E27FC236}">
                  <a16:creationId xmlns:a16="http://schemas.microsoft.com/office/drawing/2014/main" id="{B2815318-6EFA-E5D6-FE5B-E517DF2B2A2C}"/>
                </a:ext>
              </a:extLst>
            </p:cNvPr>
            <p:cNvGrpSpPr/>
            <p:nvPr/>
          </p:nvGrpSpPr>
          <p:grpSpPr>
            <a:xfrm flipH="1">
              <a:off x="4513126" y="1467454"/>
              <a:ext cx="990692" cy="923330"/>
              <a:chOff x="5715037" y="3063608"/>
              <a:chExt cx="759833" cy="736866"/>
            </a:xfrm>
            <a:solidFill>
              <a:srgbClr val="000000"/>
            </a:solidFill>
          </p:grpSpPr>
          <p:sp>
            <p:nvSpPr>
              <p:cNvPr id="8" name="צורה חופשית: צורה 7">
                <a:extLst>
                  <a:ext uri="{FF2B5EF4-FFF2-40B4-BE49-F238E27FC236}">
                    <a16:creationId xmlns:a16="http://schemas.microsoft.com/office/drawing/2014/main" id="{81873BEB-3D11-C209-DDCB-8ED91F25FAF1}"/>
                  </a:ext>
                </a:extLst>
              </p:cNvPr>
              <p:cNvSpPr/>
              <p:nvPr/>
            </p:nvSpPr>
            <p:spPr>
              <a:xfrm>
                <a:off x="5715037" y="3122046"/>
                <a:ext cx="686546" cy="678428"/>
              </a:xfrm>
              <a:custGeom>
                <a:avLst/>
                <a:gdLst>
                  <a:gd name="connsiteX0" fmla="*/ 671294 w 686546"/>
                  <a:gd name="connsiteY0" fmla="*/ 233325 h 678428"/>
                  <a:gd name="connsiteX1" fmla="*/ 651473 w 686546"/>
                  <a:gd name="connsiteY1" fmla="*/ 187167 h 678428"/>
                  <a:gd name="connsiteX2" fmla="*/ 600248 w 686546"/>
                  <a:gd name="connsiteY2" fmla="*/ 158706 h 678428"/>
                  <a:gd name="connsiteX3" fmla="*/ 525743 w 686546"/>
                  <a:gd name="connsiteY3" fmla="*/ 225772 h 678428"/>
                  <a:gd name="connsiteX4" fmla="*/ 505036 w 686546"/>
                  <a:gd name="connsiteY4" fmla="*/ 261367 h 678428"/>
                  <a:gd name="connsiteX5" fmla="*/ 494930 w 686546"/>
                  <a:gd name="connsiteY5" fmla="*/ 270206 h 678428"/>
                  <a:gd name="connsiteX6" fmla="*/ 466621 w 686546"/>
                  <a:gd name="connsiteY6" fmla="*/ 288665 h 678428"/>
                  <a:gd name="connsiteX7" fmla="*/ 447686 w 686546"/>
                  <a:gd name="connsiteY7" fmla="*/ 298600 h 678428"/>
                  <a:gd name="connsiteX8" fmla="*/ 447771 w 686546"/>
                  <a:gd name="connsiteY8" fmla="*/ 277054 h 678428"/>
                  <a:gd name="connsiteX9" fmla="*/ 333281 w 686546"/>
                  <a:gd name="connsiteY9" fmla="*/ 138885 h 678428"/>
                  <a:gd name="connsiteX10" fmla="*/ 141523 w 686546"/>
                  <a:gd name="connsiteY10" fmla="*/ 83163 h 678428"/>
                  <a:gd name="connsiteX11" fmla="*/ 26795 w 686546"/>
                  <a:gd name="connsiteY11" fmla="*/ 4868 h 678428"/>
                  <a:gd name="connsiteX12" fmla="*/ 6716 w 686546"/>
                  <a:gd name="connsiteY12" fmla="*/ 3514 h 678428"/>
                  <a:gd name="connsiteX13" fmla="*/ 1877 w 686546"/>
                  <a:gd name="connsiteY13" fmla="*/ 13317 h 678428"/>
                  <a:gd name="connsiteX14" fmla="*/ 29348 w 686546"/>
                  <a:gd name="connsiteY14" fmla="*/ 244488 h 678428"/>
                  <a:gd name="connsiteX15" fmla="*/ 213704 w 686546"/>
                  <a:gd name="connsiteY15" fmla="*/ 377838 h 678428"/>
                  <a:gd name="connsiteX16" fmla="*/ 279512 w 686546"/>
                  <a:gd name="connsiteY16" fmla="*/ 401832 h 678428"/>
                  <a:gd name="connsiteX17" fmla="*/ 219086 w 686546"/>
                  <a:gd name="connsiteY17" fmla="*/ 442665 h 678428"/>
                  <a:gd name="connsiteX18" fmla="*/ 40016 w 686546"/>
                  <a:gd name="connsiteY18" fmla="*/ 508197 h 678428"/>
                  <a:gd name="connsiteX19" fmla="*/ 32396 w 686546"/>
                  <a:gd name="connsiteY19" fmla="*/ 515589 h 678428"/>
                  <a:gd name="connsiteX20" fmla="*/ 36882 w 686546"/>
                  <a:gd name="connsiteY20" fmla="*/ 546574 h 678428"/>
                  <a:gd name="connsiteX21" fmla="*/ 68648 w 686546"/>
                  <a:gd name="connsiteY21" fmla="*/ 566252 h 678428"/>
                  <a:gd name="connsiteX22" fmla="*/ 92193 w 686546"/>
                  <a:gd name="connsiteY22" fmla="*/ 620439 h 678428"/>
                  <a:gd name="connsiteX23" fmla="*/ 103785 w 686546"/>
                  <a:gd name="connsiteY23" fmla="*/ 623183 h 678428"/>
                  <a:gd name="connsiteX24" fmla="*/ 108700 w 686546"/>
                  <a:gd name="connsiteY24" fmla="*/ 662693 h 678428"/>
                  <a:gd name="connsiteX25" fmla="*/ 139076 w 686546"/>
                  <a:gd name="connsiteY25" fmla="*/ 678428 h 678428"/>
                  <a:gd name="connsiteX26" fmla="*/ 139838 w 686546"/>
                  <a:gd name="connsiteY26" fmla="*/ 678428 h 678428"/>
                  <a:gd name="connsiteX27" fmla="*/ 147715 w 686546"/>
                  <a:gd name="connsiteY27" fmla="*/ 674485 h 678428"/>
                  <a:gd name="connsiteX28" fmla="*/ 293000 w 686546"/>
                  <a:gd name="connsiteY28" fmla="*/ 535420 h 678428"/>
                  <a:gd name="connsiteX29" fmla="*/ 375772 w 686546"/>
                  <a:gd name="connsiteY29" fmla="*/ 532267 h 678428"/>
                  <a:gd name="connsiteX30" fmla="*/ 386097 w 686546"/>
                  <a:gd name="connsiteY30" fmla="*/ 532391 h 678428"/>
                  <a:gd name="connsiteX31" fmla="*/ 391393 w 686546"/>
                  <a:gd name="connsiteY31" fmla="*/ 532448 h 678428"/>
                  <a:gd name="connsiteX32" fmla="*/ 576521 w 686546"/>
                  <a:gd name="connsiteY32" fmla="*/ 418958 h 678428"/>
                  <a:gd name="connsiteX33" fmla="*/ 591523 w 686546"/>
                  <a:gd name="connsiteY33" fmla="*/ 299638 h 678428"/>
                  <a:gd name="connsiteX34" fmla="*/ 635652 w 686546"/>
                  <a:gd name="connsiteY34" fmla="*/ 250489 h 678428"/>
                  <a:gd name="connsiteX35" fmla="*/ 661608 w 686546"/>
                  <a:gd name="connsiteY35" fmla="*/ 248727 h 678428"/>
                  <a:gd name="connsiteX36" fmla="*/ 685763 w 686546"/>
                  <a:gd name="connsiteY36" fmla="*/ 256576 h 678428"/>
                  <a:gd name="connsiteX37" fmla="*/ 671294 w 686546"/>
                  <a:gd name="connsiteY37" fmla="*/ 233325 h 678428"/>
                  <a:gd name="connsiteX38" fmla="*/ 426159 w 686546"/>
                  <a:gd name="connsiteY38" fmla="*/ 331718 h 678428"/>
                  <a:gd name="connsiteX39" fmla="*/ 434788 w 686546"/>
                  <a:gd name="connsiteY39" fmla="*/ 342062 h 678428"/>
                  <a:gd name="connsiteX40" fmla="*/ 434789 w 686546"/>
                  <a:gd name="connsiteY40" fmla="*/ 342062 h 678428"/>
                  <a:gd name="connsiteX41" fmla="*/ 435655 w 686546"/>
                  <a:gd name="connsiteY41" fmla="*/ 342062 h 678428"/>
                  <a:gd name="connsiteX42" fmla="*/ 445180 w 686546"/>
                  <a:gd name="connsiteY42" fmla="*/ 333385 h 678428"/>
                  <a:gd name="connsiteX43" fmla="*/ 446352 w 686546"/>
                  <a:gd name="connsiteY43" fmla="*/ 320422 h 678428"/>
                  <a:gd name="connsiteX44" fmla="*/ 456010 w 686546"/>
                  <a:gd name="connsiteY44" fmla="*/ 315754 h 678428"/>
                  <a:gd name="connsiteX45" fmla="*/ 476442 w 686546"/>
                  <a:gd name="connsiteY45" fmla="*/ 305020 h 678428"/>
                  <a:gd name="connsiteX46" fmla="*/ 476756 w 686546"/>
                  <a:gd name="connsiteY46" fmla="*/ 304829 h 678428"/>
                  <a:gd name="connsiteX47" fmla="*/ 477070 w 686546"/>
                  <a:gd name="connsiteY47" fmla="*/ 304629 h 678428"/>
                  <a:gd name="connsiteX48" fmla="*/ 505398 w 686546"/>
                  <a:gd name="connsiteY48" fmla="*/ 286170 h 678428"/>
                  <a:gd name="connsiteX49" fmla="*/ 505817 w 686546"/>
                  <a:gd name="connsiteY49" fmla="*/ 285903 h 678428"/>
                  <a:gd name="connsiteX50" fmla="*/ 506217 w 686546"/>
                  <a:gd name="connsiteY50" fmla="*/ 285608 h 678428"/>
                  <a:gd name="connsiteX51" fmla="*/ 518675 w 686546"/>
                  <a:gd name="connsiteY51" fmla="*/ 274749 h 678428"/>
                  <a:gd name="connsiteX52" fmla="*/ 544231 w 686546"/>
                  <a:gd name="connsiteY52" fmla="*/ 230658 h 678428"/>
                  <a:gd name="connsiteX53" fmla="*/ 544479 w 686546"/>
                  <a:gd name="connsiteY53" fmla="*/ 229706 h 678428"/>
                  <a:gd name="connsiteX54" fmla="*/ 544631 w 686546"/>
                  <a:gd name="connsiteY54" fmla="*/ 228753 h 678428"/>
                  <a:gd name="connsiteX55" fmla="*/ 600267 w 686546"/>
                  <a:gd name="connsiteY55" fmla="*/ 177709 h 678428"/>
                  <a:gd name="connsiteX56" fmla="*/ 635509 w 686546"/>
                  <a:gd name="connsiteY56" fmla="*/ 197454 h 678428"/>
                  <a:gd name="connsiteX57" fmla="*/ 650463 w 686546"/>
                  <a:gd name="connsiteY57" fmla="*/ 229248 h 678428"/>
                  <a:gd name="connsiteX58" fmla="*/ 631013 w 686546"/>
                  <a:gd name="connsiteY58" fmla="*/ 232020 h 678428"/>
                  <a:gd name="connsiteX59" fmla="*/ 630413 w 686546"/>
                  <a:gd name="connsiteY59" fmla="*/ 232182 h 678428"/>
                  <a:gd name="connsiteX60" fmla="*/ 572854 w 686546"/>
                  <a:gd name="connsiteY60" fmla="*/ 296238 h 678428"/>
                  <a:gd name="connsiteX61" fmla="*/ 568872 w 686546"/>
                  <a:gd name="connsiteY61" fmla="*/ 347292 h 678428"/>
                  <a:gd name="connsiteX62" fmla="*/ 559080 w 686546"/>
                  <a:gd name="connsiteY62" fmla="*/ 411404 h 678428"/>
                  <a:gd name="connsiteX63" fmla="*/ 391440 w 686546"/>
                  <a:gd name="connsiteY63" fmla="*/ 513427 h 678428"/>
                  <a:gd name="connsiteX64" fmla="*/ 386592 w 686546"/>
                  <a:gd name="connsiteY64" fmla="*/ 513370 h 678428"/>
                  <a:gd name="connsiteX65" fmla="*/ 375819 w 686546"/>
                  <a:gd name="connsiteY65" fmla="*/ 513246 h 678428"/>
                  <a:gd name="connsiteX66" fmla="*/ 325185 w 686546"/>
                  <a:gd name="connsiteY66" fmla="*/ 514979 h 678428"/>
                  <a:gd name="connsiteX67" fmla="*/ 292504 w 686546"/>
                  <a:gd name="connsiteY67" fmla="*/ 516408 h 678428"/>
                  <a:gd name="connsiteX68" fmla="*/ 158973 w 686546"/>
                  <a:gd name="connsiteY68" fmla="*/ 622621 h 678428"/>
                  <a:gd name="connsiteX69" fmla="*/ 135504 w 686546"/>
                  <a:gd name="connsiteY69" fmla="*/ 658816 h 678428"/>
                  <a:gd name="connsiteX70" fmla="*/ 124007 w 686546"/>
                  <a:gd name="connsiteY70" fmla="*/ 651387 h 678428"/>
                  <a:gd name="connsiteX71" fmla="*/ 121473 w 686546"/>
                  <a:gd name="connsiteY71" fmla="*/ 630098 h 678428"/>
                  <a:gd name="connsiteX72" fmla="*/ 130722 w 686546"/>
                  <a:gd name="connsiteY72" fmla="*/ 606467 h 678428"/>
                  <a:gd name="connsiteX73" fmla="*/ 105452 w 686546"/>
                  <a:gd name="connsiteY73" fmla="*/ 604181 h 678428"/>
                  <a:gd name="connsiteX74" fmla="*/ 84915 w 686546"/>
                  <a:gd name="connsiteY74" fmla="*/ 579458 h 678428"/>
                  <a:gd name="connsiteX75" fmla="*/ 86402 w 686546"/>
                  <a:gd name="connsiteY75" fmla="*/ 573215 h 678428"/>
                  <a:gd name="connsiteX76" fmla="*/ 95737 w 686546"/>
                  <a:gd name="connsiteY76" fmla="*/ 549546 h 678428"/>
                  <a:gd name="connsiteX77" fmla="*/ 70400 w 686546"/>
                  <a:gd name="connsiteY77" fmla="*/ 547250 h 678428"/>
                  <a:gd name="connsiteX78" fmla="*/ 53255 w 686546"/>
                  <a:gd name="connsiteY78" fmla="*/ 536772 h 678428"/>
                  <a:gd name="connsiteX79" fmla="*/ 50217 w 686546"/>
                  <a:gd name="connsiteY79" fmla="*/ 525628 h 678428"/>
                  <a:gd name="connsiteX80" fmla="*/ 228801 w 686546"/>
                  <a:gd name="connsiteY80" fmla="*/ 459048 h 678428"/>
                  <a:gd name="connsiteX81" fmla="*/ 271340 w 686546"/>
                  <a:gd name="connsiteY81" fmla="*/ 430721 h 678428"/>
                  <a:gd name="connsiteX82" fmla="*/ 290285 w 686546"/>
                  <a:gd name="connsiteY82" fmla="*/ 417539 h 678428"/>
                  <a:gd name="connsiteX83" fmla="*/ 301153 w 686546"/>
                  <a:gd name="connsiteY83" fmla="*/ 410119 h 678428"/>
                  <a:gd name="connsiteX84" fmla="*/ 331319 w 686546"/>
                  <a:gd name="connsiteY84" fmla="*/ 421082 h 678428"/>
                  <a:gd name="connsiteX85" fmla="*/ 343414 w 686546"/>
                  <a:gd name="connsiteY85" fmla="*/ 415154 h 678428"/>
                  <a:gd name="connsiteX86" fmla="*/ 337834 w 686546"/>
                  <a:gd name="connsiteY86" fmla="*/ 403184 h 678428"/>
                  <a:gd name="connsiteX87" fmla="*/ 286199 w 686546"/>
                  <a:gd name="connsiteY87" fmla="*/ 383963 h 678428"/>
                  <a:gd name="connsiteX88" fmla="*/ 250804 w 686546"/>
                  <a:gd name="connsiteY88" fmla="*/ 371057 h 678428"/>
                  <a:gd name="connsiteX89" fmla="*/ 220724 w 686546"/>
                  <a:gd name="connsiteY89" fmla="*/ 360103 h 678428"/>
                  <a:gd name="connsiteX90" fmla="*/ 190939 w 686546"/>
                  <a:gd name="connsiteY90" fmla="*/ 348759 h 678428"/>
                  <a:gd name="connsiteX91" fmla="*/ 46083 w 686546"/>
                  <a:gd name="connsiteY91" fmla="*/ 235316 h 678428"/>
                  <a:gd name="connsiteX92" fmla="*/ 20242 w 686546"/>
                  <a:gd name="connsiteY92" fmla="*/ 25966 h 678428"/>
                  <a:gd name="connsiteX93" fmla="*/ 20404 w 686546"/>
                  <a:gd name="connsiteY93" fmla="*/ 25909 h 678428"/>
                  <a:gd name="connsiteX94" fmla="*/ 133199 w 686546"/>
                  <a:gd name="connsiteY94" fmla="*/ 100289 h 678428"/>
                  <a:gd name="connsiteX95" fmla="*/ 268663 w 686546"/>
                  <a:gd name="connsiteY95" fmla="*/ 144895 h 678428"/>
                  <a:gd name="connsiteX96" fmla="*/ 328995 w 686546"/>
                  <a:gd name="connsiteY96" fmla="*/ 157449 h 678428"/>
                  <a:gd name="connsiteX97" fmla="*/ 428731 w 686546"/>
                  <a:gd name="connsiteY97" fmla="*/ 277588 h 678428"/>
                  <a:gd name="connsiteX98" fmla="*/ 428636 w 686546"/>
                  <a:gd name="connsiteY98" fmla="*/ 298305 h 6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86546" h="678428">
                    <a:moveTo>
                      <a:pt x="671294" y="233325"/>
                    </a:moveTo>
                    <a:cubicBezTo>
                      <a:pt x="667300" y="216944"/>
                      <a:pt x="660601" y="201344"/>
                      <a:pt x="651473" y="187167"/>
                    </a:cubicBezTo>
                    <a:cubicBezTo>
                      <a:pt x="640467" y="169462"/>
                      <a:pt x="621095" y="158700"/>
                      <a:pt x="600248" y="158706"/>
                    </a:cubicBezTo>
                    <a:cubicBezTo>
                      <a:pt x="562485" y="160157"/>
                      <a:pt x="531144" y="188368"/>
                      <a:pt x="525743" y="225772"/>
                    </a:cubicBezTo>
                    <a:cubicBezTo>
                      <a:pt x="522153" y="239277"/>
                      <a:pt x="515002" y="251570"/>
                      <a:pt x="505036" y="261367"/>
                    </a:cubicBezTo>
                    <a:cubicBezTo>
                      <a:pt x="501936" y="264607"/>
                      <a:pt x="498554" y="267566"/>
                      <a:pt x="494930" y="270206"/>
                    </a:cubicBezTo>
                    <a:lnTo>
                      <a:pt x="466621" y="288665"/>
                    </a:lnTo>
                    <a:cubicBezTo>
                      <a:pt x="459725" y="292790"/>
                      <a:pt x="447686" y="298600"/>
                      <a:pt x="447686" y="298600"/>
                    </a:cubicBezTo>
                    <a:cubicBezTo>
                      <a:pt x="447686" y="298600"/>
                      <a:pt x="447933" y="282817"/>
                      <a:pt x="447771" y="277054"/>
                    </a:cubicBezTo>
                    <a:cubicBezTo>
                      <a:pt x="445676" y="201712"/>
                      <a:pt x="408233" y="156182"/>
                      <a:pt x="333281" y="138885"/>
                    </a:cubicBezTo>
                    <a:cubicBezTo>
                      <a:pt x="242088" y="117844"/>
                      <a:pt x="225372" y="123873"/>
                      <a:pt x="141523" y="83163"/>
                    </a:cubicBezTo>
                    <a:cubicBezTo>
                      <a:pt x="107700" y="66742"/>
                      <a:pt x="60475" y="42863"/>
                      <a:pt x="26795" y="4868"/>
                    </a:cubicBezTo>
                    <a:cubicBezTo>
                      <a:pt x="21624" y="-1051"/>
                      <a:pt x="12634" y="-1657"/>
                      <a:pt x="6716" y="3514"/>
                    </a:cubicBezTo>
                    <a:cubicBezTo>
                      <a:pt x="3862" y="6007"/>
                      <a:pt x="2121" y="9535"/>
                      <a:pt x="1877" y="13317"/>
                    </a:cubicBezTo>
                    <a:cubicBezTo>
                      <a:pt x="-2723" y="87754"/>
                      <a:pt x="-723" y="189596"/>
                      <a:pt x="29348" y="244488"/>
                    </a:cubicBezTo>
                    <a:cubicBezTo>
                      <a:pt x="80259" y="337452"/>
                      <a:pt x="135675" y="347034"/>
                      <a:pt x="213704" y="377838"/>
                    </a:cubicBezTo>
                    <a:cubicBezTo>
                      <a:pt x="236278" y="386258"/>
                      <a:pt x="253995" y="392307"/>
                      <a:pt x="279512" y="401832"/>
                    </a:cubicBezTo>
                    <a:cubicBezTo>
                      <a:pt x="258062" y="416491"/>
                      <a:pt x="238012" y="431483"/>
                      <a:pt x="219086" y="442665"/>
                    </a:cubicBezTo>
                    <a:cubicBezTo>
                      <a:pt x="163512" y="474439"/>
                      <a:pt x="102970" y="496595"/>
                      <a:pt x="40016" y="508197"/>
                    </a:cubicBezTo>
                    <a:cubicBezTo>
                      <a:pt x="36264" y="508988"/>
                      <a:pt x="33300" y="511863"/>
                      <a:pt x="32396" y="515589"/>
                    </a:cubicBezTo>
                    <a:cubicBezTo>
                      <a:pt x="29687" y="526102"/>
                      <a:pt x="31303" y="537261"/>
                      <a:pt x="36882" y="546574"/>
                    </a:cubicBezTo>
                    <a:cubicBezTo>
                      <a:pt x="43778" y="557772"/>
                      <a:pt x="55550" y="565066"/>
                      <a:pt x="68648" y="566252"/>
                    </a:cubicBezTo>
                    <a:cubicBezTo>
                      <a:pt x="60186" y="587717"/>
                      <a:pt x="70728" y="611978"/>
                      <a:pt x="92193" y="620439"/>
                    </a:cubicBezTo>
                    <a:cubicBezTo>
                      <a:pt x="95906" y="621903"/>
                      <a:pt x="99810" y="622827"/>
                      <a:pt x="103785" y="623183"/>
                    </a:cubicBezTo>
                    <a:cubicBezTo>
                      <a:pt x="98632" y="636336"/>
                      <a:pt x="100481" y="651203"/>
                      <a:pt x="108700" y="662693"/>
                    </a:cubicBezTo>
                    <a:cubicBezTo>
                      <a:pt x="115919" y="672269"/>
                      <a:pt x="127090" y="678055"/>
                      <a:pt x="139076" y="678428"/>
                    </a:cubicBezTo>
                    <a:lnTo>
                      <a:pt x="139838" y="678428"/>
                    </a:lnTo>
                    <a:cubicBezTo>
                      <a:pt x="142938" y="678430"/>
                      <a:pt x="145858" y="676968"/>
                      <a:pt x="147715" y="674485"/>
                    </a:cubicBezTo>
                    <a:cubicBezTo>
                      <a:pt x="190844" y="615249"/>
                      <a:pt x="217552" y="537582"/>
                      <a:pt x="293000" y="535420"/>
                    </a:cubicBezTo>
                    <a:cubicBezTo>
                      <a:pt x="320622" y="534629"/>
                      <a:pt x="348245" y="532267"/>
                      <a:pt x="375772" y="532267"/>
                    </a:cubicBezTo>
                    <a:cubicBezTo>
                      <a:pt x="379210" y="532267"/>
                      <a:pt x="382658" y="532267"/>
                      <a:pt x="386097" y="532391"/>
                    </a:cubicBezTo>
                    <a:cubicBezTo>
                      <a:pt x="387859" y="532391"/>
                      <a:pt x="389631" y="532448"/>
                      <a:pt x="391393" y="532448"/>
                    </a:cubicBezTo>
                    <a:cubicBezTo>
                      <a:pt x="471146" y="532448"/>
                      <a:pt x="545536" y="490424"/>
                      <a:pt x="576521" y="418958"/>
                    </a:cubicBezTo>
                    <a:cubicBezTo>
                      <a:pt x="593447" y="379905"/>
                      <a:pt x="583893" y="341805"/>
                      <a:pt x="591523" y="299638"/>
                    </a:cubicBezTo>
                    <a:cubicBezTo>
                      <a:pt x="597333" y="267510"/>
                      <a:pt x="606439" y="258966"/>
                      <a:pt x="635652" y="250489"/>
                    </a:cubicBezTo>
                    <a:cubicBezTo>
                      <a:pt x="644125" y="248330"/>
                      <a:pt x="652921" y="247733"/>
                      <a:pt x="661608" y="248727"/>
                    </a:cubicBezTo>
                    <a:lnTo>
                      <a:pt x="685763" y="256576"/>
                    </a:lnTo>
                    <a:cubicBezTo>
                      <a:pt x="685763" y="256576"/>
                      <a:pt x="691621" y="249651"/>
                      <a:pt x="671294" y="233325"/>
                    </a:cubicBezTo>
                    <a:close/>
                    <a:moveTo>
                      <a:pt x="426159" y="331718"/>
                    </a:moveTo>
                    <a:cubicBezTo>
                      <a:pt x="425686" y="336957"/>
                      <a:pt x="429548" y="341589"/>
                      <a:pt x="434788" y="342062"/>
                    </a:cubicBezTo>
                    <a:cubicBezTo>
                      <a:pt x="434788" y="342062"/>
                      <a:pt x="434789" y="342062"/>
                      <a:pt x="434789" y="342062"/>
                    </a:cubicBezTo>
                    <a:cubicBezTo>
                      <a:pt x="435084" y="342062"/>
                      <a:pt x="435370" y="342062"/>
                      <a:pt x="435655" y="342062"/>
                    </a:cubicBezTo>
                    <a:cubicBezTo>
                      <a:pt x="440602" y="342082"/>
                      <a:pt x="444740" y="338312"/>
                      <a:pt x="445180" y="333385"/>
                    </a:cubicBezTo>
                    <a:lnTo>
                      <a:pt x="446352" y="320422"/>
                    </a:lnTo>
                    <a:lnTo>
                      <a:pt x="456010" y="315754"/>
                    </a:lnTo>
                    <a:cubicBezTo>
                      <a:pt x="456534" y="315507"/>
                      <a:pt x="468907" y="309525"/>
                      <a:pt x="476442" y="305020"/>
                    </a:cubicBezTo>
                    <a:lnTo>
                      <a:pt x="476756" y="304829"/>
                    </a:lnTo>
                    <a:lnTo>
                      <a:pt x="477070" y="304629"/>
                    </a:lnTo>
                    <a:lnTo>
                      <a:pt x="505398" y="286170"/>
                    </a:lnTo>
                    <a:lnTo>
                      <a:pt x="505817" y="285903"/>
                    </a:lnTo>
                    <a:lnTo>
                      <a:pt x="506217" y="285608"/>
                    </a:lnTo>
                    <a:cubicBezTo>
                      <a:pt x="510676" y="282357"/>
                      <a:pt x="514845" y="278723"/>
                      <a:pt x="518675" y="274749"/>
                    </a:cubicBezTo>
                    <a:cubicBezTo>
                      <a:pt x="530965" y="262588"/>
                      <a:pt x="539788" y="247367"/>
                      <a:pt x="544231" y="230658"/>
                    </a:cubicBezTo>
                    <a:lnTo>
                      <a:pt x="544479" y="229706"/>
                    </a:lnTo>
                    <a:lnTo>
                      <a:pt x="544631" y="228753"/>
                    </a:lnTo>
                    <a:cubicBezTo>
                      <a:pt x="548610" y="200637"/>
                      <a:pt x="571913" y="179257"/>
                      <a:pt x="600267" y="177709"/>
                    </a:cubicBezTo>
                    <a:cubicBezTo>
                      <a:pt x="614666" y="177646"/>
                      <a:pt x="628043" y="185141"/>
                      <a:pt x="635509" y="197454"/>
                    </a:cubicBezTo>
                    <a:cubicBezTo>
                      <a:pt x="641889" y="207338"/>
                      <a:pt x="646918" y="218031"/>
                      <a:pt x="650463" y="229248"/>
                    </a:cubicBezTo>
                    <a:cubicBezTo>
                      <a:pt x="643899" y="229469"/>
                      <a:pt x="637378" y="230399"/>
                      <a:pt x="631013" y="232020"/>
                    </a:cubicBezTo>
                    <a:lnTo>
                      <a:pt x="630413" y="232182"/>
                    </a:lnTo>
                    <a:cubicBezTo>
                      <a:pt x="593266" y="242974"/>
                      <a:pt x="579778" y="257900"/>
                      <a:pt x="572854" y="296238"/>
                    </a:cubicBezTo>
                    <a:cubicBezTo>
                      <a:pt x="570148" y="313120"/>
                      <a:pt x="568817" y="330194"/>
                      <a:pt x="568872" y="347292"/>
                    </a:cubicBezTo>
                    <a:cubicBezTo>
                      <a:pt x="569931" y="369103"/>
                      <a:pt x="566602" y="390904"/>
                      <a:pt x="559080" y="411404"/>
                    </a:cubicBezTo>
                    <a:cubicBezTo>
                      <a:pt x="532210" y="473384"/>
                      <a:pt x="466402" y="513427"/>
                      <a:pt x="391440" y="513427"/>
                    </a:cubicBezTo>
                    <a:cubicBezTo>
                      <a:pt x="389831" y="513427"/>
                      <a:pt x="388202" y="513427"/>
                      <a:pt x="386592" y="513370"/>
                    </a:cubicBezTo>
                    <a:cubicBezTo>
                      <a:pt x="383001" y="513293"/>
                      <a:pt x="379410" y="513246"/>
                      <a:pt x="375819" y="513246"/>
                    </a:cubicBezTo>
                    <a:cubicBezTo>
                      <a:pt x="358798" y="513246"/>
                      <a:pt x="341710" y="514122"/>
                      <a:pt x="325185" y="514979"/>
                    </a:cubicBezTo>
                    <a:cubicBezTo>
                      <a:pt x="314440" y="515522"/>
                      <a:pt x="303277" y="516094"/>
                      <a:pt x="292504" y="516408"/>
                    </a:cubicBezTo>
                    <a:cubicBezTo>
                      <a:pt x="223800" y="518408"/>
                      <a:pt x="190844" y="571367"/>
                      <a:pt x="158973" y="622621"/>
                    </a:cubicBezTo>
                    <a:cubicBezTo>
                      <a:pt x="151401" y="634804"/>
                      <a:pt x="143590" y="647386"/>
                      <a:pt x="135504" y="658816"/>
                    </a:cubicBezTo>
                    <a:cubicBezTo>
                      <a:pt x="130930" y="657739"/>
                      <a:pt x="126868" y="655115"/>
                      <a:pt x="124007" y="651387"/>
                    </a:cubicBezTo>
                    <a:cubicBezTo>
                      <a:pt x="119644" y="645166"/>
                      <a:pt x="118692" y="637170"/>
                      <a:pt x="121473" y="630098"/>
                    </a:cubicBezTo>
                    <a:lnTo>
                      <a:pt x="130722" y="606467"/>
                    </a:lnTo>
                    <a:lnTo>
                      <a:pt x="105452" y="604181"/>
                    </a:lnTo>
                    <a:cubicBezTo>
                      <a:pt x="92954" y="603026"/>
                      <a:pt x="83759" y="591957"/>
                      <a:pt x="84915" y="579458"/>
                    </a:cubicBezTo>
                    <a:cubicBezTo>
                      <a:pt x="85113" y="577318"/>
                      <a:pt x="85614" y="575215"/>
                      <a:pt x="86402" y="573215"/>
                    </a:cubicBezTo>
                    <a:lnTo>
                      <a:pt x="95737" y="549546"/>
                    </a:lnTo>
                    <a:lnTo>
                      <a:pt x="70400" y="547250"/>
                    </a:lnTo>
                    <a:cubicBezTo>
                      <a:pt x="63365" y="546619"/>
                      <a:pt x="57026" y="542746"/>
                      <a:pt x="53255" y="536772"/>
                    </a:cubicBezTo>
                    <a:cubicBezTo>
                      <a:pt x="51248" y="533403"/>
                      <a:pt x="50198" y="529550"/>
                      <a:pt x="50217" y="525628"/>
                    </a:cubicBezTo>
                    <a:cubicBezTo>
                      <a:pt x="112980" y="513330"/>
                      <a:pt x="173306" y="490839"/>
                      <a:pt x="228801" y="459048"/>
                    </a:cubicBezTo>
                    <a:cubicBezTo>
                      <a:pt x="242631" y="450876"/>
                      <a:pt x="256576" y="441084"/>
                      <a:pt x="271340" y="430721"/>
                    </a:cubicBezTo>
                    <a:cubicBezTo>
                      <a:pt x="277531" y="426378"/>
                      <a:pt x="283846" y="421939"/>
                      <a:pt x="290285" y="417539"/>
                    </a:cubicBezTo>
                    <a:lnTo>
                      <a:pt x="301153" y="410119"/>
                    </a:lnTo>
                    <a:lnTo>
                      <a:pt x="331319" y="421082"/>
                    </a:lnTo>
                    <a:cubicBezTo>
                      <a:pt x="336295" y="422785"/>
                      <a:pt x="341711" y="420131"/>
                      <a:pt x="343414" y="415154"/>
                    </a:cubicBezTo>
                    <a:cubicBezTo>
                      <a:pt x="345072" y="410313"/>
                      <a:pt x="342607" y="405027"/>
                      <a:pt x="337834" y="403184"/>
                    </a:cubicBezTo>
                    <a:lnTo>
                      <a:pt x="286199" y="383963"/>
                    </a:lnTo>
                    <a:cubicBezTo>
                      <a:pt x="272864" y="378991"/>
                      <a:pt x="261672" y="374962"/>
                      <a:pt x="250804" y="371057"/>
                    </a:cubicBezTo>
                    <a:cubicBezTo>
                      <a:pt x="240850" y="367475"/>
                      <a:pt x="231173" y="363989"/>
                      <a:pt x="220724" y="360103"/>
                    </a:cubicBezTo>
                    <a:cubicBezTo>
                      <a:pt x="210418" y="356036"/>
                      <a:pt x="200502" y="352330"/>
                      <a:pt x="190939" y="348759"/>
                    </a:cubicBezTo>
                    <a:cubicBezTo>
                      <a:pt x="128312" y="325375"/>
                      <a:pt x="86936" y="309925"/>
                      <a:pt x="46083" y="235316"/>
                    </a:cubicBezTo>
                    <a:cubicBezTo>
                      <a:pt x="24728" y="196463"/>
                      <a:pt x="15441" y="120511"/>
                      <a:pt x="20242" y="25966"/>
                    </a:cubicBezTo>
                    <a:cubicBezTo>
                      <a:pt x="20242" y="25851"/>
                      <a:pt x="20318" y="25823"/>
                      <a:pt x="20404" y="25909"/>
                    </a:cubicBezTo>
                    <a:cubicBezTo>
                      <a:pt x="57418" y="63494"/>
                      <a:pt x="106129" y="87164"/>
                      <a:pt x="133199" y="100289"/>
                    </a:cubicBezTo>
                    <a:cubicBezTo>
                      <a:pt x="175635" y="122407"/>
                      <a:pt x="221388" y="137473"/>
                      <a:pt x="268663" y="144895"/>
                    </a:cubicBezTo>
                    <a:cubicBezTo>
                      <a:pt x="285408" y="148114"/>
                      <a:pt x="304391" y="151772"/>
                      <a:pt x="328995" y="157449"/>
                    </a:cubicBezTo>
                    <a:cubicBezTo>
                      <a:pt x="395184" y="172689"/>
                      <a:pt x="426873" y="210894"/>
                      <a:pt x="428731" y="277588"/>
                    </a:cubicBezTo>
                    <a:cubicBezTo>
                      <a:pt x="428855" y="281969"/>
                      <a:pt x="428731" y="294028"/>
                      <a:pt x="428636" y="29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" name="צורה חופשית: צורה 9">
                <a:extLst>
                  <a:ext uri="{FF2B5EF4-FFF2-40B4-BE49-F238E27FC236}">
                    <a16:creationId xmlns:a16="http://schemas.microsoft.com/office/drawing/2014/main" id="{082A29C4-6576-ED46-31DA-B9701877F57E}"/>
                  </a:ext>
                </a:extLst>
              </p:cNvPr>
              <p:cNvSpPr/>
              <p:nvPr/>
            </p:nvSpPr>
            <p:spPr>
              <a:xfrm>
                <a:off x="6394046" y="3278857"/>
                <a:ext cx="25850" cy="67541"/>
              </a:xfrm>
              <a:custGeom>
                <a:avLst/>
                <a:gdLst>
                  <a:gd name="connsiteX0" fmla="*/ 0 w 25850"/>
                  <a:gd name="connsiteY0" fmla="*/ 63465 h 67541"/>
                  <a:gd name="connsiteX1" fmla="*/ 18612 w 25850"/>
                  <a:gd name="connsiteY1" fmla="*/ 67542 h 67541"/>
                  <a:gd name="connsiteX2" fmla="*/ 25851 w 25850"/>
                  <a:gd name="connsiteY2" fmla="*/ 191 h 67541"/>
                  <a:gd name="connsiteX3" fmla="*/ 6801 w 25850"/>
                  <a:gd name="connsiteY3" fmla="*/ 0 h 67541"/>
                  <a:gd name="connsiteX4" fmla="*/ 0 w 25850"/>
                  <a:gd name="connsiteY4" fmla="*/ 63465 h 6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50" h="67541">
                    <a:moveTo>
                      <a:pt x="0" y="63465"/>
                    </a:moveTo>
                    <a:lnTo>
                      <a:pt x="18612" y="67542"/>
                    </a:lnTo>
                    <a:cubicBezTo>
                      <a:pt x="23310" y="45396"/>
                      <a:pt x="25735" y="22829"/>
                      <a:pt x="25851" y="191"/>
                    </a:cubicBezTo>
                    <a:lnTo>
                      <a:pt x="6801" y="0"/>
                    </a:lnTo>
                    <a:cubicBezTo>
                      <a:pt x="6707" y="21332"/>
                      <a:pt x="4428" y="42598"/>
                      <a:pt x="0" y="634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1" name="צורה חופשית: צורה 10">
                <a:extLst>
                  <a:ext uri="{FF2B5EF4-FFF2-40B4-BE49-F238E27FC236}">
                    <a16:creationId xmlns:a16="http://schemas.microsoft.com/office/drawing/2014/main" id="{B317A7CF-8F00-64CE-5ABA-BADEE16053EE}"/>
                  </a:ext>
                </a:extLst>
              </p:cNvPr>
              <p:cNvSpPr/>
              <p:nvPr/>
            </p:nvSpPr>
            <p:spPr>
              <a:xfrm>
                <a:off x="6333953" y="3391557"/>
                <a:ext cx="60312" cy="69122"/>
              </a:xfrm>
              <a:custGeom>
                <a:avLst/>
                <a:gdLst>
                  <a:gd name="connsiteX0" fmla="*/ 0 w 60312"/>
                  <a:gd name="connsiteY0" fmla="*/ 52445 h 69122"/>
                  <a:gd name="connsiteX1" fmla="*/ 4610 w 60312"/>
                  <a:gd name="connsiteY1" fmla="*/ 60770 h 69122"/>
                  <a:gd name="connsiteX2" fmla="*/ 9192 w 60312"/>
                  <a:gd name="connsiteY2" fmla="*/ 69123 h 69122"/>
                  <a:gd name="connsiteX3" fmla="*/ 60312 w 60312"/>
                  <a:gd name="connsiteY3" fmla="*/ 8430 h 69122"/>
                  <a:gd name="connsiteX4" fmla="*/ 43224 w 60312"/>
                  <a:gd name="connsiteY4" fmla="*/ 0 h 69122"/>
                  <a:gd name="connsiteX5" fmla="*/ 0 w 60312"/>
                  <a:gd name="connsiteY5" fmla="*/ 52445 h 6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12" h="69122">
                    <a:moveTo>
                      <a:pt x="0" y="52445"/>
                    </a:moveTo>
                    <a:lnTo>
                      <a:pt x="4610" y="60770"/>
                    </a:lnTo>
                    <a:lnTo>
                      <a:pt x="9192" y="69123"/>
                    </a:lnTo>
                    <a:cubicBezTo>
                      <a:pt x="10373" y="68475"/>
                      <a:pt x="38462" y="52730"/>
                      <a:pt x="60312" y="8430"/>
                    </a:cubicBezTo>
                    <a:lnTo>
                      <a:pt x="43224" y="0"/>
                    </a:lnTo>
                    <a:cubicBezTo>
                      <a:pt x="33915" y="21125"/>
                      <a:pt x="18959" y="39273"/>
                      <a:pt x="0" y="524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2" name="צורה חופשית: צורה 11">
                <a:extLst>
                  <a:ext uri="{FF2B5EF4-FFF2-40B4-BE49-F238E27FC236}">
                    <a16:creationId xmlns:a16="http://schemas.microsoft.com/office/drawing/2014/main" id="{350DE43B-9A5A-FF55-CFA8-BB5C9FFE559A}"/>
                  </a:ext>
                </a:extLst>
              </p:cNvPr>
              <p:cNvSpPr/>
              <p:nvPr/>
            </p:nvSpPr>
            <p:spPr>
              <a:xfrm>
                <a:off x="6430310" y="3255797"/>
                <a:ext cx="44559" cy="45306"/>
              </a:xfrm>
              <a:custGeom>
                <a:avLst/>
                <a:gdLst>
                  <a:gd name="connsiteX0" fmla="*/ 34678 w 44559"/>
                  <a:gd name="connsiteY0" fmla="*/ 34747 h 45306"/>
                  <a:gd name="connsiteX1" fmla="*/ 43251 w 44559"/>
                  <a:gd name="connsiteY1" fmla="*/ 1076 h 45306"/>
                  <a:gd name="connsiteX2" fmla="*/ 1067 w 44559"/>
                  <a:gd name="connsiteY2" fmla="*/ 26176 h 45306"/>
                  <a:gd name="connsiteX3" fmla="*/ 1341 w 44559"/>
                  <a:gd name="connsiteY3" fmla="*/ 44272 h 45306"/>
                  <a:gd name="connsiteX4" fmla="*/ 34678 w 44559"/>
                  <a:gd name="connsiteY4" fmla="*/ 34747 h 4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59" h="45306">
                    <a:moveTo>
                      <a:pt x="34678" y="34747"/>
                    </a:moveTo>
                    <a:cubicBezTo>
                      <a:pt x="43359" y="25868"/>
                      <a:pt x="46629" y="13025"/>
                      <a:pt x="43251" y="1076"/>
                    </a:cubicBezTo>
                    <a:cubicBezTo>
                      <a:pt x="24671" y="-3642"/>
                      <a:pt x="5785" y="7596"/>
                      <a:pt x="1067" y="26176"/>
                    </a:cubicBezTo>
                    <a:cubicBezTo>
                      <a:pt x="-443" y="32125"/>
                      <a:pt x="-349" y="38370"/>
                      <a:pt x="1341" y="44272"/>
                    </a:cubicBezTo>
                    <a:cubicBezTo>
                      <a:pt x="13357" y="47272"/>
                      <a:pt x="26061" y="43642"/>
                      <a:pt x="34678" y="347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" name="צורה חופשית: צורה 12">
                <a:extLst>
                  <a:ext uri="{FF2B5EF4-FFF2-40B4-BE49-F238E27FC236}">
                    <a16:creationId xmlns:a16="http://schemas.microsoft.com/office/drawing/2014/main" id="{B50D5B32-067C-B84C-F3E7-F2DF266C8189}"/>
                  </a:ext>
                </a:extLst>
              </p:cNvPr>
              <p:cNvSpPr/>
              <p:nvPr/>
            </p:nvSpPr>
            <p:spPr>
              <a:xfrm>
                <a:off x="6420457" y="3317766"/>
                <a:ext cx="49860" cy="40911"/>
              </a:xfrm>
              <a:custGeom>
                <a:avLst/>
                <a:gdLst>
                  <a:gd name="connsiteX0" fmla="*/ 15081 w 49860"/>
                  <a:gd name="connsiteY0" fmla="*/ 6106 h 40911"/>
                  <a:gd name="connsiteX1" fmla="*/ 126 w 49860"/>
                  <a:gd name="connsiteY1" fmla="*/ 37539 h 40911"/>
                  <a:gd name="connsiteX2" fmla="*/ 46495 w 49860"/>
                  <a:gd name="connsiteY2" fmla="*/ 21028 h 40911"/>
                  <a:gd name="connsiteX3" fmla="*/ 49761 w 49860"/>
                  <a:gd name="connsiteY3" fmla="*/ 3477 h 40911"/>
                  <a:gd name="connsiteX4" fmla="*/ 15081 w 49860"/>
                  <a:gd name="connsiteY4" fmla="*/ 6106 h 4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60" h="40911">
                    <a:moveTo>
                      <a:pt x="15081" y="6106"/>
                    </a:moveTo>
                    <a:cubicBezTo>
                      <a:pt x="4780" y="13110"/>
                      <a:pt x="-938" y="25129"/>
                      <a:pt x="126" y="37539"/>
                    </a:cubicBezTo>
                    <a:cubicBezTo>
                      <a:pt x="17490" y="45784"/>
                      <a:pt x="38250" y="38392"/>
                      <a:pt x="46495" y="21028"/>
                    </a:cubicBezTo>
                    <a:cubicBezTo>
                      <a:pt x="49091" y="15562"/>
                      <a:pt x="50217" y="9512"/>
                      <a:pt x="49761" y="3477"/>
                    </a:cubicBezTo>
                    <a:cubicBezTo>
                      <a:pt x="38573" y="-1968"/>
                      <a:pt x="25320" y="-963"/>
                      <a:pt x="15081" y="61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" name="צורה חופשית: צורה 13">
                <a:extLst>
                  <a:ext uri="{FF2B5EF4-FFF2-40B4-BE49-F238E27FC236}">
                    <a16:creationId xmlns:a16="http://schemas.microsoft.com/office/drawing/2014/main" id="{1DD5101A-D6E1-9BD9-DDF8-0BE302779941}"/>
                  </a:ext>
                </a:extLst>
              </p:cNvPr>
              <p:cNvSpPr/>
              <p:nvPr/>
            </p:nvSpPr>
            <p:spPr>
              <a:xfrm>
                <a:off x="6346179" y="3247971"/>
                <a:ext cx="42069" cy="48265"/>
              </a:xfrm>
              <a:custGeom>
                <a:avLst/>
                <a:gdLst>
                  <a:gd name="connsiteX0" fmla="*/ 21664 w 42069"/>
                  <a:gd name="connsiteY0" fmla="*/ 45688 h 48265"/>
                  <a:gd name="connsiteX1" fmla="*/ 39428 w 42069"/>
                  <a:gd name="connsiteY1" fmla="*/ 47955 h 48265"/>
                  <a:gd name="connsiteX2" fmla="*/ 20616 w 42069"/>
                  <a:gd name="connsiteY2" fmla="*/ 2631 h 48265"/>
                  <a:gd name="connsiteX3" fmla="*/ 2586 w 42069"/>
                  <a:gd name="connsiteY3" fmla="*/ 330 h 48265"/>
                  <a:gd name="connsiteX4" fmla="*/ 21664 w 42069"/>
                  <a:gd name="connsiteY4" fmla="*/ 45688 h 4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69" h="48265">
                    <a:moveTo>
                      <a:pt x="21664" y="45688"/>
                    </a:moveTo>
                    <a:cubicBezTo>
                      <a:pt x="27286" y="47984"/>
                      <a:pt x="33410" y="48766"/>
                      <a:pt x="39428" y="47955"/>
                    </a:cubicBezTo>
                    <a:cubicBezTo>
                      <a:pt x="46749" y="30244"/>
                      <a:pt x="38326" y="9952"/>
                      <a:pt x="20616" y="2631"/>
                    </a:cubicBezTo>
                    <a:cubicBezTo>
                      <a:pt x="14917" y="276"/>
                      <a:pt x="8693" y="-518"/>
                      <a:pt x="2586" y="330"/>
                    </a:cubicBezTo>
                    <a:cubicBezTo>
                      <a:pt x="-4671" y="18124"/>
                      <a:pt x="3871" y="38431"/>
                      <a:pt x="21664" y="45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" name="צורה חופשית: צורה 14">
                <a:extLst>
                  <a:ext uri="{FF2B5EF4-FFF2-40B4-BE49-F238E27FC236}">
                    <a16:creationId xmlns:a16="http://schemas.microsoft.com/office/drawing/2014/main" id="{A21DE25F-0037-AC4C-F01F-81438825DAF3}"/>
                  </a:ext>
                </a:extLst>
              </p:cNvPr>
              <p:cNvSpPr/>
              <p:nvPr/>
            </p:nvSpPr>
            <p:spPr>
              <a:xfrm>
                <a:off x="6394613" y="3204076"/>
                <a:ext cx="34814" cy="60140"/>
              </a:xfrm>
              <a:custGeom>
                <a:avLst/>
                <a:gdLst>
                  <a:gd name="connsiteX0" fmla="*/ 16074 w 34814"/>
                  <a:gd name="connsiteY0" fmla="*/ 60141 h 60140"/>
                  <a:gd name="connsiteX1" fmla="*/ 30876 w 34814"/>
                  <a:gd name="connsiteY1" fmla="*/ 13198 h 60140"/>
                  <a:gd name="connsiteX2" fmla="*/ 18836 w 34814"/>
                  <a:gd name="connsiteY2" fmla="*/ 0 h 60140"/>
                  <a:gd name="connsiteX3" fmla="*/ 3853 w 34814"/>
                  <a:gd name="connsiteY3" fmla="*/ 46744 h 60140"/>
                  <a:gd name="connsiteX4" fmla="*/ 16074 w 34814"/>
                  <a:gd name="connsiteY4" fmla="*/ 60141 h 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14" h="60140">
                    <a:moveTo>
                      <a:pt x="16074" y="60141"/>
                    </a:moveTo>
                    <a:cubicBezTo>
                      <a:pt x="33124" y="51265"/>
                      <a:pt x="39751" y="30249"/>
                      <a:pt x="30876" y="13198"/>
                    </a:cubicBezTo>
                    <a:cubicBezTo>
                      <a:pt x="28079" y="7827"/>
                      <a:pt x="23929" y="3277"/>
                      <a:pt x="18836" y="0"/>
                    </a:cubicBezTo>
                    <a:cubicBezTo>
                      <a:pt x="1791" y="8771"/>
                      <a:pt x="-4917" y="29698"/>
                      <a:pt x="3853" y="46744"/>
                    </a:cubicBezTo>
                    <a:cubicBezTo>
                      <a:pt x="6668" y="52213"/>
                      <a:pt x="10885" y="56837"/>
                      <a:pt x="16074" y="601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6" name="צורה חופשית: צורה 15">
                <a:extLst>
                  <a:ext uri="{FF2B5EF4-FFF2-40B4-BE49-F238E27FC236}">
                    <a16:creationId xmlns:a16="http://schemas.microsoft.com/office/drawing/2014/main" id="{07CF3AA8-0A51-109C-56F7-D55F05766BF3}"/>
                  </a:ext>
                </a:extLst>
              </p:cNvPr>
              <p:cNvSpPr/>
              <p:nvPr/>
            </p:nvSpPr>
            <p:spPr>
              <a:xfrm>
                <a:off x="6033941" y="3063608"/>
                <a:ext cx="175476" cy="309508"/>
              </a:xfrm>
              <a:custGeom>
                <a:avLst/>
                <a:gdLst>
                  <a:gd name="connsiteX0" fmla="*/ 7861 w 175476"/>
                  <a:gd name="connsiteY0" fmla="*/ 184531 h 309508"/>
                  <a:gd name="connsiteX1" fmla="*/ 18888 w 175476"/>
                  <a:gd name="connsiteY1" fmla="*/ 176795 h 309508"/>
                  <a:gd name="connsiteX2" fmla="*/ 18891 w 175476"/>
                  <a:gd name="connsiteY2" fmla="*/ 176778 h 309508"/>
                  <a:gd name="connsiteX3" fmla="*/ 132582 w 175476"/>
                  <a:gd name="connsiteY3" fmla="*/ 19615 h 309508"/>
                  <a:gd name="connsiteX4" fmla="*/ 132734 w 175476"/>
                  <a:gd name="connsiteY4" fmla="*/ 19701 h 309508"/>
                  <a:gd name="connsiteX5" fmla="*/ 127371 w 175476"/>
                  <a:gd name="connsiteY5" fmla="*/ 53991 h 309508"/>
                  <a:gd name="connsiteX6" fmla="*/ 142707 w 175476"/>
                  <a:gd name="connsiteY6" fmla="*/ 252444 h 309508"/>
                  <a:gd name="connsiteX7" fmla="*/ 145564 w 175476"/>
                  <a:gd name="connsiteY7" fmla="*/ 262446 h 309508"/>
                  <a:gd name="connsiteX8" fmla="*/ 156747 w 175476"/>
                  <a:gd name="connsiteY8" fmla="*/ 302451 h 309508"/>
                  <a:gd name="connsiteX9" fmla="*/ 165938 w 175476"/>
                  <a:gd name="connsiteY9" fmla="*/ 309509 h 309508"/>
                  <a:gd name="connsiteX10" fmla="*/ 168415 w 175476"/>
                  <a:gd name="connsiteY10" fmla="*/ 309185 h 309508"/>
                  <a:gd name="connsiteX11" fmla="*/ 175150 w 175476"/>
                  <a:gd name="connsiteY11" fmla="*/ 297519 h 309508"/>
                  <a:gd name="connsiteX12" fmla="*/ 175149 w 175476"/>
                  <a:gd name="connsiteY12" fmla="*/ 297517 h 309508"/>
                  <a:gd name="connsiteX13" fmla="*/ 163871 w 175476"/>
                  <a:gd name="connsiteY13" fmla="*/ 257188 h 309508"/>
                  <a:gd name="connsiteX14" fmla="*/ 161014 w 175476"/>
                  <a:gd name="connsiteY14" fmla="*/ 247253 h 309508"/>
                  <a:gd name="connsiteX15" fmla="*/ 146221 w 175476"/>
                  <a:gd name="connsiteY15" fmla="*/ 56687 h 309508"/>
                  <a:gd name="connsiteX16" fmla="*/ 151374 w 175476"/>
                  <a:gd name="connsiteY16" fmla="*/ 23616 h 309508"/>
                  <a:gd name="connsiteX17" fmla="*/ 146307 w 175476"/>
                  <a:gd name="connsiteY17" fmla="*/ 5890 h 309508"/>
                  <a:gd name="connsiteX18" fmla="*/ 120294 w 175476"/>
                  <a:gd name="connsiteY18" fmla="*/ 4204 h 309508"/>
                  <a:gd name="connsiteX19" fmla="*/ 146 w 175476"/>
                  <a:gd name="connsiteY19" fmla="*/ 173501 h 309508"/>
                  <a:gd name="connsiteX20" fmla="*/ 7861 w 175476"/>
                  <a:gd name="connsiteY20" fmla="*/ 184531 h 30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476" h="309508">
                    <a:moveTo>
                      <a:pt x="7861" y="184531"/>
                    </a:moveTo>
                    <a:cubicBezTo>
                      <a:pt x="13043" y="185440"/>
                      <a:pt x="17980" y="181976"/>
                      <a:pt x="18888" y="176795"/>
                    </a:cubicBezTo>
                    <a:cubicBezTo>
                      <a:pt x="18889" y="176789"/>
                      <a:pt x="18890" y="176783"/>
                      <a:pt x="18891" y="176778"/>
                    </a:cubicBezTo>
                    <a:cubicBezTo>
                      <a:pt x="30978" y="107436"/>
                      <a:pt x="80346" y="60087"/>
                      <a:pt x="132582" y="19615"/>
                    </a:cubicBezTo>
                    <a:cubicBezTo>
                      <a:pt x="132686" y="19529"/>
                      <a:pt x="132763" y="19568"/>
                      <a:pt x="132734" y="19701"/>
                    </a:cubicBezTo>
                    <a:cubicBezTo>
                      <a:pt x="130734" y="30931"/>
                      <a:pt x="128743" y="44466"/>
                      <a:pt x="127371" y="53991"/>
                    </a:cubicBezTo>
                    <a:cubicBezTo>
                      <a:pt x="118383" y="120482"/>
                      <a:pt x="123609" y="188124"/>
                      <a:pt x="142707" y="252444"/>
                    </a:cubicBezTo>
                    <a:lnTo>
                      <a:pt x="145564" y="262446"/>
                    </a:lnTo>
                    <a:cubicBezTo>
                      <a:pt x="148479" y="272599"/>
                      <a:pt x="152651" y="287134"/>
                      <a:pt x="156747" y="302451"/>
                    </a:cubicBezTo>
                    <a:cubicBezTo>
                      <a:pt x="157862" y="306611"/>
                      <a:pt x="161631" y="309505"/>
                      <a:pt x="165938" y="309509"/>
                    </a:cubicBezTo>
                    <a:cubicBezTo>
                      <a:pt x="166774" y="309509"/>
                      <a:pt x="167607" y="309399"/>
                      <a:pt x="168415" y="309185"/>
                    </a:cubicBezTo>
                    <a:cubicBezTo>
                      <a:pt x="173496" y="307823"/>
                      <a:pt x="176511" y="302600"/>
                      <a:pt x="175150" y="297519"/>
                    </a:cubicBezTo>
                    <a:cubicBezTo>
                      <a:pt x="175149" y="297519"/>
                      <a:pt x="175149" y="297518"/>
                      <a:pt x="175149" y="297517"/>
                    </a:cubicBezTo>
                    <a:cubicBezTo>
                      <a:pt x="171015" y="282086"/>
                      <a:pt x="166814" y="267427"/>
                      <a:pt x="163871" y="257188"/>
                    </a:cubicBezTo>
                    <a:lnTo>
                      <a:pt x="161014" y="247253"/>
                    </a:lnTo>
                    <a:cubicBezTo>
                      <a:pt x="142647" y="185495"/>
                      <a:pt x="137605" y="120539"/>
                      <a:pt x="146221" y="56687"/>
                    </a:cubicBezTo>
                    <a:cubicBezTo>
                      <a:pt x="147526" y="47533"/>
                      <a:pt x="149441" y="34503"/>
                      <a:pt x="151374" y="23616"/>
                    </a:cubicBezTo>
                    <a:cubicBezTo>
                      <a:pt x="152654" y="17235"/>
                      <a:pt x="150765" y="10630"/>
                      <a:pt x="146307" y="5890"/>
                    </a:cubicBezTo>
                    <a:cubicBezTo>
                      <a:pt x="139353" y="-1263"/>
                      <a:pt x="128113" y="-1992"/>
                      <a:pt x="120294" y="4204"/>
                    </a:cubicBezTo>
                    <a:cubicBezTo>
                      <a:pt x="65687" y="47371"/>
                      <a:pt x="13319" y="97787"/>
                      <a:pt x="146" y="173501"/>
                    </a:cubicBezTo>
                    <a:cubicBezTo>
                      <a:pt x="-766" y="178677"/>
                      <a:pt x="2687" y="183612"/>
                      <a:pt x="7861" y="1845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CD695F07-0FAA-5ADC-FAE0-DEAC83F3EAE8}"/>
                </a:ext>
              </a:extLst>
            </p:cNvPr>
            <p:cNvSpPr/>
            <p:nvPr/>
          </p:nvSpPr>
          <p:spPr>
            <a:xfrm>
              <a:off x="3979185" y="2096891"/>
              <a:ext cx="345639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e-IL" sz="5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חידוד ישראלי</a:t>
              </a:r>
              <a:endParaRPr lang="he-I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asted-image.pdf" descr="קופסת חלב &#10;האות ב  מוחלפת באות   ו   +   ץ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3979354" y="421290"/>
            <a:ext cx="423329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</a:rPr>
              <a:t>איזה מושג מסתתר בחידת הציורים?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4687C88-E587-43A1-4CFE-8262E9B96DE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.pdf" descr="צילום של חלוצים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5260721" y="659130"/>
            <a:ext cx="158216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חלוץ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A826FCE-FE2A-5B87-8F52-1E91AA7C047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בית קקל בתל אביב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472480" y="899907"/>
            <a:ext cx="7247040" cy="505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3.png" descr="איור של בית קרן קיימת לישראל &#10;לחץ על הקישור לצפייה  בסרטון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6B09634D-C628-7B6B-0523-8BAE0DA6244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asted-image.pdf" descr="&#10;התשובה &#10;&#10;&#10;הוחלט על הקמת המדינה ואושר הנוסח הסופי של מגילת העצמאות&#10;&#10;&#10;&#10;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99849" y="2823476"/>
            <a:ext cx="11592302" cy="365899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77400" y="4267200"/>
            <a:ext cx="1858429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נערך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אירוע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ההכרזה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הקמת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מדינת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ישראל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1672299" y="325060"/>
            <a:ext cx="600629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55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מה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קרה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בבית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קק"ל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בתל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55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אביב</a:t>
            </a:r>
            <a:r>
              <a:rPr sz="5500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107" name="Shape 10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5800" y="4038600"/>
            <a:ext cx="190500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הוחלט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הקמת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המדינה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ואושר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הנוסח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הסופי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של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מגילת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העצמאות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8" name="Shape 10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581400" y="4572000"/>
            <a:ext cx="211327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נבחר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הרמטכ"ל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הראשון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9" name="Shape 10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58000" y="4572000"/>
            <a:ext cx="167640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הוחלט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הקמת</a:t>
            </a:r>
            <a:r>
              <a:rPr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קק"ל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A0D7054-0B4A-12AB-1997-EC69E365FAF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-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os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os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os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103" grpId="0" animBg="1"/>
      <p:bldP spid="107" grpId="0" animBg="1"/>
      <p:bldP spid="108" grpId="0" animBg="1"/>
      <p:bldP spid="1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370614" y="2766218"/>
            <a:ext cx="3450772" cy="1325564"/>
          </a:xfrm>
          <a:prstGeom prst="rect">
            <a:avLst/>
          </a:prstGeom>
        </p:spPr>
        <p:txBody>
          <a:bodyPr/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/>
              <a:t>מי </a:t>
            </a: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אמר</a:t>
            </a:r>
            <a:r>
              <a:rPr sz="700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9992EEE-4330-270E-1E38-0CE7F368B81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2280996" y="2926079"/>
            <a:ext cx="769216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/>
              <a:t>"אם תרצו אין זו אגדה"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7522AD1-11B0-6041-77EF-7D3940F13CA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asted-image.pdf" descr="צילום של בנימין זאב הרצ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מלבן 4"/>
          <p:cNvSpPr/>
          <p:nvPr/>
        </p:nvSpPr>
        <p:spPr>
          <a:xfrm>
            <a:off x="2286000" y="3581400"/>
            <a:ext cx="205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3600" b="1" dirty="0">
                <a:latin typeface="Tahoma"/>
                <a:ea typeface="Tahoma"/>
                <a:cs typeface="Tahoma"/>
                <a:sym typeface="Tahoma"/>
              </a:rPr>
              <a:t>הרצל</a:t>
            </a:r>
            <a:r>
              <a:rPr lang="he-IL" sz="3600" dirty="0">
                <a:latin typeface="Tahoma"/>
                <a:ea typeface="Tahoma"/>
                <a:cs typeface="Tahoma"/>
                <a:sym typeface="Tahoma"/>
              </a:rPr>
              <a:t>,</a:t>
            </a:r>
            <a:br>
              <a:rPr lang="he-IL" sz="3600" dirty="0">
                <a:latin typeface="Tahoma"/>
                <a:ea typeface="Tahoma"/>
                <a:cs typeface="Tahoma"/>
                <a:sym typeface="Tahoma"/>
              </a:rPr>
            </a:br>
            <a:r>
              <a:rPr lang="he-IL" sz="3600" dirty="0">
                <a:latin typeface="Tahoma"/>
                <a:ea typeface="Tahoma"/>
                <a:cs typeface="Tahoma"/>
                <a:sym typeface="Tahoma"/>
              </a:rPr>
              <a:t>חוזה המדינה</a:t>
            </a:r>
            <a:endParaRPr lang="he-IL" sz="36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89C38FC5-C853-A421-C520-159BAEDE22C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2219233" y="2926079"/>
            <a:ext cx="78139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"טוב למות בעד ארצנו"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880DC6F-70B4-8EA9-7E4C-217B3C16D65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 descr="צילום ש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מלבן 3"/>
          <p:cNvSpPr/>
          <p:nvPr/>
        </p:nvSpPr>
        <p:spPr>
          <a:xfrm>
            <a:off x="1981200" y="3276600"/>
            <a:ext cx="2667000" cy="2392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1791" rtl="1">
              <a:lnSpc>
                <a:spcPct val="120000"/>
              </a:lnSpc>
            </a:pPr>
            <a:r>
              <a:rPr lang="he-IL" sz="3200" b="1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יוסף טרומפלדור</a:t>
            </a:r>
            <a: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b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</a:br>
            <a: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מלוחמי</a:t>
            </a:r>
          </a:p>
          <a:p>
            <a:pPr lvl="0" algn="ctr" defTabSz="621791" rtl="1">
              <a:lnSpc>
                <a:spcPct val="120000"/>
              </a:lnSpc>
            </a:pPr>
            <a:r>
              <a:rPr lang="he-IL" sz="3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תל חי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C25BCE22-FE4E-B5FE-63DE-A74945298DB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1266326" y="2926079"/>
            <a:ext cx="958210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algn="ctr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"אני ואתה נשנה את העולם"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B289C53-A296-D7C1-EEAA-E5875975B21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 descr="איור של דמויות רוקדות עם דגלי המדינה "/>
          <p:cNvPicPr/>
          <p:nvPr/>
        </p:nvPicPr>
        <p:blipFill>
          <a:blip r:embed="rId3"/>
          <a:stretch>
            <a:fillRect/>
          </a:stretch>
        </p:blipFill>
        <p:spPr>
          <a:xfrm>
            <a:off x="22159" y="-60386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3043120" y="1802130"/>
            <a:ext cx="6150079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חוגגים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עצמאות</a:t>
            </a:r>
            <a:endParaRPr sz="7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2286000" y="3177986"/>
            <a:ext cx="7191176" cy="1490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buFont typeface="Arial"/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איזה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מנהג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של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יום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העצמאות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אהוב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עליי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במיוח</a:t>
            </a:r>
            <a:r>
              <a:rPr lang="he-IL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ד?</a:t>
            </a:r>
            <a:r>
              <a:rPr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0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11340496" y="411543"/>
            <a:ext cx="515934" cy="672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גרפיקה 2" descr="יונה קו מיתאר">
            <a:extLst>
              <a:ext uri="{FF2B5EF4-FFF2-40B4-BE49-F238E27FC236}">
                <a16:creationId xmlns:a16="http://schemas.microsoft.com/office/drawing/2014/main" id="{A0B66EB6-9C43-D4F7-A6F0-EA881359A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57200" y="290488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pdf" descr="צילום של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מלבן 3"/>
          <p:cNvSpPr/>
          <p:nvPr/>
        </p:nvSpPr>
        <p:spPr>
          <a:xfrm>
            <a:off x="2057400" y="3581400"/>
            <a:ext cx="2438400" cy="1673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20000"/>
              </a:lnSpc>
            </a:pPr>
            <a:r>
              <a:rPr lang="he-IL" sz="2200" b="1" dirty="0">
                <a:latin typeface="Tahoma"/>
                <a:ea typeface="Tahoma"/>
                <a:cs typeface="Tahoma"/>
                <a:sym typeface="Tahoma"/>
              </a:rPr>
              <a:t>אריק איינשטיין</a:t>
            </a:r>
            <a:br>
              <a:rPr lang="he-IL" sz="2200" dirty="0">
                <a:latin typeface="Tahoma"/>
                <a:ea typeface="Tahoma"/>
                <a:cs typeface="Tahoma"/>
                <a:sym typeface="Tahoma"/>
              </a:rPr>
            </a:b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זמר, יוצר, פזמונאי, שחקן, קומיקאי  </a:t>
            </a:r>
            <a:br>
              <a:rPr lang="he-IL" sz="2200" dirty="0">
                <a:latin typeface="Tahoma"/>
                <a:ea typeface="Tahoma"/>
                <a:cs typeface="Tahoma"/>
                <a:sym typeface="Tahoma"/>
              </a:rPr>
            </a:br>
            <a:r>
              <a:rPr lang="he-IL" sz="2200" dirty="0">
                <a:latin typeface="Tahoma"/>
                <a:ea typeface="Tahoma"/>
                <a:cs typeface="Tahoma"/>
                <a:sym typeface="Tahoma"/>
              </a:rPr>
              <a:t>ותסריטאי ישראלי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CA278446-FFFD-E0F6-2D96-4E8C6863A50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מלבן 3"/>
          <p:cNvSpPr/>
          <p:nvPr/>
        </p:nvSpPr>
        <p:spPr>
          <a:xfrm>
            <a:off x="990600" y="2667000"/>
            <a:ext cx="1021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"אנחנו במפה ואנחנו נשארים במפה –</a:t>
            </a:r>
            <a:r>
              <a:rPr lang="he-IL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 לא</a:t>
            </a:r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רק בספורט, </a:t>
            </a:r>
            <a:r>
              <a:rPr lang="he-IL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בהכול</a:t>
            </a:r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4FA6814-26CE-D9AC-F712-DA70EFF2BC5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pdf" descr="צילום של טל ברודי אוחז בגביע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2163503" y="3616959"/>
            <a:ext cx="2273373" cy="169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rtl="1">
              <a:lnSpc>
                <a:spcPct val="120000"/>
              </a:lnSpc>
            </a:pPr>
            <a:r>
              <a:rPr sz="3000" b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טל ברודי</a:t>
            </a: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</a:p>
          <a:p>
            <a:pPr lvl="0" algn="ctr" rtl="1">
              <a:lnSpc>
                <a:spcPct val="120000"/>
              </a:lnSpc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קפטן מכבי תל אביב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395EE31-862B-052F-11F3-AD8C5EF68F9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רק בגלל הרוח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013551" y="1269397"/>
            <a:ext cx="8164898" cy="431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3.png" descr="לחצו על הקישור כדי להקשיב לשיר &#10;בגלל הרוח &#10;מילים מיכה שטרית &#10;לחן לאה שבת 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6E663528-5E96-A415-5A92-38D8DACCCBC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4161063" y="2316480"/>
            <a:ext cx="3869873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מי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יוצא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דופן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B1C1E7A-A631-B2B4-67F9-6BAAB22FC603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3673842" y="582930"/>
            <a:ext cx="488370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>
                <a:latin typeface="Tahoma" pitchFamily="34" charset="0"/>
                <a:ea typeface="Tahoma" pitchFamily="34" charset="0"/>
                <a:cs typeface="Tahoma" pitchFamily="34" charset="0"/>
              </a:rPr>
              <a:t>איזה יישוב יוצא דופן?</a:t>
            </a:r>
          </a:p>
        </p:txBody>
      </p:sp>
      <p:sp>
        <p:nvSpPr>
          <p:cNvPr id="154" name="Shape 154"/>
          <p:cNvSpPr/>
          <p:nvPr/>
        </p:nvSpPr>
        <p:spPr>
          <a:xfrm>
            <a:off x="9362668" y="4907279"/>
            <a:ext cx="192763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>
                <a:latin typeface="Tahoma" pitchFamily="34" charset="0"/>
                <a:ea typeface="Tahoma" pitchFamily="34" charset="0"/>
                <a:cs typeface="Tahoma" pitchFamily="34" charset="0"/>
              </a:rPr>
              <a:t>ראשון לציון</a:t>
            </a:r>
          </a:p>
        </p:txBody>
      </p:sp>
      <p:sp>
        <p:nvSpPr>
          <p:cNvPr id="155" name="Shape 155"/>
          <p:cNvSpPr/>
          <p:nvPr/>
        </p:nvSpPr>
        <p:spPr>
          <a:xfrm>
            <a:off x="7051537" y="4907279"/>
            <a:ext cx="964365" cy="4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>
                <a:latin typeface="Tahoma" pitchFamily="34" charset="0"/>
                <a:ea typeface="Tahoma" pitchFamily="34" charset="0"/>
                <a:cs typeface="Tahoma" pitchFamily="34" charset="0"/>
              </a:rPr>
              <a:t>דגניה</a:t>
            </a:r>
          </a:p>
        </p:txBody>
      </p:sp>
      <p:sp>
        <p:nvSpPr>
          <p:cNvPr id="156" name="Shape 156"/>
          <p:cNvSpPr/>
          <p:nvPr/>
        </p:nvSpPr>
        <p:spPr>
          <a:xfrm>
            <a:off x="3775265" y="4907279"/>
            <a:ext cx="177171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זכרון</a:t>
            </a:r>
            <a:r>
              <a:rPr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יעקב</a:t>
            </a:r>
            <a:endParaRPr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1055652" y="4907279"/>
            <a:ext cx="166214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ראש</a:t>
            </a:r>
            <a:r>
              <a:rPr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פינה</a:t>
            </a:r>
            <a:endParaRPr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8" name="pasted-image.pdf" descr="דגניה "/>
          <p:cNvPicPr/>
          <p:nvPr/>
        </p:nvPicPr>
        <p:blipFill>
          <a:blip r:embed="rId4"/>
          <a:stretch>
            <a:fillRect/>
          </a:stretch>
        </p:blipFill>
        <p:spPr>
          <a:xfrm>
            <a:off x="6193309" y="2230983"/>
            <a:ext cx="2634141" cy="26341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1305F69-8C87-31B1-C7FF-316B4CBABE6E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xfrm>
            <a:off x="9476719" y="4888229"/>
            <a:ext cx="1737381" cy="459741"/>
          </a:xfrm>
          <a:prstGeom prst="rect">
            <a:avLst/>
          </a:prstGeom>
        </p:spPr>
        <p:txBody>
          <a:bodyPr/>
          <a:lstStyle>
            <a:lvl1pPr marL="0" indent="0" algn="ctr" defTabSz="886968">
              <a:spcBef>
                <a:spcPts val="900"/>
              </a:spcBef>
              <a:buSzTx/>
              <a:buNone/>
              <a:defRPr sz="2328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328">
                <a:latin typeface="Tahoma" pitchFamily="34" charset="0"/>
                <a:ea typeface="Tahoma" pitchFamily="34" charset="0"/>
                <a:cs typeface="Tahoma" pitchFamily="34" charset="0"/>
              </a:rPr>
              <a:t>שמעון פרס</a:t>
            </a:r>
          </a:p>
        </p:txBody>
      </p:sp>
      <p:sp>
        <p:nvSpPr>
          <p:cNvPr id="164" name="Shape 164"/>
          <p:cNvSpPr/>
          <p:nvPr/>
        </p:nvSpPr>
        <p:spPr>
          <a:xfrm>
            <a:off x="985510" y="4888229"/>
            <a:ext cx="1743424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יצחק בן צבי</a:t>
            </a:r>
          </a:p>
        </p:txBody>
      </p:sp>
      <p:sp>
        <p:nvSpPr>
          <p:cNvPr id="165" name="Shape 165"/>
          <p:cNvSpPr/>
          <p:nvPr/>
        </p:nvSpPr>
        <p:spPr>
          <a:xfrm>
            <a:off x="3933720" y="4888229"/>
            <a:ext cx="1478928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מנחם בגין</a:t>
            </a:r>
          </a:p>
        </p:txBody>
      </p:sp>
      <p:sp>
        <p:nvSpPr>
          <p:cNvPr id="166" name="Shape 166"/>
          <p:cNvSpPr/>
          <p:nvPr/>
        </p:nvSpPr>
        <p:spPr>
          <a:xfrm>
            <a:off x="6801087" y="4888229"/>
            <a:ext cx="1451677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חיים ויצמן</a:t>
            </a:r>
          </a:p>
        </p:txBody>
      </p:sp>
      <p:sp>
        <p:nvSpPr>
          <p:cNvPr id="167" name="Shape 167"/>
          <p:cNvSpPr/>
          <p:nvPr/>
        </p:nvSpPr>
        <p:spPr>
          <a:xfrm>
            <a:off x="3604100" y="582930"/>
            <a:ext cx="493885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>
                <a:latin typeface="Tahoma" pitchFamily="34" charset="0"/>
                <a:ea typeface="Tahoma" pitchFamily="34" charset="0"/>
                <a:cs typeface="Tahoma" pitchFamily="34" charset="0"/>
              </a:rPr>
              <a:t>איזו דמות יוצאת דופן?</a:t>
            </a:r>
          </a:p>
        </p:txBody>
      </p:sp>
      <p:pic>
        <p:nvPicPr>
          <p:cNvPr id="168" name="pasted-image.pdf" descr="מנחם בגין &#10;לא היה נשיא המדינה "/>
          <p:cNvPicPr/>
          <p:nvPr/>
        </p:nvPicPr>
        <p:blipFill>
          <a:blip r:embed="rId4"/>
          <a:stretch>
            <a:fillRect/>
          </a:stretch>
        </p:blipFill>
        <p:spPr>
          <a:xfrm>
            <a:off x="3369230" y="2230983"/>
            <a:ext cx="2634140" cy="26341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F35B737-6880-04AF-15AC-D0F15F4555D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pdf" descr="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500232" y="4888229"/>
            <a:ext cx="609141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לח"י</a:t>
            </a:r>
          </a:p>
        </p:txBody>
      </p:sp>
      <p:sp>
        <p:nvSpPr>
          <p:cNvPr id="174" name="Shape 174"/>
          <p:cNvSpPr/>
          <p:nvPr/>
        </p:nvSpPr>
        <p:spPr>
          <a:xfrm>
            <a:off x="3659415" y="582930"/>
            <a:ext cx="482664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4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000">
                <a:latin typeface="Tahoma" pitchFamily="34" charset="0"/>
                <a:ea typeface="Tahoma" pitchFamily="34" charset="0"/>
                <a:cs typeface="Tahoma" pitchFamily="34" charset="0"/>
              </a:rPr>
              <a:t>איזה ארגון יוצא דופן?</a:t>
            </a:r>
          </a:p>
        </p:txBody>
      </p:sp>
      <p:pic>
        <p:nvPicPr>
          <p:cNvPr id="175" name="pasted-image.pdf" descr="צהל &#10;לא ארגון שהיה פעיל טרום הקמת המדינה "/>
          <p:cNvPicPr/>
          <p:nvPr/>
        </p:nvPicPr>
        <p:blipFill>
          <a:blip r:embed="rId4"/>
          <a:stretch>
            <a:fillRect/>
          </a:stretch>
        </p:blipFill>
        <p:spPr>
          <a:xfrm>
            <a:off x="6188630" y="2230983"/>
            <a:ext cx="2634140" cy="263414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4298448" y="4888229"/>
            <a:ext cx="796049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אצ"ל</a:t>
            </a:r>
          </a:p>
        </p:txBody>
      </p:sp>
      <p:sp>
        <p:nvSpPr>
          <p:cNvPr id="177" name="Shape 177"/>
          <p:cNvSpPr/>
          <p:nvPr/>
        </p:nvSpPr>
        <p:spPr>
          <a:xfrm>
            <a:off x="7103363" y="4888229"/>
            <a:ext cx="79925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צה"ל</a:t>
            </a:r>
          </a:p>
        </p:txBody>
      </p:sp>
      <p:sp>
        <p:nvSpPr>
          <p:cNvPr id="178" name="Shape 178"/>
          <p:cNvSpPr/>
          <p:nvPr/>
        </p:nvSpPr>
        <p:spPr>
          <a:xfrm>
            <a:off x="9814515" y="4888229"/>
            <a:ext cx="990013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</a:rPr>
              <a:t>ההגנה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38210052-EF8C-5F74-D38D-10B0289BD9F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השתולים יום העצמאות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034926" y="1286642"/>
            <a:ext cx="8123770" cy="4284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3.png" descr="לחצו על הקישור כדי לצפות בסרטון 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5682333A-0FB3-E79E-2E07-0FFF38E2707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4326163" y="2468880"/>
            <a:ext cx="3869873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לא נפסיק לשיר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2A0B4353-CE66-FEC4-8A96-C803CA4BC17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4199213" y="1859279"/>
            <a:ext cx="3793574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מה מסתתר בציור?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BD6DBC5-B5E8-1728-FA90-271516B0C2C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df" descr="איור של דגל ישרא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6795034" y="1021080"/>
            <a:ext cx="3971354" cy="276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5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000">
                <a:latin typeface="Tahoma" pitchFamily="34" charset="0"/>
                <a:ea typeface="Tahoma" pitchFamily="34" charset="0"/>
                <a:cs typeface="Tahoma" pitchFamily="34" charset="0"/>
              </a:rPr>
              <a:t>שירו כמה שיותר שירים עם המילה</a:t>
            </a:r>
          </a:p>
        </p:txBody>
      </p:sp>
      <p:sp>
        <p:nvSpPr>
          <p:cNvPr id="194" name="Shape 194"/>
          <p:cNvSpPr/>
          <p:nvPr/>
        </p:nvSpPr>
        <p:spPr>
          <a:xfrm>
            <a:off x="7620000" y="3962400"/>
            <a:ext cx="2373404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1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9600" b="1">
                <a:latin typeface="Tahoma" pitchFamily="34" charset="0"/>
                <a:ea typeface="Tahoma" pitchFamily="34" charset="0"/>
                <a:cs typeface="Tahoma" pitchFamily="34" charset="0"/>
              </a:rPr>
              <a:t>דגל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056CBC9-5F35-2B88-4A35-C4BEE39D584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image.pdf" descr="איור של הר החרמון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5913724" y="944879"/>
            <a:ext cx="4662164" cy="183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lnSpc>
                <a:spcPct val="120000"/>
              </a:lnSpc>
              <a:defRPr sz="5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5000">
                <a:latin typeface="Tahoma" pitchFamily="34" charset="0"/>
                <a:ea typeface="Tahoma" pitchFamily="34" charset="0"/>
                <a:cs typeface="Tahoma" pitchFamily="34" charset="0"/>
              </a:rPr>
              <a:t>שירו כמה שיותר שירים על</a:t>
            </a:r>
          </a:p>
        </p:txBody>
      </p:sp>
      <p:sp>
        <p:nvSpPr>
          <p:cNvPr id="200" name="Shape 200"/>
          <p:cNvSpPr/>
          <p:nvPr/>
        </p:nvSpPr>
        <p:spPr>
          <a:xfrm>
            <a:off x="6019800" y="2819400"/>
            <a:ext cx="4434866" cy="271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 rtl="1">
              <a:lnSpc>
                <a:spcPct val="90000"/>
              </a:lnSpc>
              <a:spcBef>
                <a:spcPts val="1000"/>
              </a:spcBef>
              <a:buFont typeface="Arial"/>
            </a:pPr>
            <a:r>
              <a:rPr sz="9000" b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מקומות</a:t>
            </a:r>
          </a:p>
          <a:p>
            <a:pPr lvl="0" algn="ctr" rtl="1">
              <a:lnSpc>
                <a:spcPct val="90000"/>
              </a:lnSpc>
              <a:spcBef>
                <a:spcPts val="1000"/>
              </a:spcBef>
              <a:buFont typeface="Arial"/>
            </a:pPr>
            <a:r>
              <a:rPr sz="9000" b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בארץ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BEE5DD2-812A-03E4-C1D3-4032C341A39D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המצאות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2049414" y="1290226"/>
            <a:ext cx="8093172" cy="4277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3.png" descr="לחצו על הקישור כדי לצפות בסרטון  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38BA486-4CF3-9DBA-4A52-093D444A9E4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1447800" y="2316479"/>
            <a:ext cx="9414184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אילו המצאות ישראליות נוספות אתם מכירים?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98F87972-F77A-96C3-7A7C-F4BEDA1F5E0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4262663" y="2186122"/>
            <a:ext cx="3869873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נכון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או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לא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7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נכון</a:t>
            </a:r>
            <a:r>
              <a:rPr sz="7000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3F18C61-61D1-3012-47D3-ECD1E897E32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 או לא נכון?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idx="1"/>
          </p:nvPr>
        </p:nvSpPr>
        <p:spPr>
          <a:xfrm>
            <a:off x="838200" y="2663825"/>
            <a:ext cx="10515600" cy="234881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ישראל היא מקום מפגש של שלוש יבשות</a:t>
            </a:r>
          </a:p>
        </p:txBody>
      </p:sp>
      <p:pic>
        <p:nvPicPr>
          <p:cNvPr id="223" name="pasted-image.pdf" descr="ישראל היא מקום מפגש של 3 יבשות ?&#10;נכון&#10; בצפון אירופה &#10;בדרום אפריקה &#10;במזרח אסיה &#10; איור של מפה שבמרכזה ישראל 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2464504" y="837812"/>
            <a:ext cx="1693895" cy="96517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מלבן 6"/>
          <p:cNvSpPr/>
          <p:nvPr/>
        </p:nvSpPr>
        <p:spPr>
          <a:xfrm>
            <a:off x="3733800" y="3505200"/>
            <a:ext cx="106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הים התיכון</a:t>
            </a:r>
          </a:p>
        </p:txBody>
      </p:sp>
      <p:sp>
        <p:nvSpPr>
          <p:cNvPr id="9" name="מלבן 8"/>
          <p:cNvSpPr/>
          <p:nvPr/>
        </p:nvSpPr>
        <p:spPr>
          <a:xfrm rot="16834575">
            <a:off x="5421884" y="4645511"/>
            <a:ext cx="715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1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ישראל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711DD52-5680-9334-A6C7-28C3C3B1C864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 lIns="0" tIns="0" rIns="0" bIns="0"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</a:t>
            </a:r>
            <a:r>
              <a:rPr sz="4136"/>
              <a:t> או לא נכון?</a:t>
            </a:r>
          </a:p>
        </p:txBody>
      </p:sp>
      <p:sp>
        <p:nvSpPr>
          <p:cNvPr id="9" name="מלבן 8"/>
          <p:cNvSpPr/>
          <p:nvPr/>
        </p:nvSpPr>
        <p:spPr>
          <a:xfrm>
            <a:off x="685800" y="2734776"/>
            <a:ext cx="106680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5100" dirty="0">
                <a:latin typeface="Tahoma" pitchFamily="34" charset="0"/>
                <a:ea typeface="Tahoma" pitchFamily="34" charset="0"/>
                <a:cs typeface="Tahoma" pitchFamily="34" charset="0"/>
              </a:rPr>
              <a:t>שביל ישראל הוא שביל הליכה העובר לרוחבה של מדינת ישראל, מהים התיכון לים המלח.</a:t>
            </a:r>
          </a:p>
        </p:txBody>
      </p:sp>
      <p:pic>
        <p:nvPicPr>
          <p:cNvPr id="231" name="pasted-image.pdf" descr="לא נכון &#10;שביל ישראל הוא שביל הליכה העובר לרוחבה של מדינת  ישראל  מהים התיכון לים המלח &#10;בצילום חבורה צועדת 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1989124" y="727379"/>
            <a:ext cx="2874470" cy="13255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מלבן 7"/>
          <p:cNvSpPr/>
          <p:nvPr/>
        </p:nvSpPr>
        <p:spPr>
          <a:xfrm>
            <a:off x="1905000" y="4191000"/>
            <a:ext cx="205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dirty="0">
                <a:latin typeface="Tahoma" pitchFamily="34" charset="0"/>
                <a:ea typeface="Tahoma" pitchFamily="34" charset="0"/>
                <a:cs typeface="Tahoma" pitchFamily="34" charset="0"/>
              </a:rPr>
              <a:t>שביל ישראל נמשך לאורך כל מדינת ישראל.</a:t>
            </a:r>
          </a:p>
          <a:p>
            <a:pPr algn="ctr" rtl="1"/>
            <a:r>
              <a:rPr lang="he-IL" dirty="0">
                <a:latin typeface="Tahoma" pitchFamily="34" charset="0"/>
                <a:ea typeface="Tahoma" pitchFamily="34" charset="0"/>
                <a:cs typeface="Tahoma" pitchFamily="34" charset="0"/>
              </a:rPr>
              <a:t>הוא מתחיל בקיבוץ דן בצפון ומסתיים באילת.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1F635AD-D6B1-0BFA-C4C3-E44F0250CAF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 lIns="0" tIns="0" rIns="0" bIns="0"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 או לא נכון?</a:t>
            </a:r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idx="1"/>
          </p:nvPr>
        </p:nvSpPr>
        <p:spPr>
          <a:xfrm>
            <a:off x="1524000" y="2895600"/>
            <a:ext cx="9144000" cy="1905000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  <a:buNone/>
            </a:pPr>
            <a:r>
              <a:rPr lang="he-IL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"ים סוף" ו"הים האדום" הם שני שמות של ים אחד</a:t>
            </a:r>
          </a:p>
        </p:txBody>
      </p:sp>
      <p:pic>
        <p:nvPicPr>
          <p:cNvPr id="8" name="pasted-image.pdf" descr="נכון &#10;ים סוף והים האדום הם שמות של אותו ים &#10;צילום מפרץ איל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2464504" y="837812"/>
            <a:ext cx="1693895" cy="9651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0D57C8FA-FD36-0E70-8107-C8AB70C2116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5041900" y="758825"/>
            <a:ext cx="2338983" cy="1325563"/>
          </a:xfrm>
          <a:prstGeom prst="rect">
            <a:avLst/>
          </a:prstGeom>
        </p:spPr>
        <p:txBody>
          <a:bodyPr lIns="0" tIns="0" rIns="0" bIns="0"/>
          <a:lstStyle>
            <a:lvl1pPr algn="ctr" defTabSz="859536">
              <a:defRPr sz="4136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136">
                <a:latin typeface="Tahoma" pitchFamily="34" charset="0"/>
                <a:ea typeface="Tahoma" pitchFamily="34" charset="0"/>
                <a:cs typeface="Tahoma" pitchFamily="34" charset="0"/>
              </a:rPr>
              <a:t>נכון או לא נכון?</a:t>
            </a:r>
          </a:p>
        </p:txBody>
      </p:sp>
      <p:sp>
        <p:nvSpPr>
          <p:cNvPr id="245" name="Shape 245"/>
          <p:cNvSpPr/>
          <p:nvPr/>
        </p:nvSpPr>
        <p:spPr>
          <a:xfrm>
            <a:off x="953591" y="2701925"/>
            <a:ext cx="10515601" cy="24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העיר העברית הראשונה היא פתח תקווה</a:t>
            </a:r>
          </a:p>
        </p:txBody>
      </p:sp>
      <p:pic>
        <p:nvPicPr>
          <p:cNvPr id="246" name="pasted-image.pdf" descr="לא נכון &#10;&#10;העיר העברית הראשונה היא פתח תקווה &#10;צילום של תל אביב מהגובה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1989124" y="727379"/>
            <a:ext cx="2874470" cy="1325564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981200" y="4495800"/>
            <a:ext cx="1889763" cy="132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העיר העברית הראשונה היא</a:t>
            </a:r>
          </a:p>
          <a:p>
            <a:pPr lvl="0" algn="ctr" defTabSz="457200" rtl="1">
              <a:lnSpc>
                <a:spcPct val="120000"/>
              </a:lnSpc>
            </a:pPr>
            <a:r>
              <a:rPr sz="240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תל אביב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0B2E518-723A-855C-198D-7244A413BB8A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288063" y="2849880"/>
            <a:ext cx="386987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7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7000">
                <a:latin typeface="Tahoma" pitchFamily="34" charset="0"/>
                <a:ea typeface="Tahoma" pitchFamily="34" charset="0"/>
                <a:cs typeface="Tahoma" pitchFamily="34" charset="0"/>
              </a:rPr>
              <a:t>איפה זה?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B1714CE-B2EF-17B4-BDB8-8EFABCCB54A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asted-image.pdf" descr="הָאוֹת צ + יוֹנָה ( לְלֹא הָאוֹת ה ) + הָאוֹת ו וְהָאוֹת ת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3979354" y="421290"/>
            <a:ext cx="423329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</a:rPr>
              <a:t>איזה מושג מסתתר בחידת הציורים?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D0842E2-D058-CC08-1DCF-E0ABEC00C51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.pdf" descr="צילום של בנין הכנס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2266787" y="532130"/>
            <a:ext cx="7600797" cy="70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lnSpc>
                <a:spcPct val="90000"/>
              </a:lnSpc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400">
                <a:latin typeface="Tahoma" pitchFamily="34" charset="0"/>
                <a:ea typeface="Tahoma" pitchFamily="34" charset="0"/>
                <a:cs typeface="Tahoma" pitchFamily="34" charset="0"/>
              </a:rPr>
              <a:t>מהו המבנה והיכן הוא ממוקם?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9F8086A4-7A83-476F-B7D5-9AF55B409692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image.pdf" descr="איור של מפת ישראל - ירושלים מסומנ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292538" y="2997349"/>
            <a:ext cx="4233451" cy="336895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7995282" y="3873211"/>
            <a:ext cx="2418831" cy="2205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 defTabSz="457200" rtl="1">
              <a:lnSpc>
                <a:spcPct val="110000"/>
              </a:lnSpc>
            </a:pP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הכנסת</a:t>
            </a:r>
            <a:endParaRPr sz="38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Tahoma"/>
            </a:endParaRPr>
          </a:p>
          <a:p>
            <a:pPr lvl="0" algn="ctr" defTabSz="457200" rtl="1">
              <a:lnSpc>
                <a:spcPct val="110000"/>
              </a:lnSpc>
            </a:pP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בירושלים</a:t>
            </a:r>
            <a:endParaRPr sz="38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Tahoma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DB37D7A-D249-8FF4-008A-ECB9D6AED39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asted-image.pdf" descr=" הגנים הבהאים והמקדש 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2359118" y="532130"/>
            <a:ext cx="7508466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90000"/>
              </a:lnSpc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algn="ctr" rtl="1">
              <a:defRPr sz="1800"/>
            </a:pPr>
            <a:r>
              <a:rPr sz="4400"/>
              <a:t>מהו המבנה והיכן הוא ממוקם?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3B9239AB-9E2A-F452-D175-DE041D14562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pdf" descr="איור של מפת ישראל -חיפה  מסומנ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2232757" y="407130"/>
            <a:ext cx="3799159" cy="265228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2440421" y="425866"/>
            <a:ext cx="2225751" cy="243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10000"/>
              </a:lnSpc>
              <a:defRPr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הגנים</a:t>
            </a:r>
            <a:r>
              <a:rPr sz="38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הבהאים</a:t>
            </a:r>
            <a:r>
              <a:rPr sz="38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3800" dirty="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בחיפה</a:t>
            </a:r>
            <a:endParaRPr sz="38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8DDF933-6986-B0FF-4F6A-DAF3ECBC183C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asted-image.pdf" descr="היכל הספר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2359118" y="532130"/>
            <a:ext cx="7508466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90000"/>
              </a:lnSpc>
              <a:defRPr sz="4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4400"/>
              <a:t>מהו המבנה והיכן הוא </a:t>
            </a:r>
            <a:r>
              <a:rPr sz="4400">
                <a:latin typeface="Tahoma" pitchFamily="34" charset="0"/>
                <a:ea typeface="Tahoma" pitchFamily="34" charset="0"/>
                <a:cs typeface="Tahoma" pitchFamily="34" charset="0"/>
              </a:rPr>
              <a:t>ממוקם</a:t>
            </a:r>
            <a:r>
              <a:rPr sz="440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69D032D-50F7-FF04-F1C5-50E9C6F38BA8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asted-image.pdf" descr="איור של מפת ישראל - ירושלים מסומנת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292538" y="2997349"/>
            <a:ext cx="4233451" cy="336895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8177993" y="3822411"/>
            <a:ext cx="2133180" cy="2205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457200">
              <a:defRPr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היכל הספר בירושלים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3DC4D0FD-1C95-0815-7CF0-BC201C70CE1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asted-image.pdf" descr="צילום של אגם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מלבן 4"/>
          <p:cNvSpPr/>
          <p:nvPr/>
        </p:nvSpPr>
        <p:spPr>
          <a:xfrm>
            <a:off x="4876800" y="381000"/>
            <a:ext cx="24785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איפה זה?</a:t>
            </a:r>
          </a:p>
        </p:txBody>
      </p:sp>
      <p:sp>
        <p:nvSpPr>
          <p:cNvPr id="7" name="מלבן 6"/>
          <p:cNvSpPr/>
          <p:nvPr/>
        </p:nvSpPr>
        <p:spPr>
          <a:xfrm>
            <a:off x="2743200" y="4495800"/>
            <a:ext cx="16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רמז:מקווה</a:t>
            </a:r>
            <a:r>
              <a:rPr lang="he-IL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מים שיובש וחלקו הוצף מחדש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CF838F8-D79A-29AE-3EE1-0DD265BC131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asted-image.pdf" descr="איור של מפת ישראל - ומיקום האגמון  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6702272" y="419830"/>
            <a:ext cx="4058524" cy="266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8201334" y="844541"/>
            <a:ext cx="2491553" cy="171767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20000"/>
              </a:lnSpc>
              <a:defRPr sz="3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אגמון החולה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00B4BBF-1A3D-B4E5-3F79-27B329770C5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שלום לך ארץ נהדרת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026046" y="1413437"/>
            <a:ext cx="8139908" cy="403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3.png" descr="לחצו על הקישור כדי להקשיב לשיר &#10;שלום לך ארץ &#10;מלים אילן גולדהירש&#10;לחן סטיבן גודמן &#10;https://www.youtube.com/watch?v=Mfm4qfKYGPk&amp;list=PLE3yRrYcmF2YXENwLSictbebdPoVoIJPY&amp;index=6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93133" y="3026149"/>
            <a:ext cx="805733" cy="80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C7021429-91A3-ABEC-F3BE-6F6A48119F55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pdf" descr="צילום של יצחק רבי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מלבן 5"/>
          <p:cNvSpPr/>
          <p:nvPr/>
        </p:nvSpPr>
        <p:spPr>
          <a:xfrm>
            <a:off x="1981200" y="2286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עם כל כך הרבה נכסים אנושיים, הישגים, נכסי טבע ונוף,</a:t>
            </a:r>
          </a:p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נמשיך להתפלל ולייחל לשלום...</a:t>
            </a:r>
          </a:p>
        </p:txBody>
      </p:sp>
      <p:sp>
        <p:nvSpPr>
          <p:cNvPr id="8" name="מציין מיקום טקסט 7"/>
          <p:cNvSpPr>
            <a:spLocks noGrp="1"/>
          </p:cNvSpPr>
          <p:nvPr>
            <p:ph type="body" idx="1"/>
          </p:nvPr>
        </p:nvSpPr>
        <p:spPr>
          <a:xfrm>
            <a:off x="4572000" y="2895600"/>
            <a:ext cx="6629400" cy="1524000"/>
          </a:xfrm>
        </p:spPr>
        <p:txBody>
          <a:bodyPr>
            <a:noAutofit/>
          </a:bodyPr>
          <a:lstStyle/>
          <a:p>
            <a:pPr algn="ctr" rtl="1">
              <a:lnSpc>
                <a:spcPct val="100000"/>
              </a:lnSpc>
              <a:buNone/>
            </a:pP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"אין לי נכסים, יש לי רק חלומות להוריש לדורות הבאים עולם טוב יותר, מפויס יותר –</a:t>
            </a:r>
            <a:r>
              <a:rPr lang="he-IL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 עולם</a:t>
            </a: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שנעים לחיות בו. אין זה הרבה מדי".</a:t>
            </a:r>
          </a:p>
          <a:p>
            <a:pPr algn="ctr" rtl="1">
              <a:lnSpc>
                <a:spcPct val="100000"/>
              </a:lnSpc>
              <a:buNone/>
            </a:pP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יצחק רבין, מתוך נאום בכינוס חתימת השלום עם ירדן</a:t>
            </a:r>
          </a:p>
          <a:p>
            <a:pPr algn="ctr" rtl="1">
              <a:lnSpc>
                <a:spcPct val="100000"/>
              </a:lnSpc>
              <a:buNone/>
            </a:pPr>
            <a:r>
              <a:rPr lang="he-IL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(26 ביולי 1994)</a:t>
            </a:r>
          </a:p>
          <a:p>
            <a:pPr algn="ctr" rtl="1">
              <a:lnSpc>
                <a:spcPct val="100000"/>
              </a:lnSpc>
              <a:buNone/>
            </a:pPr>
            <a:endParaRPr lang="he-IL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9A8945B4-D66A-4568-A177-4F7983CF1C57}"/>
              </a:ext>
            </a:extLst>
          </p:cNvPr>
          <p:cNvSpPr/>
          <p:nvPr/>
        </p:nvSpPr>
        <p:spPr>
          <a:xfrm>
            <a:off x="-1295400" y="54102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נאחל שלום </a:t>
            </a:r>
          </a:p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למדינת ישראל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D1C8227-E2EC-81ED-2BB6-9E99BCBFD3B7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 descr="צילום של בנימין זאב הרצל במרפסת &#10;&quot;בְּבָזֶל יָסַדְתִּי אֶת מְדִינַת הַיְּהוּדִים&quot;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829462" y="1098550"/>
            <a:ext cx="2810474" cy="1954939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 descr="צילום של בנימין זאב הרצל במרפסת &#10;&quot; בבזל יסדתי את מדינת היהודים&quot; "/>
          <p:cNvSpPr/>
          <p:nvPr/>
        </p:nvSpPr>
        <p:spPr>
          <a:xfrm>
            <a:off x="5082686" y="659130"/>
            <a:ext cx="203036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ציונות</a:t>
            </a:r>
            <a:endParaRPr sz="6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829BCB2-331B-CE2D-903B-C81CF41B244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asted-image.pdf" descr="איור של סרטון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מלבן 4"/>
          <p:cNvSpPr/>
          <p:nvPr/>
        </p:nvSpPr>
        <p:spPr>
          <a:xfrm>
            <a:off x="1981200" y="3810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צלמו סרטון בסגנון </a:t>
            </a:r>
            <a:r>
              <a:rPr lang="he-IL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טיקטוק</a:t>
            </a:r>
            <a:r>
              <a:rPr lang="he-IL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שמעביר את המסר: "ישראל היא המקום הכי טוב לחיות בו"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D85BF99-B525-9610-15F5-0C13968FC9BB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pdf" descr="לוגו קרן קימת לישראל &#10;שרשרת  דגלי ישראל &#10;איורים של בנימין זאב הרצל ודויד בן גוריון &#10;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2933700" y="4343400"/>
            <a:ext cx="6324600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 defTabSz="457200" rtl="1">
              <a:lnSpc>
                <a:spcPct val="120000"/>
              </a:lnSpc>
            </a:pP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עיצוב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: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אירה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גופמן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.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פיתוח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והפקה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: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צוות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המחלקה הפדגוגית,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סטודיו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צחר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שרון גלפרין.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הצילומים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במצגת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באדיבות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ארכיון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הצילומים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של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קק״ל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ולשכת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העתונות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.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צלמים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: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הנס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פ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ין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פריץ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כהן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עמוס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בן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גרשום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מרק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נימן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יעקב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סער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משה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פרידן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יעקב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שקולניק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מיכאל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חורי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אברהם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מלבסקי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דרור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ארצי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אביגיל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</a:t>
            </a:r>
            <a:r>
              <a:rPr sz="1200" dirty="0" err="1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עוזי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</a:t>
            </a:r>
            <a:r>
              <a:rPr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 IV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P</a:t>
            </a:r>
            <a:r>
              <a:rPr lang="he-IL" sz="1200" dirty="0">
                <a:latin typeface="Tahoma" pitchFamily="34" charset="0"/>
                <a:ea typeface="Tahoma" pitchFamily="34" charset="0"/>
                <a:cs typeface="Tahoma" pitchFamily="34" charset="0"/>
                <a:sym typeface="Tahoma"/>
              </a:rPr>
              <a:t>,פלאש 90</a:t>
            </a:r>
            <a:endParaRPr sz="1200" dirty="0">
              <a:latin typeface="Tahoma" pitchFamily="34" charset="0"/>
              <a:ea typeface="Tahoma" pitchFamily="34" charset="0"/>
              <a:cs typeface="Tahoma" pitchFamily="34" charset="0"/>
              <a:sym typeface="Tahoma"/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sted-image.pdf" descr="זום ישראלי 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608FC1C-A8A3-2589-8BCA-8E4CD5C05BF9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df" descr="הָאוֹת ה + קֻפְסָא   הָאוֹת   ה וְהָאוֹת  כ + אִיּוּר שֶׁל  תִּינוֹק חוֹלֶה עָטוּף בִּשְׂמִיכָה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3979354" y="421290"/>
            <a:ext cx="423329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lnSpc>
                <a:spcPct val="120000"/>
              </a:lnSpc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 dirty="0" err="1"/>
              <a:t>איזה</a:t>
            </a:r>
            <a:r>
              <a:rPr sz="3000" dirty="0"/>
              <a:t> </a:t>
            </a:r>
            <a:r>
              <a:rPr sz="3000" dirty="0" err="1"/>
              <a:t>מושג</a:t>
            </a:r>
            <a:r>
              <a:rPr sz="3000" dirty="0"/>
              <a:t> </a:t>
            </a:r>
            <a:r>
              <a:rPr sz="3000" dirty="0" err="1"/>
              <a:t>מסתתר</a:t>
            </a:r>
            <a:r>
              <a:rPr sz="3000" dirty="0"/>
              <a:t> </a:t>
            </a:r>
            <a:r>
              <a:rPr sz="3000" dirty="0" err="1"/>
              <a:t>בחידת</a:t>
            </a:r>
            <a:r>
              <a:rPr sz="3000" dirty="0"/>
              <a:t> </a:t>
            </a:r>
            <a:r>
              <a:rPr sz="3000" dirty="0" err="1"/>
              <a:t>הציורים</a:t>
            </a:r>
            <a:r>
              <a:rPr sz="3000" dirty="0"/>
              <a:t>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F9C382B-48E6-B6D2-2DA4-B92F895ABE40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asted-image.pdf" descr="צילום של קופת קרן קימת לישראל 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3154059" y="659130"/>
            <a:ext cx="58381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הקופסה</a:t>
            </a:r>
            <a:r>
              <a:rPr sz="6000"/>
              <a:t> הכחולה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619A875-014D-3811-74A3-2206D4C5CC16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asted-image.pdf" descr="הָאוֹת ה + תִּיק + חָוָה  לְלֹא הָאוֹת  ח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4482989" y="421290"/>
            <a:ext cx="3226022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3000">
                <a:latin typeface="Tahoma" pitchFamily="34" charset="0"/>
                <a:ea typeface="Tahoma" pitchFamily="34" charset="0"/>
                <a:cs typeface="Tahoma" pitchFamily="34" charset="0"/>
              </a:rPr>
              <a:t>מה מסתתר בחידת הציורים?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EF8F91F-6B04-681A-A8E4-24CC3F8FA301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asted-image.pdf" descr="בתמונה - נַפְתָּלִי הֵרְץ אִימְבֶּר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4785402" y="659130"/>
            <a:ext cx="25407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90000"/>
              </a:lnSpc>
              <a:defRPr sz="6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 rtl="1">
              <a:defRPr sz="1800"/>
            </a:pPr>
            <a:r>
              <a:rPr sz="6000">
                <a:latin typeface="Tahoma" pitchFamily="34" charset="0"/>
                <a:ea typeface="Tahoma" pitchFamily="34" charset="0"/>
                <a:cs typeface="Tahoma" pitchFamily="34" charset="0"/>
              </a:rPr>
              <a:t>התקווה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812B8F7-B69C-F1B1-EF24-6C9EE5A478CF}"/>
              </a:ext>
            </a:extLst>
          </p:cNvPr>
          <p:cNvSpPr/>
          <p:nvPr/>
        </p:nvSpPr>
        <p:spPr>
          <a:xfrm>
            <a:off x="765810" y="189706"/>
            <a:ext cx="742950" cy="738664"/>
          </a:xfrm>
          <a:prstGeom prst="rect">
            <a:avLst/>
          </a:prstGeom>
          <a:solidFill>
            <a:srgbClr val="7ED4FA"/>
          </a:solidFill>
          <a:ln>
            <a:solidFill>
              <a:srgbClr val="76E3FF"/>
            </a:solidFill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חידוד </a:t>
            </a:r>
          </a:p>
          <a:p>
            <a:pPr algn="ctr"/>
            <a:endParaRPr lang="he-IL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  <a:p>
            <a:pPr algn="ctr"/>
            <a:r>
              <a:rPr lang="he-IL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ישראלי</a:t>
            </a:r>
            <a:endParaRPr lang="he-IL" sz="1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uttman Yad-Light" panose="02010401010101010101" pitchFamily="2" charset="-79"/>
              <a:cs typeface="Guttman Yad-Light" panose="02010401010101010101" pitchFamily="2" charset="-79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610</Words>
  <Application>Microsoft Office PowerPoint</Application>
  <PresentationFormat>מסך רחב</PresentationFormat>
  <Paragraphs>236</Paragraphs>
  <Slides>52</Slides>
  <Notes>27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Guttman Yad-Light</vt:lpstr>
      <vt:lpstr>Helvetica Neue</vt:lpstr>
      <vt:lpstr>Tahoma</vt:lpstr>
      <vt:lpstr>Default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מי אמר?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נכון או לא נכון?</vt:lpstr>
      <vt:lpstr>נכון או לא נכון?</vt:lpstr>
      <vt:lpstr>נכון או לא נכון?</vt:lpstr>
      <vt:lpstr>נכון או לא נכון?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אגמון החולה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Almog Tsachar</dc:creator>
  <cp:lastModifiedBy>שלגית היימן</cp:lastModifiedBy>
  <cp:revision>53</cp:revision>
  <dcterms:modified xsi:type="dcterms:W3CDTF">2025-03-24T11:29:59Z</dcterms:modified>
</cp:coreProperties>
</file>