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</p:sldIdLst>
  <p:sldSz cx="12192000" cy="6858000"/>
  <p:notesSz cx="6858000" cy="9144000"/>
  <p:defaultTextStyle>
    <a:lvl1pPr>
      <a:defRPr>
        <a:latin typeface="Calibri"/>
        <a:ea typeface="Calibri"/>
        <a:cs typeface="Calibri"/>
        <a:sym typeface="Calibri"/>
      </a:defRPr>
    </a:lvl1pPr>
    <a:lvl2pPr indent="457200">
      <a:defRPr>
        <a:latin typeface="Calibri"/>
        <a:ea typeface="Calibri"/>
        <a:cs typeface="Calibri"/>
        <a:sym typeface="Calibri"/>
      </a:defRPr>
    </a:lvl2pPr>
    <a:lvl3pPr indent="914400">
      <a:defRPr>
        <a:latin typeface="Calibri"/>
        <a:ea typeface="Calibri"/>
        <a:cs typeface="Calibri"/>
        <a:sym typeface="Calibri"/>
      </a:defRPr>
    </a:lvl3pPr>
    <a:lvl4pPr indent="1371600">
      <a:defRPr>
        <a:latin typeface="Calibri"/>
        <a:ea typeface="Calibri"/>
        <a:cs typeface="Calibri"/>
        <a:sym typeface="Calibri"/>
      </a:defRPr>
    </a:lvl4pPr>
    <a:lvl5pPr indent="1828800">
      <a:defRPr>
        <a:latin typeface="Calibri"/>
        <a:ea typeface="Calibri"/>
        <a:cs typeface="Calibri"/>
        <a:sym typeface="Calibri"/>
      </a:defRPr>
    </a:lvl5pPr>
    <a:lvl6pPr indent="2286000">
      <a:defRPr>
        <a:latin typeface="Calibri"/>
        <a:ea typeface="Calibri"/>
        <a:cs typeface="Calibri"/>
        <a:sym typeface="Calibri"/>
      </a:defRPr>
    </a:lvl6pPr>
    <a:lvl7pPr indent="2743200">
      <a:defRPr>
        <a:latin typeface="Calibri"/>
        <a:ea typeface="Calibri"/>
        <a:cs typeface="Calibri"/>
        <a:sym typeface="Calibri"/>
      </a:defRPr>
    </a:lvl7pPr>
    <a:lvl8pPr indent="3200400">
      <a:defRPr>
        <a:latin typeface="Calibri"/>
        <a:ea typeface="Calibri"/>
        <a:cs typeface="Calibri"/>
        <a:sym typeface="Calibri"/>
      </a:defRPr>
    </a:lvl8pPr>
    <a:lvl9pPr indent="3657600">
      <a:defRPr>
        <a:latin typeface="Calibri"/>
        <a:ea typeface="Calibri"/>
        <a:cs typeface="Calibri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472C4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472C4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472C4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5A5A5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5A5A5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5A5A5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0AD47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0AD47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0AD47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472C4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472C4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823" autoAdjust="0"/>
  </p:normalViewPr>
  <p:slideViewPr>
    <p:cSldViewPr>
      <p:cViewPr varScale="1">
        <p:scale>
          <a:sx n="81" d="100"/>
          <a:sy n="81" d="100"/>
        </p:scale>
        <p:origin x="725" y="6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7" name="Shape 4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3" name="Shape 5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r" defTabSz="914400">
              <a:lnSpc>
                <a:spcPct val="100000"/>
              </a:lnSpc>
              <a:defRPr sz="1200"/>
            </a:lvl1pPr>
          </a:lstStyle>
          <a:p>
            <a:pPr lvl="0">
              <a:defRPr sz="1800"/>
            </a:pPr>
            <a:endParaRPr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36" name="Shape 13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/>
            </a:pPr>
            <a:endParaRPr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e-IL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60" name="Shape 16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r" defTabSz="914400">
              <a:lnSpc>
                <a:spcPct val="100000"/>
              </a:lnSpc>
              <a:defRPr sz="1800"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70" name="Shape 17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r" defTabSz="914400">
              <a:lnSpc>
                <a:spcPct val="100000"/>
              </a:lnSpc>
              <a:defRPr sz="1800"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80" name="Shape 18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r" defTabSz="914400">
              <a:lnSpc>
                <a:spcPct val="100000"/>
              </a:lnSpc>
              <a:defRPr sz="1800"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90" name="Shape 19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r" defTabSz="914400">
              <a:lnSpc>
                <a:spcPct val="100000"/>
              </a:lnSpc>
              <a:defRPr sz="1800"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96" name="Shape 19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r" defTabSz="914400">
              <a:lnSpc>
                <a:spcPct val="100000"/>
              </a:lnSpc>
              <a:defRPr sz="1800"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2" name="Shape 20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r" defTabSz="914400">
              <a:lnSpc>
                <a:spcPct val="100000"/>
              </a:lnSpc>
              <a:defRPr sz="1800"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r" defTabSz="914400">
              <a:lnSpc>
                <a:spcPct val="100000"/>
              </a:lnSpc>
              <a:defRPr sz="1800"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26" name="Shape 2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r" defTabSz="914400">
              <a:lnSpc>
                <a:spcPct val="100000"/>
              </a:lnSpc>
              <a:defRPr sz="1800"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9" name="Shape 5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r" defTabSz="914400">
              <a:lnSpc>
                <a:spcPct val="100000"/>
              </a:lnSpc>
              <a:defRPr sz="1800"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35" name="Shape 23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r" defTabSz="914400">
              <a:lnSpc>
                <a:spcPct val="100000"/>
              </a:lnSpc>
              <a:defRPr sz="1800"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56" name="Shape 2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r" defTabSz="914400">
              <a:lnSpc>
                <a:spcPct val="100000"/>
              </a:lnSpc>
              <a:defRPr sz="1800"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e-IL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65" name="Shape 26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r" defTabSz="914400">
              <a:lnSpc>
                <a:spcPct val="100000"/>
              </a:lnSpc>
              <a:defRPr sz="1200"/>
            </a:lvl1pPr>
          </a:lstStyle>
          <a:p>
            <a:pPr lvl="0">
              <a:defRPr sz="1800"/>
            </a:pPr>
            <a:endParaRPr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e-IL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74" name="Shape 27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r" defTabSz="914400">
              <a:lnSpc>
                <a:spcPct val="100000"/>
              </a:lnSpc>
              <a:defRPr sz="1800"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e-IL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84" name="Shape 28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r" defTabSz="914400">
              <a:lnSpc>
                <a:spcPct val="100000"/>
              </a:lnSpc>
              <a:defRPr sz="1800"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e-IL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e-IL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72" name="Shape 7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r" defTabSz="914400">
              <a:lnSpc>
                <a:spcPct val="100000"/>
              </a:lnSpc>
              <a:defRPr sz="1800"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0" name="Shape 8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914400">
              <a:lnSpc>
                <a:spcPct val="100000"/>
              </a:lnSpc>
              <a:defRPr sz="1800"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8" name="Shape 8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r" defTabSz="914400">
              <a:lnSpc>
                <a:spcPct val="100000"/>
              </a:lnSpc>
              <a:defRPr sz="1800"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20" name="Shape 12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914400">
              <a:lnSpc>
                <a:spcPct val="100000"/>
              </a:lnSpc>
              <a:defRPr sz="1800"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28" name="Shape 12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914400">
              <a:lnSpc>
                <a:spcPct val="100000"/>
              </a:lnSpc>
              <a:defRPr sz="1800"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35099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 lvl="0">
              <a:defRPr sz="1800"/>
            </a:pPr>
            <a:r>
              <a:rPr sz="6000"/>
              <a:t>Title Text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1524000" y="3602037"/>
            <a:ext cx="9144000" cy="32559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pPr lvl="0">
              <a:defRPr sz="1800"/>
            </a:pPr>
            <a:r>
              <a:rPr sz="2400"/>
              <a:t>Body Level One</a:t>
            </a:r>
          </a:p>
          <a:p>
            <a:pPr lvl="1">
              <a:defRPr sz="1800"/>
            </a:pPr>
            <a:r>
              <a:rPr sz="2400"/>
              <a:t>Body Level Two</a:t>
            </a:r>
          </a:p>
          <a:p>
            <a:pPr lvl="2">
              <a:defRPr sz="1800"/>
            </a:pPr>
            <a:r>
              <a:rPr sz="2400"/>
              <a:t>Body Level Three</a:t>
            </a:r>
          </a:p>
          <a:p>
            <a:pPr lvl="3">
              <a:defRPr sz="1800"/>
            </a:pPr>
            <a:r>
              <a:rPr sz="2400"/>
              <a:t>Body Level Four</a:t>
            </a:r>
          </a:p>
          <a:p>
            <a:pPr lvl="4">
              <a:defRPr sz="1800"/>
            </a:pPr>
            <a:r>
              <a:rPr sz="2400"/>
              <a:t>Body Level Five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algn="l"/>
            <a:lvl2pPr algn="l"/>
            <a:lvl3pPr algn="l"/>
            <a:lvl4pPr algn="l"/>
            <a:lvl5pPr algn="l"/>
          </a:lstStyle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xfrm>
            <a:off x="8724900" y="0"/>
            <a:ext cx="2628900" cy="6542088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44" name="Shape 44"/>
          <p:cNvSpPr>
            <a:spLocks noGrp="1"/>
          </p:cNvSpPr>
          <p:nvPr>
            <p:ph type="body" idx="1"/>
          </p:nvPr>
        </p:nvSpPr>
        <p:spPr>
          <a:xfrm>
            <a:off x="838200" y="365125"/>
            <a:ext cx="7734300" cy="6492875"/>
          </a:xfrm>
          <a:prstGeom prst="rect">
            <a:avLst/>
          </a:prstGeom>
        </p:spPr>
        <p:txBody>
          <a:bodyPr/>
          <a:lstStyle>
            <a:lvl1pPr algn="l"/>
            <a:lvl2pPr algn="l"/>
            <a:lvl3pPr algn="l"/>
            <a:lvl4pPr algn="l"/>
            <a:lvl5pPr algn="l"/>
          </a:lstStyle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  <p:sp>
        <p:nvSpPr>
          <p:cNvPr id="45" name="Shape 4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831850" y="0"/>
            <a:ext cx="10515600" cy="4562475"/>
          </a:xfrm>
          <a:prstGeom prst="rect">
            <a:avLst/>
          </a:prstGeom>
        </p:spPr>
        <p:txBody>
          <a:bodyPr anchor="b"/>
          <a:lstStyle>
            <a:lvl1pPr algn="l">
              <a:defRPr sz="6000"/>
            </a:lvl1pPr>
          </a:lstStyle>
          <a:p>
            <a:pPr lvl="0">
              <a:defRPr sz="1800"/>
            </a:pPr>
            <a:r>
              <a:rPr sz="6000"/>
              <a:t>Title Text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idx="1"/>
          </p:nvPr>
        </p:nvSpPr>
        <p:spPr>
          <a:xfrm>
            <a:off x="831850" y="4589462"/>
            <a:ext cx="10515600" cy="2268538"/>
          </a:xfrm>
          <a:prstGeom prst="rect">
            <a:avLst/>
          </a:prstGeom>
        </p:spPr>
        <p:txBody>
          <a:bodyPr/>
          <a:lstStyle>
            <a:lvl1pPr marL="0" indent="0" algn="l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 algn="l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 algn="l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 algn="l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 algn="l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888888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888888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888888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888888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888888"/>
                </a:solidFill>
              </a:rPr>
              <a:t>Body Level Five</a:t>
            </a:r>
          </a:p>
        </p:txBody>
      </p:sp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5181600" cy="5032375"/>
          </a:xfrm>
          <a:prstGeom prst="rect">
            <a:avLst/>
          </a:prstGeom>
        </p:spPr>
        <p:txBody>
          <a:bodyPr/>
          <a:lstStyle>
            <a:lvl1pPr algn="l"/>
            <a:lvl2pPr algn="l"/>
            <a:lvl3pPr algn="l"/>
            <a:lvl4pPr algn="l"/>
            <a:lvl5pPr algn="l"/>
          </a:lstStyle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 algn="l">
              <a:buSzTx/>
              <a:buFontTx/>
              <a:buNone/>
              <a:defRPr sz="2400" b="1"/>
            </a:lvl1pPr>
            <a:lvl2pPr marL="0" indent="457200" algn="l">
              <a:buSzTx/>
              <a:buFontTx/>
              <a:buNone/>
              <a:defRPr sz="2400" b="1"/>
            </a:lvl2pPr>
            <a:lvl3pPr marL="0" indent="914400" algn="l">
              <a:buSzTx/>
              <a:buFontTx/>
              <a:buNone/>
              <a:defRPr sz="2400" b="1"/>
            </a:lvl3pPr>
            <a:lvl4pPr marL="0" indent="1371600" algn="l">
              <a:buSzTx/>
              <a:buFontTx/>
              <a:buNone/>
              <a:defRPr sz="2400" b="1"/>
            </a:lvl4pPr>
            <a:lvl5pPr marL="0" indent="1828800" algn="l">
              <a:buSzTx/>
              <a:buFontTx/>
              <a:buNone/>
              <a:defRPr sz="2400" b="1"/>
            </a:lvl5pPr>
          </a:lstStyle>
          <a:p>
            <a:pPr lvl="0">
              <a:defRPr sz="1800" b="0"/>
            </a:pPr>
            <a:r>
              <a:rPr sz="2400" b="1"/>
              <a:t>Body Level One</a:t>
            </a:r>
          </a:p>
          <a:p>
            <a:pPr lvl="1">
              <a:defRPr sz="1800" b="0"/>
            </a:pPr>
            <a:r>
              <a:rPr sz="2400" b="1"/>
              <a:t>Body Level Two</a:t>
            </a:r>
          </a:p>
          <a:p>
            <a:pPr lvl="2">
              <a:defRPr sz="1800" b="0"/>
            </a:pPr>
            <a:r>
              <a:rPr sz="2400" b="1"/>
              <a:t>Body Level Three</a:t>
            </a:r>
          </a:p>
          <a:p>
            <a:pPr lvl="3">
              <a:defRPr sz="1800" b="0"/>
            </a:pPr>
            <a:r>
              <a:rPr sz="2400" b="1"/>
              <a:t>Body Level Four</a:t>
            </a:r>
          </a:p>
          <a:p>
            <a:pPr lvl="4">
              <a:defRPr sz="1800" b="0"/>
            </a:pPr>
            <a:r>
              <a:rPr sz="2400" b="1"/>
              <a:t>Body Level Five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27" name="Shape 2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839787" y="0"/>
            <a:ext cx="3932239" cy="2057400"/>
          </a:xfrm>
          <a:prstGeom prst="rect">
            <a:avLst/>
          </a:prstGeom>
        </p:spPr>
        <p:txBody>
          <a:bodyPr anchor="b"/>
          <a:lstStyle>
            <a:lvl1pPr algn="l">
              <a:defRPr sz="3200"/>
            </a:lvl1pPr>
          </a:lstStyle>
          <a:p>
            <a:pPr lvl="0">
              <a:defRPr sz="1800"/>
            </a:pPr>
            <a:r>
              <a:rPr sz="3200"/>
              <a:t>Title Text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xfrm>
            <a:off x="5183187" y="987425"/>
            <a:ext cx="6172201" cy="5870575"/>
          </a:xfrm>
          <a:prstGeom prst="rect">
            <a:avLst/>
          </a:prstGeom>
        </p:spPr>
        <p:txBody>
          <a:bodyPr/>
          <a:lstStyle>
            <a:lvl1pPr algn="l">
              <a:defRPr sz="3200"/>
            </a:lvl1pPr>
            <a:lvl2pPr marL="718457" indent="-261257" algn="l">
              <a:defRPr sz="3200"/>
            </a:lvl2pPr>
            <a:lvl3pPr marL="1219200" indent="-304800" algn="l">
              <a:defRPr sz="3200"/>
            </a:lvl3pPr>
            <a:lvl4pPr marL="1737360" indent="-365760" algn="l">
              <a:defRPr sz="3200"/>
            </a:lvl4pPr>
            <a:lvl5pPr marL="2194560" indent="-365760" algn="l"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839787" y="0"/>
            <a:ext cx="3932239" cy="2057400"/>
          </a:xfrm>
          <a:prstGeom prst="rect">
            <a:avLst/>
          </a:prstGeom>
        </p:spPr>
        <p:txBody>
          <a:bodyPr anchor="b"/>
          <a:lstStyle>
            <a:lvl1pPr algn="l">
              <a:defRPr sz="3200"/>
            </a:lvl1pPr>
          </a:lstStyle>
          <a:p>
            <a:pPr lvl="0">
              <a:defRPr sz="1800"/>
            </a:pPr>
            <a:r>
              <a:rPr sz="3200"/>
              <a:t>Title Text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839787" y="2057400"/>
            <a:ext cx="3932239" cy="4800600"/>
          </a:xfrm>
          <a:prstGeom prst="rect">
            <a:avLst/>
          </a:prstGeom>
        </p:spPr>
        <p:txBody>
          <a:bodyPr/>
          <a:lstStyle>
            <a:lvl1pPr marL="0" indent="0" algn="l">
              <a:buSzTx/>
              <a:buFontTx/>
              <a:buNone/>
              <a:defRPr sz="1600"/>
            </a:lvl1pPr>
            <a:lvl2pPr marL="0" indent="457200" algn="l">
              <a:buSzTx/>
              <a:buFontTx/>
              <a:buNone/>
              <a:defRPr sz="1600"/>
            </a:lvl2pPr>
            <a:lvl3pPr marL="0" indent="914400" algn="l">
              <a:buSzTx/>
              <a:buFontTx/>
              <a:buNone/>
              <a:defRPr sz="1600"/>
            </a:lvl3pPr>
            <a:lvl4pPr marL="0" indent="1371600" algn="l">
              <a:buSzTx/>
              <a:buFontTx/>
              <a:buNone/>
              <a:defRPr sz="1600"/>
            </a:lvl4pPr>
            <a:lvl5pPr marL="0" indent="1828800" algn="l">
              <a:buSzTx/>
              <a:buFontTx/>
              <a:buNone/>
              <a:defRPr sz="1600"/>
            </a:lvl5pPr>
          </a:lstStyle>
          <a:p>
            <a:pPr lvl="0">
              <a:defRPr sz="1800"/>
            </a:pPr>
            <a:r>
              <a:rPr sz="1600"/>
              <a:t>Body Level One</a:t>
            </a:r>
          </a:p>
          <a:p>
            <a:pPr lvl="1">
              <a:defRPr sz="1800"/>
            </a:pPr>
            <a:r>
              <a:rPr sz="1600"/>
              <a:t>Body Level Two</a:t>
            </a:r>
          </a:p>
          <a:p>
            <a:pPr lvl="2">
              <a:defRPr sz="1800"/>
            </a:pPr>
            <a:r>
              <a:rPr sz="1600"/>
              <a:t>Body Level Three</a:t>
            </a:r>
          </a:p>
          <a:p>
            <a:pPr lvl="3">
              <a:defRPr sz="1800"/>
            </a:pPr>
            <a:r>
              <a:rPr sz="1600"/>
              <a:t>Body Level Four</a:t>
            </a:r>
          </a:p>
          <a:p>
            <a:pPr lvl="4">
              <a:defRPr sz="1800"/>
            </a:pPr>
            <a:r>
              <a:rPr sz="1600"/>
              <a:t>Body Level Five</a:t>
            </a:r>
          </a:p>
        </p:txBody>
      </p:sp>
      <p:sp>
        <p:nvSpPr>
          <p:cNvPr id="37" name="Shape 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38200" y="230187"/>
            <a:ext cx="10515600" cy="1595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5032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610600" y="6404292"/>
            <a:ext cx="2743200" cy="26924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algn="r"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1pPr>
      <a:lvl2pPr algn="r"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2pPr>
      <a:lvl3pPr algn="r"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3pPr>
      <a:lvl4pPr algn="r"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4pPr>
      <a:lvl5pPr algn="r"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5pPr>
      <a:lvl6pPr algn="r"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6pPr>
      <a:lvl7pPr algn="r"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7pPr>
      <a:lvl8pPr algn="r"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8pPr>
      <a:lvl9pPr algn="r"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indent="-228600" algn="r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1pPr>
      <a:lvl2pPr marL="723900" indent="-266700" algn="r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2pPr>
      <a:lvl3pPr marL="1234439" indent="-320039" algn="r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3pPr>
      <a:lvl4pPr marL="1727200" indent="-355600" algn="r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4pPr>
      <a:lvl5pPr marL="2184400" indent="-355600" algn="r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5pPr>
      <a:lvl6pPr marL="2641600" indent="-355600" algn="r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6pPr>
      <a:lvl7pPr marL="3098800" indent="-355600" algn="r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7pPr>
      <a:lvl8pPr marL="3556000" indent="-355600" algn="r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8pPr>
      <a:lvl9pPr marL="4013200" indent="-355600" algn="r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9pPr>
    </p:bodyStyle>
    <p:otherStyle>
      <a:lvl1pPr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hyperlink" Target="https://www.youtube.com/watch?v=YX9xh9-LCwM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hyperlink" Target="https://www.youtube.com/watch?v=UfPowXjRvUQ&amp;list=PLE3yRrYcmF2YXENwLSictbebdPoVoIJPY&amp;index=12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hyperlink" Target="http://www.youtube.com/watch?v=6uo92ZpEU0g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hyperlink" Target="https://www.youtube.com/watch?v=4i18Q0ov2xI&amp;ab_channel=TreyX-Idan" TargetMode="Externa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hyperlink" Target="https://www.youtube.com/watch?v=Mfm4qfKYGPk&amp;list=PLE3yRrYcmF2YXENwLSictbebdPoVoIJPY&amp;index=6" TargetMode="Externa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sted-image.pdf" descr="  זום ישראלי וסמל קרן קימת לישראל מופיעים בכל עמוד ומוזכרים רק כאן 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1" name="Shape 51"/>
          <p:cNvSpPr/>
          <p:nvPr/>
        </p:nvSpPr>
        <p:spPr>
          <a:xfrm>
            <a:off x="4568361" y="5793740"/>
            <a:ext cx="3073916" cy="791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algn="ctr" defTabSz="457200" rtl="1">
              <a:lnSpc>
                <a:spcPct val="120000"/>
              </a:lnSpc>
            </a:pPr>
            <a:r>
              <a:rPr sz="200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החטיבה לחינוך ולקהילה,</a:t>
            </a:r>
          </a:p>
          <a:p>
            <a:pPr lvl="0" algn="ctr" defTabSz="457200">
              <a:lnSpc>
                <a:spcPct val="120000"/>
              </a:lnSpc>
            </a:pPr>
            <a:r>
              <a:rPr sz="200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קרן קימת לישראל</a:t>
            </a:r>
          </a:p>
        </p:txBody>
      </p:sp>
      <p:sp>
        <p:nvSpPr>
          <p:cNvPr id="6" name="מלבן 5"/>
          <p:cNvSpPr/>
          <p:nvPr/>
        </p:nvSpPr>
        <p:spPr>
          <a:xfrm>
            <a:off x="5181600" y="5105400"/>
            <a:ext cx="17812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rtl="1">
              <a:defRPr sz="1800">
                <a:solidFill>
                  <a:srgbClr val="000000"/>
                </a:solidFill>
              </a:defRPr>
            </a:pPr>
            <a:r>
              <a:rPr lang="he-IL" sz="24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לכיתות ד'-ו'</a:t>
            </a:r>
          </a:p>
        </p:txBody>
      </p:sp>
      <p:pic>
        <p:nvPicPr>
          <p:cNvPr id="9" name="pasted-image.pdf" descr="בתמונה דגלי ישראל &#10;איורים של בנימין זאב הרצל ודויד בן גוריון "/>
          <p:cNvPicPr/>
          <p:nvPr/>
        </p:nvPicPr>
        <p:blipFill>
          <a:blip r:embed="rId4"/>
          <a:stretch>
            <a:fillRect/>
          </a:stretch>
        </p:blipFill>
        <p:spPr>
          <a:xfrm>
            <a:off x="4269431" y="1528723"/>
            <a:ext cx="2841725" cy="3195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 descr="קוֹבֶץ זֶה הוּנְגַּש עַל יְדֵי חברת אֵיְי טוּ זִי - סֶמֶל  הַנגישוּת ">
            <a:extLst>
              <a:ext uri="{FF2B5EF4-FFF2-40B4-BE49-F238E27FC236}">
                <a16:creationId xmlns:a16="http://schemas.microsoft.com/office/drawing/2014/main" id="{31378751-A881-46D7-B549-976669254A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8" y="76200"/>
            <a:ext cx="377319" cy="381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asted-image.pdf" descr="קופסת חלב &#10;האות ב  מוחלפת באות   ו   +   ץ 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91" name="Shape 91"/>
          <p:cNvSpPr/>
          <p:nvPr/>
        </p:nvSpPr>
        <p:spPr>
          <a:xfrm>
            <a:off x="3979354" y="421290"/>
            <a:ext cx="4233292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ctr">
              <a:lnSpc>
                <a:spcPct val="120000"/>
              </a:lnSpc>
              <a:defRPr sz="3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3000">
                <a:latin typeface="Tahoma" pitchFamily="34" charset="0"/>
                <a:ea typeface="Tahoma" pitchFamily="34" charset="0"/>
                <a:cs typeface="Tahoma" pitchFamily="34" charset="0"/>
              </a:rPr>
              <a:t>איזה מושג מסתתר בחידת הציורים?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asted-image.pdf" descr="צילום של חלוצים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Shape 94"/>
          <p:cNvSpPr/>
          <p:nvPr/>
        </p:nvSpPr>
        <p:spPr>
          <a:xfrm>
            <a:off x="5260721" y="659130"/>
            <a:ext cx="1582163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ct val="90000"/>
              </a:lnSpc>
              <a:defRPr sz="6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6000">
                <a:latin typeface="Tahoma" pitchFamily="34" charset="0"/>
                <a:ea typeface="Tahoma" pitchFamily="34" charset="0"/>
                <a:cs typeface="Tahoma" pitchFamily="34" charset="0"/>
              </a:rPr>
              <a:t>חלוץ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asted-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בית קקל בתל אביב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2472480" y="899907"/>
            <a:ext cx="7247040" cy="5058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image3.png" descr="איור של בית קרן קיימת לישראל &#10;לחץ על הקישור לצפייה  בסרטון">
            <a:hlinkClick r:id="rId4"/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5693133" y="3026149"/>
            <a:ext cx="805733" cy="8057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asted-image.pdf" descr="&#10;התשובה &#10;&#10;&#10;הוחלט על הקמת המדינה ואושר הנוסח הסופי של מגילת העצמאות&#10;&#10;&#10;&#10;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" name="pasted-image.pdf"/>
          <p:cNvPicPr/>
          <p:nvPr/>
        </p:nvPicPr>
        <p:blipFill>
          <a:blip r:embed="rId5"/>
          <a:stretch>
            <a:fillRect/>
          </a:stretch>
        </p:blipFill>
        <p:spPr>
          <a:xfrm>
            <a:off x="299849" y="2823476"/>
            <a:ext cx="11592302" cy="3658993"/>
          </a:xfrm>
          <a:prstGeom prst="rect">
            <a:avLst/>
          </a:prstGeom>
          <a:ln w="12700">
            <a:miter lim="400000"/>
          </a:ln>
        </p:spPr>
      </p:pic>
      <p:sp>
        <p:nvSpPr>
          <p:cNvPr id="103" name="Shape 103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9677400" y="4267200"/>
            <a:ext cx="1858429" cy="132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24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rtl="1">
              <a:defRPr sz="1800"/>
            </a:pPr>
            <a:r>
              <a:rPr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נערך</a:t>
            </a:r>
            <a:r>
              <a:rPr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אירוע</a:t>
            </a:r>
            <a:r>
              <a:rPr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ההכרזה</a:t>
            </a:r>
            <a:r>
              <a:rPr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על</a:t>
            </a:r>
            <a:r>
              <a:rPr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הקמת</a:t>
            </a:r>
            <a:r>
              <a:rPr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מדינת</a:t>
            </a:r>
            <a:r>
              <a:rPr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ישראל</a:t>
            </a:r>
            <a:endParaRPr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6" name="Shape 106"/>
          <p:cNvSpPr/>
          <p:nvPr/>
        </p:nvSpPr>
        <p:spPr>
          <a:xfrm>
            <a:off x="1672299" y="325060"/>
            <a:ext cx="6006293" cy="176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sz="55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55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מה</a:t>
            </a:r>
            <a:r>
              <a:rPr sz="55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55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קרה</a:t>
            </a:r>
            <a:r>
              <a:rPr sz="55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55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בבית</a:t>
            </a:r>
            <a:r>
              <a:rPr sz="55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55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קק"ל</a:t>
            </a:r>
            <a:r>
              <a:rPr sz="55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55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בתל</a:t>
            </a:r>
            <a:r>
              <a:rPr sz="55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55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אביב</a:t>
            </a:r>
            <a:r>
              <a:rPr sz="5500" dirty="0">
                <a:latin typeface="Tahoma" pitchFamily="34" charset="0"/>
                <a:ea typeface="Tahoma" pitchFamily="34" charset="0"/>
                <a:cs typeface="Tahoma" pitchFamily="34" charset="0"/>
              </a:rPr>
              <a:t>?</a:t>
            </a:r>
          </a:p>
        </p:txBody>
      </p:sp>
      <p:sp>
        <p:nvSpPr>
          <p:cNvPr id="107" name="Shape 107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685800" y="4038600"/>
            <a:ext cx="1905000" cy="1938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24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הוחלט</a:t>
            </a:r>
            <a:r>
              <a:rPr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על</a:t>
            </a:r>
            <a:r>
              <a:rPr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הקמת</a:t>
            </a:r>
            <a:r>
              <a:rPr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המדינה</a:t>
            </a:r>
            <a:r>
              <a:rPr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ואושר</a:t>
            </a:r>
            <a:r>
              <a:rPr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הנוסח</a:t>
            </a:r>
            <a:r>
              <a:rPr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הסופי</a:t>
            </a:r>
            <a:r>
              <a:rPr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של</a:t>
            </a:r>
            <a:r>
              <a:rPr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מגילת</a:t>
            </a:r>
            <a:r>
              <a:rPr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העצמאות</a:t>
            </a:r>
            <a:endParaRPr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8" name="Shape 108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3581400" y="4572000"/>
            <a:ext cx="2113271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4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rtl="1">
              <a:defRPr sz="1800"/>
            </a:pPr>
            <a:r>
              <a:rPr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נבחר</a:t>
            </a:r>
            <a:r>
              <a:rPr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הרמטכ"ל</a:t>
            </a:r>
            <a:r>
              <a:rPr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הראשון</a:t>
            </a:r>
            <a:endParaRPr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9" name="Shape 109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6858000" y="4572000"/>
            <a:ext cx="1676400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24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הוחלט</a:t>
            </a:r>
            <a:r>
              <a:rPr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על</a:t>
            </a:r>
            <a:r>
              <a:rPr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הקמת</a:t>
            </a:r>
            <a:r>
              <a:rPr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קק"ל</a:t>
            </a:r>
            <a:endParaRPr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" dur="indefinite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apping-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os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os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os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</p:childTnLst>
        </p:cTn>
      </p:par>
    </p:tnLst>
    <p:bldLst>
      <p:bldP spid="103" grpId="0" animBg="1"/>
      <p:bldP spid="107" grpId="0" animBg="1"/>
      <p:bldP spid="108" grpId="0" animBg="1"/>
      <p:bldP spid="10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asted-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Shape 112"/>
          <p:cNvSpPr>
            <a:spLocks noGrp="1"/>
          </p:cNvSpPr>
          <p:nvPr>
            <p:ph type="title"/>
          </p:nvPr>
        </p:nvSpPr>
        <p:spPr>
          <a:xfrm>
            <a:off x="4370614" y="2766218"/>
            <a:ext cx="3450772" cy="1325564"/>
          </a:xfrm>
          <a:prstGeom prst="rect">
            <a:avLst/>
          </a:prstGeom>
        </p:spPr>
        <p:txBody>
          <a:bodyPr/>
          <a:lstStyle>
            <a:lvl1pPr algn="ctr">
              <a:defRPr sz="7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7000"/>
              <a:t>מי </a:t>
            </a:r>
            <a:r>
              <a:rPr sz="7000">
                <a:latin typeface="Tahoma" pitchFamily="34" charset="0"/>
                <a:ea typeface="Tahoma" pitchFamily="34" charset="0"/>
                <a:cs typeface="Tahoma" pitchFamily="34" charset="0"/>
              </a:rPr>
              <a:t>אמר</a:t>
            </a:r>
            <a:r>
              <a:rPr sz="7000"/>
              <a:t>?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asted-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5" name="Shape 115"/>
          <p:cNvSpPr/>
          <p:nvPr/>
        </p:nvSpPr>
        <p:spPr>
          <a:xfrm>
            <a:off x="2280996" y="2926079"/>
            <a:ext cx="7692168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0000"/>
              </a:lnSpc>
              <a:defRPr sz="6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6000"/>
              <a:t>"אם תרצו אין זו אגדה"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asted-image.pdf" descr="צילום של בנימין זאב הרצל 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מלבן 4"/>
          <p:cNvSpPr/>
          <p:nvPr/>
        </p:nvSpPr>
        <p:spPr>
          <a:xfrm>
            <a:off x="2286000" y="3581400"/>
            <a:ext cx="2057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he-IL" sz="3600" b="1" dirty="0">
                <a:latin typeface="Tahoma"/>
                <a:ea typeface="Tahoma"/>
                <a:cs typeface="Tahoma"/>
                <a:sym typeface="Tahoma"/>
              </a:rPr>
              <a:t>הרצל</a:t>
            </a:r>
            <a:r>
              <a:rPr lang="he-IL" sz="3600" dirty="0">
                <a:latin typeface="Tahoma"/>
                <a:ea typeface="Tahoma"/>
                <a:cs typeface="Tahoma"/>
                <a:sym typeface="Tahoma"/>
              </a:rPr>
              <a:t>,</a:t>
            </a:r>
            <a:br>
              <a:rPr lang="he-IL" sz="3600" dirty="0">
                <a:latin typeface="Tahoma"/>
                <a:ea typeface="Tahoma"/>
                <a:cs typeface="Tahoma"/>
                <a:sym typeface="Tahoma"/>
              </a:rPr>
            </a:br>
            <a:r>
              <a:rPr lang="he-IL" sz="3600" dirty="0">
                <a:latin typeface="Tahoma"/>
                <a:ea typeface="Tahoma"/>
                <a:cs typeface="Tahoma"/>
                <a:sym typeface="Tahoma"/>
              </a:rPr>
              <a:t>חוזה המדינה</a:t>
            </a:r>
            <a:endParaRPr lang="he-IL" sz="3600" dirty="0"/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asted-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Shape 123"/>
          <p:cNvSpPr/>
          <p:nvPr/>
        </p:nvSpPr>
        <p:spPr>
          <a:xfrm>
            <a:off x="2219233" y="2926079"/>
            <a:ext cx="7813996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0000"/>
              </a:lnSpc>
              <a:defRPr sz="6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6000">
                <a:latin typeface="Tahoma" pitchFamily="34" charset="0"/>
                <a:ea typeface="Tahoma" pitchFamily="34" charset="0"/>
                <a:cs typeface="Tahoma" pitchFamily="34" charset="0"/>
              </a:rPr>
              <a:t>"טוב למות בעד ארצנו"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asted-image.pdf" descr="צילום של 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מלבן 3"/>
          <p:cNvSpPr/>
          <p:nvPr/>
        </p:nvSpPr>
        <p:spPr>
          <a:xfrm>
            <a:off x="1981200" y="3276600"/>
            <a:ext cx="2667000" cy="2392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21791" rtl="1">
              <a:lnSpc>
                <a:spcPct val="120000"/>
              </a:lnSpc>
            </a:pPr>
            <a:r>
              <a:rPr lang="he-IL" sz="3200" b="1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יוסף טרומפלדור</a:t>
            </a:r>
            <a:r>
              <a:rPr lang="he-IL" sz="3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,</a:t>
            </a:r>
            <a:br>
              <a:rPr lang="he-IL" sz="3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</a:br>
            <a:r>
              <a:rPr lang="he-IL" sz="3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מלוחמי</a:t>
            </a:r>
          </a:p>
          <a:p>
            <a:pPr lvl="0" algn="ctr" defTabSz="621791" rtl="1">
              <a:lnSpc>
                <a:spcPct val="120000"/>
              </a:lnSpc>
            </a:pPr>
            <a:r>
              <a:rPr lang="he-IL" sz="3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תל חי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asted-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Shape 131"/>
          <p:cNvSpPr/>
          <p:nvPr/>
        </p:nvSpPr>
        <p:spPr>
          <a:xfrm>
            <a:off x="1266326" y="2926079"/>
            <a:ext cx="9582108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r">
              <a:lnSpc>
                <a:spcPct val="90000"/>
              </a:lnSpc>
              <a:defRPr sz="6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algn="ctr" rtl="1">
              <a:defRPr sz="1800"/>
            </a:pPr>
            <a:r>
              <a:rPr sz="6000">
                <a:latin typeface="Tahoma" pitchFamily="34" charset="0"/>
                <a:ea typeface="Tahoma" pitchFamily="34" charset="0"/>
                <a:cs typeface="Tahoma" pitchFamily="34" charset="0"/>
              </a:rPr>
              <a:t>"אני ואתה נשנה את העולם"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sted-image.pdf" descr="איור של דמויות רוקדות עם דגלי המדינה "/>
          <p:cNvPicPr/>
          <p:nvPr/>
        </p:nvPicPr>
        <p:blipFill>
          <a:blip r:embed="rId3"/>
          <a:stretch>
            <a:fillRect/>
          </a:stretch>
        </p:blipFill>
        <p:spPr>
          <a:xfrm>
            <a:off x="10886" y="-2177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6" name="Shape 56"/>
          <p:cNvSpPr/>
          <p:nvPr/>
        </p:nvSpPr>
        <p:spPr>
          <a:xfrm>
            <a:off x="3043120" y="1802130"/>
            <a:ext cx="6150079" cy="1061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0000"/>
              </a:lnSpc>
              <a:defRPr sz="7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7000">
                <a:latin typeface="Tahoma" pitchFamily="34" charset="0"/>
                <a:ea typeface="Tahoma" pitchFamily="34" charset="0"/>
                <a:cs typeface="Tahoma" pitchFamily="34" charset="0"/>
              </a:rPr>
              <a:t>חוגגים עצמאות</a:t>
            </a:r>
          </a:p>
        </p:txBody>
      </p:sp>
      <p:sp>
        <p:nvSpPr>
          <p:cNvPr id="57" name="Shape 57"/>
          <p:cNvSpPr/>
          <p:nvPr/>
        </p:nvSpPr>
        <p:spPr>
          <a:xfrm>
            <a:off x="2286000" y="3177986"/>
            <a:ext cx="7191176" cy="14902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lnSpc>
                <a:spcPct val="120000"/>
              </a:lnSpc>
              <a:spcBef>
                <a:spcPts val="1000"/>
              </a:spcBef>
              <a:buFont typeface="Arial"/>
              <a:defRPr sz="4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איזה</a:t>
            </a:r>
            <a:r>
              <a:rPr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מנהג</a:t>
            </a:r>
            <a:r>
              <a:rPr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של </a:t>
            </a:r>
            <a:r>
              <a:rPr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יום</a:t>
            </a:r>
            <a:r>
              <a:rPr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העצמאות</a:t>
            </a:r>
            <a:r>
              <a:rPr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אהוב</a:t>
            </a:r>
            <a:r>
              <a:rPr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עליי</a:t>
            </a:r>
            <a:r>
              <a:rPr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במיוח</a:t>
            </a:r>
            <a:r>
              <a:rPr lang="he-IL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ד?</a:t>
            </a:r>
            <a:r>
              <a:rPr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</p:txBody>
      </p:sp>
      <p:pic>
        <p:nvPicPr>
          <p:cNvPr id="10" name="pasted-image.pdf"/>
          <p:cNvPicPr/>
          <p:nvPr/>
        </p:nvPicPr>
        <p:blipFill>
          <a:blip r:embed="rId4"/>
          <a:stretch>
            <a:fillRect/>
          </a:stretch>
        </p:blipFill>
        <p:spPr>
          <a:xfrm>
            <a:off x="11340496" y="411543"/>
            <a:ext cx="515934" cy="6722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pasted-image.pdf"/>
          <p:cNvPicPr/>
          <p:nvPr/>
        </p:nvPicPr>
        <p:blipFill>
          <a:blip r:embed="rId5"/>
          <a:stretch>
            <a:fillRect/>
          </a:stretch>
        </p:blipFill>
        <p:spPr>
          <a:xfrm>
            <a:off x="302869" y="216340"/>
            <a:ext cx="1304963" cy="14675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pasted-image.pdf" descr="צילום של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מלבן 3"/>
          <p:cNvSpPr/>
          <p:nvPr/>
        </p:nvSpPr>
        <p:spPr>
          <a:xfrm>
            <a:off x="2057400" y="3581400"/>
            <a:ext cx="2438400" cy="1673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1">
              <a:lnSpc>
                <a:spcPct val="120000"/>
              </a:lnSpc>
            </a:pPr>
            <a:r>
              <a:rPr lang="he-IL" sz="2200" b="1" dirty="0">
                <a:latin typeface="Tahoma"/>
                <a:ea typeface="Tahoma"/>
                <a:cs typeface="Tahoma"/>
                <a:sym typeface="Tahoma"/>
              </a:rPr>
              <a:t>אריק איינשטיין</a:t>
            </a:r>
            <a:br>
              <a:rPr lang="he-IL" sz="2200" dirty="0">
                <a:latin typeface="Tahoma"/>
                <a:ea typeface="Tahoma"/>
                <a:cs typeface="Tahoma"/>
                <a:sym typeface="Tahoma"/>
              </a:rPr>
            </a:br>
            <a:r>
              <a:rPr lang="he-IL" sz="2200" dirty="0">
                <a:latin typeface="Tahoma"/>
                <a:ea typeface="Tahoma"/>
                <a:cs typeface="Tahoma"/>
                <a:sym typeface="Tahoma"/>
              </a:rPr>
              <a:t>זמר, יוצר, פזמונאי, שחקן, קומיקאי  </a:t>
            </a:r>
            <a:br>
              <a:rPr lang="he-IL" sz="2200" dirty="0">
                <a:latin typeface="Tahoma"/>
                <a:ea typeface="Tahoma"/>
                <a:cs typeface="Tahoma"/>
                <a:sym typeface="Tahoma"/>
              </a:rPr>
            </a:br>
            <a:r>
              <a:rPr lang="he-IL" sz="2200" dirty="0">
                <a:latin typeface="Tahoma"/>
                <a:ea typeface="Tahoma"/>
                <a:cs typeface="Tahoma"/>
                <a:sym typeface="Tahoma"/>
              </a:rPr>
              <a:t>ותסריטאי ישראלי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asted-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מלבן 3"/>
          <p:cNvSpPr/>
          <p:nvPr/>
        </p:nvSpPr>
        <p:spPr>
          <a:xfrm>
            <a:off x="990600" y="2667000"/>
            <a:ext cx="10210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he-IL" sz="5400" dirty="0">
                <a:latin typeface="Tahoma" pitchFamily="34" charset="0"/>
                <a:ea typeface="Tahoma" pitchFamily="34" charset="0"/>
                <a:cs typeface="Tahoma" pitchFamily="34" charset="0"/>
              </a:rPr>
              <a:t>"אנחנו במפה ואנחנו נשארים במפה –</a:t>
            </a:r>
            <a:r>
              <a:rPr lang="he-IL" sz="54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 לא</a:t>
            </a:r>
            <a:r>
              <a:rPr lang="he-IL" sz="5400" dirty="0">
                <a:latin typeface="Tahoma" pitchFamily="34" charset="0"/>
                <a:ea typeface="Tahoma" pitchFamily="34" charset="0"/>
                <a:cs typeface="Tahoma" pitchFamily="34" charset="0"/>
              </a:rPr>
              <a:t> רק בספורט, </a:t>
            </a:r>
            <a:r>
              <a:rPr lang="he-IL" sz="54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בהכול</a:t>
            </a:r>
            <a:r>
              <a:rPr lang="he-IL" sz="5400" dirty="0">
                <a:latin typeface="Tahoma" pitchFamily="34" charset="0"/>
                <a:ea typeface="Tahoma" pitchFamily="34" charset="0"/>
                <a:cs typeface="Tahoma" pitchFamily="34" charset="0"/>
              </a:rPr>
              <a:t>"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pasted-image.pdf" descr="צילום של טל ברודי אוחז בגביע 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Shape 142"/>
          <p:cNvSpPr/>
          <p:nvPr/>
        </p:nvSpPr>
        <p:spPr>
          <a:xfrm>
            <a:off x="2163503" y="3616959"/>
            <a:ext cx="2273373" cy="1694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algn="ctr" rtl="1">
              <a:lnSpc>
                <a:spcPct val="120000"/>
              </a:lnSpc>
            </a:pPr>
            <a:r>
              <a:rPr sz="3000" b="1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טל ברודי</a:t>
            </a:r>
            <a:r>
              <a:rPr sz="300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,</a:t>
            </a:r>
          </a:p>
          <a:p>
            <a:pPr lvl="0" algn="ctr" rtl="1">
              <a:lnSpc>
                <a:spcPct val="120000"/>
              </a:lnSpc>
            </a:pPr>
            <a:r>
              <a:rPr sz="300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קפטן מכבי תל אביב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pasted-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רק בגלל הרוח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2013551" y="1269397"/>
            <a:ext cx="8164898" cy="43192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image3.png" descr="לחצו על הקישור כדי להקשיב לשיר &#10;בגלל הרוח &#10;מילים מיכה שטרית &#10;לחן לאה שבת ">
            <a:hlinkClick r:id="rId4"/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5693133" y="3026149"/>
            <a:ext cx="805733" cy="8057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pasted-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Shape 150"/>
          <p:cNvSpPr/>
          <p:nvPr/>
        </p:nvSpPr>
        <p:spPr>
          <a:xfrm>
            <a:off x="4161063" y="2316480"/>
            <a:ext cx="3869873" cy="2225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7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7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מי</a:t>
            </a:r>
            <a:r>
              <a:rPr sz="7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7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יוצא</a:t>
            </a:r>
            <a:r>
              <a:rPr sz="7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7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דופן</a:t>
            </a:r>
            <a:r>
              <a:rPr sz="7000" dirty="0">
                <a:latin typeface="Tahoma" pitchFamily="34" charset="0"/>
                <a:ea typeface="Tahoma" pitchFamily="34" charset="0"/>
                <a:cs typeface="Tahoma" pitchFamily="34" charset="0"/>
              </a:rPr>
              <a:t>?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asted-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Shape 153"/>
          <p:cNvSpPr/>
          <p:nvPr/>
        </p:nvSpPr>
        <p:spPr>
          <a:xfrm>
            <a:off x="3673842" y="582930"/>
            <a:ext cx="4883706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0000"/>
              </a:lnSpc>
              <a:defRPr sz="4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4000">
                <a:latin typeface="Tahoma" pitchFamily="34" charset="0"/>
                <a:ea typeface="Tahoma" pitchFamily="34" charset="0"/>
                <a:cs typeface="Tahoma" pitchFamily="34" charset="0"/>
              </a:rPr>
              <a:t>איזה יישוב יוצא דופן?</a:t>
            </a:r>
          </a:p>
        </p:txBody>
      </p:sp>
      <p:sp>
        <p:nvSpPr>
          <p:cNvPr id="154" name="Shape 154"/>
          <p:cNvSpPr/>
          <p:nvPr/>
        </p:nvSpPr>
        <p:spPr>
          <a:xfrm>
            <a:off x="9362668" y="4907279"/>
            <a:ext cx="1927633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2800">
                <a:latin typeface="Tahoma" pitchFamily="34" charset="0"/>
                <a:ea typeface="Tahoma" pitchFamily="34" charset="0"/>
                <a:cs typeface="Tahoma" pitchFamily="34" charset="0"/>
              </a:rPr>
              <a:t>ראשון לציון</a:t>
            </a:r>
          </a:p>
        </p:txBody>
      </p:sp>
      <p:sp>
        <p:nvSpPr>
          <p:cNvPr id="155" name="Shape 155"/>
          <p:cNvSpPr/>
          <p:nvPr/>
        </p:nvSpPr>
        <p:spPr>
          <a:xfrm>
            <a:off x="7051537" y="4907279"/>
            <a:ext cx="964365" cy="480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/>
              <a:defRPr sz="2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2800">
                <a:latin typeface="Tahoma" pitchFamily="34" charset="0"/>
                <a:ea typeface="Tahoma" pitchFamily="34" charset="0"/>
                <a:cs typeface="Tahoma" pitchFamily="34" charset="0"/>
              </a:rPr>
              <a:t>דגניה</a:t>
            </a:r>
          </a:p>
        </p:txBody>
      </p:sp>
      <p:sp>
        <p:nvSpPr>
          <p:cNvPr id="156" name="Shape 156"/>
          <p:cNvSpPr/>
          <p:nvPr/>
        </p:nvSpPr>
        <p:spPr>
          <a:xfrm>
            <a:off x="3775265" y="4907279"/>
            <a:ext cx="1771710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28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זכרון</a:t>
            </a:r>
            <a:r>
              <a:rPr sz="28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28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יעקב</a:t>
            </a:r>
            <a:endParaRPr sz="28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7" name="Shape 157"/>
          <p:cNvSpPr/>
          <p:nvPr/>
        </p:nvSpPr>
        <p:spPr>
          <a:xfrm>
            <a:off x="1055652" y="4907279"/>
            <a:ext cx="1662148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28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ראש</a:t>
            </a:r>
            <a:r>
              <a:rPr sz="28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28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פינה</a:t>
            </a:r>
            <a:endParaRPr sz="28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58" name="pasted-image.pdf" descr="דגניה "/>
          <p:cNvPicPr/>
          <p:nvPr/>
        </p:nvPicPr>
        <p:blipFill>
          <a:blip r:embed="rId4"/>
          <a:stretch>
            <a:fillRect/>
          </a:stretch>
        </p:blipFill>
        <p:spPr>
          <a:xfrm>
            <a:off x="6193309" y="2230983"/>
            <a:ext cx="2634141" cy="26341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pasted-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Shape 163"/>
          <p:cNvSpPr>
            <a:spLocks noGrp="1"/>
          </p:cNvSpPr>
          <p:nvPr>
            <p:ph type="body" idx="1"/>
          </p:nvPr>
        </p:nvSpPr>
        <p:spPr>
          <a:xfrm>
            <a:off x="9476719" y="4888229"/>
            <a:ext cx="1737381" cy="459741"/>
          </a:xfrm>
          <a:prstGeom prst="rect">
            <a:avLst/>
          </a:prstGeom>
        </p:spPr>
        <p:txBody>
          <a:bodyPr/>
          <a:lstStyle>
            <a:lvl1pPr marL="0" indent="0" algn="ctr" defTabSz="886968">
              <a:spcBef>
                <a:spcPts val="900"/>
              </a:spcBef>
              <a:buSzTx/>
              <a:buNone/>
              <a:defRPr sz="2328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2328">
                <a:latin typeface="Tahoma" pitchFamily="34" charset="0"/>
                <a:ea typeface="Tahoma" pitchFamily="34" charset="0"/>
                <a:cs typeface="Tahoma" pitchFamily="34" charset="0"/>
              </a:rPr>
              <a:t>שמעון פרס</a:t>
            </a:r>
          </a:p>
        </p:txBody>
      </p:sp>
      <p:sp>
        <p:nvSpPr>
          <p:cNvPr id="164" name="Shape 164"/>
          <p:cNvSpPr/>
          <p:nvPr/>
        </p:nvSpPr>
        <p:spPr>
          <a:xfrm>
            <a:off x="985510" y="4888229"/>
            <a:ext cx="1743424" cy="424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/>
              <a:defRPr sz="24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2400">
                <a:latin typeface="Tahoma" pitchFamily="34" charset="0"/>
                <a:ea typeface="Tahoma" pitchFamily="34" charset="0"/>
                <a:cs typeface="Tahoma" pitchFamily="34" charset="0"/>
              </a:rPr>
              <a:t>יצחק בן צבי</a:t>
            </a:r>
          </a:p>
        </p:txBody>
      </p:sp>
      <p:sp>
        <p:nvSpPr>
          <p:cNvPr id="165" name="Shape 165"/>
          <p:cNvSpPr/>
          <p:nvPr/>
        </p:nvSpPr>
        <p:spPr>
          <a:xfrm>
            <a:off x="3933720" y="4888229"/>
            <a:ext cx="1478928" cy="424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/>
              <a:defRPr sz="24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2400">
                <a:latin typeface="Tahoma" pitchFamily="34" charset="0"/>
                <a:ea typeface="Tahoma" pitchFamily="34" charset="0"/>
                <a:cs typeface="Tahoma" pitchFamily="34" charset="0"/>
              </a:rPr>
              <a:t>מנחם בגין</a:t>
            </a:r>
          </a:p>
        </p:txBody>
      </p:sp>
      <p:sp>
        <p:nvSpPr>
          <p:cNvPr id="166" name="Shape 166"/>
          <p:cNvSpPr/>
          <p:nvPr/>
        </p:nvSpPr>
        <p:spPr>
          <a:xfrm>
            <a:off x="6801087" y="4888229"/>
            <a:ext cx="1451677" cy="424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/>
              <a:defRPr sz="24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2400">
                <a:latin typeface="Tahoma" pitchFamily="34" charset="0"/>
                <a:ea typeface="Tahoma" pitchFamily="34" charset="0"/>
                <a:cs typeface="Tahoma" pitchFamily="34" charset="0"/>
              </a:rPr>
              <a:t>חיים ויצמן</a:t>
            </a:r>
          </a:p>
        </p:txBody>
      </p:sp>
      <p:sp>
        <p:nvSpPr>
          <p:cNvPr id="167" name="Shape 167"/>
          <p:cNvSpPr/>
          <p:nvPr/>
        </p:nvSpPr>
        <p:spPr>
          <a:xfrm>
            <a:off x="3604100" y="582930"/>
            <a:ext cx="4938853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ct val="90000"/>
              </a:lnSpc>
              <a:defRPr sz="4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4000">
                <a:latin typeface="Tahoma" pitchFamily="34" charset="0"/>
                <a:ea typeface="Tahoma" pitchFamily="34" charset="0"/>
                <a:cs typeface="Tahoma" pitchFamily="34" charset="0"/>
              </a:rPr>
              <a:t>איזו דמות יוצאת דופן?</a:t>
            </a:r>
          </a:p>
        </p:txBody>
      </p:sp>
      <p:pic>
        <p:nvPicPr>
          <p:cNvPr id="168" name="pasted-image.pdf" descr="מנחם בגין &#10;לא היה נשיא המדינה "/>
          <p:cNvPicPr/>
          <p:nvPr/>
        </p:nvPicPr>
        <p:blipFill>
          <a:blip r:embed="rId4"/>
          <a:stretch>
            <a:fillRect/>
          </a:stretch>
        </p:blipFill>
        <p:spPr>
          <a:xfrm>
            <a:off x="3369230" y="2230983"/>
            <a:ext cx="2634140" cy="26341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1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pasted-image.pdf" descr=" 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Shape 173"/>
          <p:cNvSpPr/>
          <p:nvPr/>
        </p:nvSpPr>
        <p:spPr>
          <a:xfrm>
            <a:off x="1500232" y="4888229"/>
            <a:ext cx="609141" cy="332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/>
              <a:defRPr sz="24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2400">
                <a:latin typeface="Tahoma" pitchFamily="34" charset="0"/>
                <a:ea typeface="Tahoma" pitchFamily="34" charset="0"/>
                <a:cs typeface="Tahoma" pitchFamily="34" charset="0"/>
              </a:rPr>
              <a:t>לח"י</a:t>
            </a:r>
          </a:p>
        </p:txBody>
      </p:sp>
      <p:sp>
        <p:nvSpPr>
          <p:cNvPr id="174" name="Shape 174"/>
          <p:cNvSpPr/>
          <p:nvPr/>
        </p:nvSpPr>
        <p:spPr>
          <a:xfrm>
            <a:off x="3659415" y="582930"/>
            <a:ext cx="4826642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ct val="90000"/>
              </a:lnSpc>
              <a:defRPr sz="4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4000">
                <a:latin typeface="Tahoma" pitchFamily="34" charset="0"/>
                <a:ea typeface="Tahoma" pitchFamily="34" charset="0"/>
                <a:cs typeface="Tahoma" pitchFamily="34" charset="0"/>
              </a:rPr>
              <a:t>איזה ארגון יוצא דופן?</a:t>
            </a:r>
          </a:p>
        </p:txBody>
      </p:sp>
      <p:pic>
        <p:nvPicPr>
          <p:cNvPr id="175" name="pasted-image.pdf" descr="צהל &#10;לא ארגון שהיה פעיל טרום הקמת המדינה "/>
          <p:cNvPicPr/>
          <p:nvPr/>
        </p:nvPicPr>
        <p:blipFill>
          <a:blip r:embed="rId4"/>
          <a:stretch>
            <a:fillRect/>
          </a:stretch>
        </p:blipFill>
        <p:spPr>
          <a:xfrm>
            <a:off x="6188630" y="2230983"/>
            <a:ext cx="2634140" cy="2634140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Shape 176"/>
          <p:cNvSpPr/>
          <p:nvPr/>
        </p:nvSpPr>
        <p:spPr>
          <a:xfrm>
            <a:off x="4298448" y="4888229"/>
            <a:ext cx="796049" cy="424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/>
              <a:defRPr sz="24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2400">
                <a:latin typeface="Tahoma" pitchFamily="34" charset="0"/>
                <a:ea typeface="Tahoma" pitchFamily="34" charset="0"/>
                <a:cs typeface="Tahoma" pitchFamily="34" charset="0"/>
              </a:rPr>
              <a:t>אצ"ל</a:t>
            </a:r>
          </a:p>
        </p:txBody>
      </p:sp>
      <p:sp>
        <p:nvSpPr>
          <p:cNvPr id="177" name="Shape 177"/>
          <p:cNvSpPr/>
          <p:nvPr/>
        </p:nvSpPr>
        <p:spPr>
          <a:xfrm>
            <a:off x="7103363" y="4888229"/>
            <a:ext cx="799255" cy="424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/>
              <a:defRPr sz="24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2400">
                <a:latin typeface="Tahoma" pitchFamily="34" charset="0"/>
                <a:ea typeface="Tahoma" pitchFamily="34" charset="0"/>
                <a:cs typeface="Tahoma" pitchFamily="34" charset="0"/>
              </a:rPr>
              <a:t>צה"ל</a:t>
            </a:r>
          </a:p>
        </p:txBody>
      </p:sp>
      <p:sp>
        <p:nvSpPr>
          <p:cNvPr id="178" name="Shape 178"/>
          <p:cNvSpPr/>
          <p:nvPr/>
        </p:nvSpPr>
        <p:spPr>
          <a:xfrm>
            <a:off x="9814515" y="4888229"/>
            <a:ext cx="990013" cy="424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/>
              <a:defRPr sz="24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2400">
                <a:latin typeface="Tahoma" pitchFamily="34" charset="0"/>
                <a:ea typeface="Tahoma" pitchFamily="34" charset="0"/>
                <a:cs typeface="Tahoma" pitchFamily="34" charset="0"/>
              </a:rPr>
              <a:t>ההגנה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1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pasted-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השתולים יום העצמאות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2034926" y="1286642"/>
            <a:ext cx="8123770" cy="42847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image3.png" descr="לחצו על הקישור כדי לצפות בסרטון ">
            <a:hlinkClick r:id="rId4"/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5693133" y="3026149"/>
            <a:ext cx="805733" cy="8057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pasted-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Shape 188"/>
          <p:cNvSpPr/>
          <p:nvPr/>
        </p:nvSpPr>
        <p:spPr>
          <a:xfrm>
            <a:off x="4326163" y="2468880"/>
            <a:ext cx="3869873" cy="192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6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6000">
                <a:latin typeface="Tahoma" pitchFamily="34" charset="0"/>
                <a:ea typeface="Tahoma" pitchFamily="34" charset="0"/>
                <a:cs typeface="Tahoma" pitchFamily="34" charset="0"/>
              </a:rPr>
              <a:t>לא נפסיק לשיר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asted-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62" name="Shape 62"/>
          <p:cNvSpPr/>
          <p:nvPr/>
        </p:nvSpPr>
        <p:spPr>
          <a:xfrm>
            <a:off x="4199213" y="1859279"/>
            <a:ext cx="3793574" cy="283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6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6000">
                <a:latin typeface="Tahoma" pitchFamily="34" charset="0"/>
                <a:ea typeface="Tahoma" pitchFamily="34" charset="0"/>
                <a:cs typeface="Tahoma" pitchFamily="34" charset="0"/>
              </a:rPr>
              <a:t>מה מסתתר בציור?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pasted-image.pdf" descr="איור של דגל ישראל 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Shape 193"/>
          <p:cNvSpPr/>
          <p:nvPr/>
        </p:nvSpPr>
        <p:spPr>
          <a:xfrm>
            <a:off x="6795034" y="1021080"/>
            <a:ext cx="3971354" cy="2763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120000"/>
              </a:lnSpc>
              <a:defRPr sz="5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5000">
                <a:latin typeface="Tahoma" pitchFamily="34" charset="0"/>
                <a:ea typeface="Tahoma" pitchFamily="34" charset="0"/>
                <a:cs typeface="Tahoma" pitchFamily="34" charset="0"/>
              </a:rPr>
              <a:t>שירו כמה שיותר שירים עם המילה</a:t>
            </a:r>
          </a:p>
        </p:txBody>
      </p:sp>
      <p:sp>
        <p:nvSpPr>
          <p:cNvPr id="194" name="Shape 194"/>
          <p:cNvSpPr/>
          <p:nvPr/>
        </p:nvSpPr>
        <p:spPr>
          <a:xfrm>
            <a:off x="7620000" y="3962400"/>
            <a:ext cx="2373404" cy="1421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/>
              <a:defRPr sz="12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9600" b="1">
                <a:latin typeface="Tahoma" pitchFamily="34" charset="0"/>
                <a:ea typeface="Tahoma" pitchFamily="34" charset="0"/>
                <a:cs typeface="Tahoma" pitchFamily="34" charset="0"/>
              </a:rPr>
              <a:t>דגל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pasted-image.pdf" descr="איור של הר החרמון 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Shape 199"/>
          <p:cNvSpPr/>
          <p:nvPr/>
        </p:nvSpPr>
        <p:spPr>
          <a:xfrm>
            <a:off x="5913724" y="944879"/>
            <a:ext cx="4662164" cy="1839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lnSpc>
                <a:spcPct val="120000"/>
              </a:lnSpc>
              <a:defRPr sz="5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5000">
                <a:latin typeface="Tahoma" pitchFamily="34" charset="0"/>
                <a:ea typeface="Tahoma" pitchFamily="34" charset="0"/>
                <a:cs typeface="Tahoma" pitchFamily="34" charset="0"/>
              </a:rPr>
              <a:t>שירו כמה שיותר שירים על</a:t>
            </a:r>
          </a:p>
        </p:txBody>
      </p:sp>
      <p:sp>
        <p:nvSpPr>
          <p:cNvPr id="200" name="Shape 200"/>
          <p:cNvSpPr/>
          <p:nvPr/>
        </p:nvSpPr>
        <p:spPr>
          <a:xfrm>
            <a:off x="6019800" y="2819400"/>
            <a:ext cx="4434866" cy="2713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algn="ctr" rtl="1">
              <a:lnSpc>
                <a:spcPct val="90000"/>
              </a:lnSpc>
              <a:spcBef>
                <a:spcPts val="1000"/>
              </a:spcBef>
              <a:buFont typeface="Arial"/>
            </a:pPr>
            <a:r>
              <a:rPr sz="9000" b="1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מקומות</a:t>
            </a:r>
          </a:p>
          <a:p>
            <a:pPr lvl="0" algn="ctr" rtl="1">
              <a:lnSpc>
                <a:spcPct val="90000"/>
              </a:lnSpc>
              <a:spcBef>
                <a:spcPts val="1000"/>
              </a:spcBef>
              <a:buFont typeface="Arial"/>
            </a:pPr>
            <a:r>
              <a:rPr sz="9000" b="1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בארץ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pasted-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המצאות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2049414" y="1290226"/>
            <a:ext cx="8093172" cy="4277548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3.png" descr="לחצו על הקישור כדי לצפות בסרטון  ">
            <a:hlinkClick r:id="rId5"/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5693133" y="3026149"/>
            <a:ext cx="805733" cy="8057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asted-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Shape 211"/>
          <p:cNvSpPr/>
          <p:nvPr/>
        </p:nvSpPr>
        <p:spPr>
          <a:xfrm>
            <a:off x="1447800" y="2316479"/>
            <a:ext cx="9414184" cy="22467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7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7000">
                <a:latin typeface="Tahoma" pitchFamily="34" charset="0"/>
                <a:ea typeface="Tahoma" pitchFamily="34" charset="0"/>
                <a:cs typeface="Tahoma" pitchFamily="34" charset="0"/>
              </a:rPr>
              <a:t>אילו המצאות ישראליות נוספות אתם מכירים?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pasted-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Shape 218"/>
          <p:cNvSpPr/>
          <p:nvPr/>
        </p:nvSpPr>
        <p:spPr>
          <a:xfrm>
            <a:off x="4262663" y="2186122"/>
            <a:ext cx="3869873" cy="2225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7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7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נכון</a:t>
            </a:r>
            <a:r>
              <a:rPr sz="7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7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או</a:t>
            </a:r>
            <a:r>
              <a:rPr sz="7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7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לא</a:t>
            </a:r>
            <a:r>
              <a:rPr sz="7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7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נכון</a:t>
            </a:r>
            <a:r>
              <a:rPr sz="7000" dirty="0">
                <a:latin typeface="Tahoma" pitchFamily="34" charset="0"/>
                <a:ea typeface="Tahoma" pitchFamily="34" charset="0"/>
                <a:cs typeface="Tahoma" pitchFamily="34" charset="0"/>
              </a:rPr>
              <a:t>?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pasted-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Shape 221"/>
          <p:cNvSpPr>
            <a:spLocks noGrp="1"/>
          </p:cNvSpPr>
          <p:nvPr>
            <p:ph type="title"/>
          </p:nvPr>
        </p:nvSpPr>
        <p:spPr>
          <a:xfrm>
            <a:off x="5041900" y="758825"/>
            <a:ext cx="2338983" cy="1325563"/>
          </a:xfrm>
          <a:prstGeom prst="rect">
            <a:avLst/>
          </a:prstGeom>
        </p:spPr>
        <p:txBody>
          <a:bodyPr/>
          <a:lstStyle>
            <a:lvl1pPr algn="ctr" defTabSz="859536">
              <a:defRPr sz="4136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4136">
                <a:latin typeface="Tahoma" pitchFamily="34" charset="0"/>
                <a:ea typeface="Tahoma" pitchFamily="34" charset="0"/>
                <a:cs typeface="Tahoma" pitchFamily="34" charset="0"/>
              </a:rPr>
              <a:t>נכון או לא נכון?</a:t>
            </a:r>
          </a:p>
        </p:txBody>
      </p:sp>
      <p:sp>
        <p:nvSpPr>
          <p:cNvPr id="222" name="Shape 222"/>
          <p:cNvSpPr>
            <a:spLocks noGrp="1"/>
          </p:cNvSpPr>
          <p:nvPr>
            <p:ph type="body" idx="1"/>
          </p:nvPr>
        </p:nvSpPr>
        <p:spPr>
          <a:xfrm>
            <a:off x="838200" y="2663825"/>
            <a:ext cx="10515600" cy="234881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 sz="7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7000">
                <a:latin typeface="Tahoma" pitchFamily="34" charset="0"/>
                <a:ea typeface="Tahoma" pitchFamily="34" charset="0"/>
                <a:cs typeface="Tahoma" pitchFamily="34" charset="0"/>
              </a:rPr>
              <a:t>ישראל היא מקום מפגש של שלוש יבשות</a:t>
            </a:r>
          </a:p>
        </p:txBody>
      </p:sp>
      <p:pic>
        <p:nvPicPr>
          <p:cNvPr id="223" name="pasted-image.pdf" descr="ישראל היא מקום מפגש של 3 יבשות ?&#10;נכון&#10; בצפון אירופה &#10;בדרום אפריקה &#10;במזרח אסיה &#10; איור של מפה שבמרכזה ישראל 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pasted-image.pdf"/>
          <p:cNvPicPr/>
          <p:nvPr/>
        </p:nvPicPr>
        <p:blipFill>
          <a:blip r:embed="rId5"/>
          <a:stretch>
            <a:fillRect/>
          </a:stretch>
        </p:blipFill>
        <p:spPr>
          <a:xfrm>
            <a:off x="2464504" y="837812"/>
            <a:ext cx="1693895" cy="965176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מלבן 6"/>
          <p:cNvSpPr/>
          <p:nvPr/>
        </p:nvSpPr>
        <p:spPr>
          <a:xfrm>
            <a:off x="3733800" y="3505200"/>
            <a:ext cx="10647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he-IL" sz="14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הים התיכון</a:t>
            </a:r>
          </a:p>
        </p:txBody>
      </p:sp>
      <p:sp>
        <p:nvSpPr>
          <p:cNvPr id="9" name="מלבן 8"/>
          <p:cNvSpPr/>
          <p:nvPr/>
        </p:nvSpPr>
        <p:spPr>
          <a:xfrm rot="16834575">
            <a:off x="5421884" y="4645511"/>
            <a:ext cx="7152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he-IL" sz="14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ישראל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pasted-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Shape 229"/>
          <p:cNvSpPr>
            <a:spLocks noGrp="1"/>
          </p:cNvSpPr>
          <p:nvPr>
            <p:ph type="title"/>
          </p:nvPr>
        </p:nvSpPr>
        <p:spPr>
          <a:xfrm>
            <a:off x="5041900" y="758825"/>
            <a:ext cx="2338983" cy="1325563"/>
          </a:xfrm>
          <a:prstGeom prst="rect">
            <a:avLst/>
          </a:prstGeom>
        </p:spPr>
        <p:txBody>
          <a:bodyPr lIns="0" tIns="0" rIns="0" bIns="0"/>
          <a:lstStyle>
            <a:lvl1pPr algn="ctr" defTabSz="859536">
              <a:defRPr sz="4136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4136">
                <a:latin typeface="Tahoma" pitchFamily="34" charset="0"/>
                <a:ea typeface="Tahoma" pitchFamily="34" charset="0"/>
                <a:cs typeface="Tahoma" pitchFamily="34" charset="0"/>
              </a:rPr>
              <a:t>נכון</a:t>
            </a:r>
            <a:r>
              <a:rPr sz="4136"/>
              <a:t> או לא נכון?</a:t>
            </a:r>
          </a:p>
        </p:txBody>
      </p:sp>
      <p:sp>
        <p:nvSpPr>
          <p:cNvPr id="9" name="מלבן 8"/>
          <p:cNvSpPr/>
          <p:nvPr/>
        </p:nvSpPr>
        <p:spPr>
          <a:xfrm>
            <a:off x="685800" y="2734776"/>
            <a:ext cx="10668000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he-IL" sz="5100" dirty="0">
                <a:latin typeface="Tahoma" pitchFamily="34" charset="0"/>
                <a:ea typeface="Tahoma" pitchFamily="34" charset="0"/>
                <a:cs typeface="Tahoma" pitchFamily="34" charset="0"/>
              </a:rPr>
              <a:t>שביל ישראל הוא שביל הליכה העובר לרוחבה של מדינת ישראל, מהים התיכון לים המלח.</a:t>
            </a:r>
          </a:p>
        </p:txBody>
      </p:sp>
      <p:pic>
        <p:nvPicPr>
          <p:cNvPr id="231" name="pasted-image.pdf" descr="לא נכון &#10;שביל ישראל הוא שביל הליכה העובר לרוחבה של מדינת  ישראל  מהים התיכון לים המלח &#10;בצילום חבורה צועדת 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pasted-image.pdf"/>
          <p:cNvPicPr/>
          <p:nvPr/>
        </p:nvPicPr>
        <p:blipFill>
          <a:blip r:embed="rId5"/>
          <a:stretch>
            <a:fillRect/>
          </a:stretch>
        </p:blipFill>
        <p:spPr>
          <a:xfrm>
            <a:off x="1989124" y="727379"/>
            <a:ext cx="2874470" cy="132556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מלבן 7"/>
          <p:cNvSpPr/>
          <p:nvPr/>
        </p:nvSpPr>
        <p:spPr>
          <a:xfrm>
            <a:off x="1905000" y="4191000"/>
            <a:ext cx="2057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he-IL" dirty="0">
                <a:latin typeface="Tahoma" pitchFamily="34" charset="0"/>
                <a:ea typeface="Tahoma" pitchFamily="34" charset="0"/>
                <a:cs typeface="Tahoma" pitchFamily="34" charset="0"/>
              </a:rPr>
              <a:t>שביל ישראל נמשך לאורך כל מדינת ישראל.</a:t>
            </a:r>
          </a:p>
          <a:p>
            <a:pPr algn="ctr" rtl="1"/>
            <a:r>
              <a:rPr lang="he-IL" dirty="0">
                <a:latin typeface="Tahoma" pitchFamily="34" charset="0"/>
                <a:ea typeface="Tahoma" pitchFamily="34" charset="0"/>
                <a:cs typeface="Tahoma" pitchFamily="34" charset="0"/>
              </a:rPr>
              <a:t>הוא מתחיל בקיבוץ דן בצפון ומסתיים באילת.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pasted-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Shape 238"/>
          <p:cNvSpPr>
            <a:spLocks noGrp="1"/>
          </p:cNvSpPr>
          <p:nvPr>
            <p:ph type="title"/>
          </p:nvPr>
        </p:nvSpPr>
        <p:spPr>
          <a:xfrm>
            <a:off x="5041900" y="758825"/>
            <a:ext cx="2338983" cy="1325563"/>
          </a:xfrm>
          <a:prstGeom prst="rect">
            <a:avLst/>
          </a:prstGeom>
        </p:spPr>
        <p:txBody>
          <a:bodyPr lIns="0" tIns="0" rIns="0" bIns="0"/>
          <a:lstStyle>
            <a:lvl1pPr algn="ctr" defTabSz="859536">
              <a:defRPr sz="4136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4136">
                <a:latin typeface="Tahoma" pitchFamily="34" charset="0"/>
                <a:ea typeface="Tahoma" pitchFamily="34" charset="0"/>
                <a:cs typeface="Tahoma" pitchFamily="34" charset="0"/>
              </a:rPr>
              <a:t>נכון או לא נכון?</a:t>
            </a:r>
          </a:p>
        </p:txBody>
      </p:sp>
      <p:sp>
        <p:nvSpPr>
          <p:cNvPr id="7" name="מציין מיקום טקסט 6"/>
          <p:cNvSpPr>
            <a:spLocks noGrp="1"/>
          </p:cNvSpPr>
          <p:nvPr>
            <p:ph type="body" idx="1"/>
          </p:nvPr>
        </p:nvSpPr>
        <p:spPr>
          <a:xfrm>
            <a:off x="1524000" y="2895600"/>
            <a:ext cx="9144000" cy="1905000"/>
          </a:xfrm>
        </p:spPr>
        <p:txBody>
          <a:bodyPr>
            <a:normAutofit/>
          </a:bodyPr>
          <a:lstStyle/>
          <a:p>
            <a:pPr algn="ctr" rtl="1">
              <a:lnSpc>
                <a:spcPct val="100000"/>
              </a:lnSpc>
              <a:buNone/>
            </a:pPr>
            <a:r>
              <a:rPr lang="he-IL" sz="5400" dirty="0">
                <a:latin typeface="Tahoma" pitchFamily="34" charset="0"/>
                <a:ea typeface="Tahoma" pitchFamily="34" charset="0"/>
                <a:cs typeface="Tahoma" pitchFamily="34" charset="0"/>
              </a:rPr>
              <a:t>"ים סוף" ו"הים האדום" הם שני שמות של ים אחד</a:t>
            </a:r>
          </a:p>
        </p:txBody>
      </p:sp>
      <p:pic>
        <p:nvPicPr>
          <p:cNvPr id="8" name="pasted-image.pdf" descr="נכון &#10;ים סוף והים האדום הם שמות של אותו ים &#10;צילום מפרץ אילת 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asted-image.pdf"/>
          <p:cNvPicPr/>
          <p:nvPr/>
        </p:nvPicPr>
        <p:blipFill>
          <a:blip r:embed="rId4"/>
          <a:stretch>
            <a:fillRect/>
          </a:stretch>
        </p:blipFill>
        <p:spPr>
          <a:xfrm>
            <a:off x="2464504" y="837812"/>
            <a:ext cx="1693895" cy="9651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pasted-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Shape 244"/>
          <p:cNvSpPr>
            <a:spLocks noGrp="1"/>
          </p:cNvSpPr>
          <p:nvPr>
            <p:ph type="title"/>
          </p:nvPr>
        </p:nvSpPr>
        <p:spPr>
          <a:xfrm>
            <a:off x="5041900" y="758825"/>
            <a:ext cx="2338983" cy="1325563"/>
          </a:xfrm>
          <a:prstGeom prst="rect">
            <a:avLst/>
          </a:prstGeom>
        </p:spPr>
        <p:txBody>
          <a:bodyPr lIns="0" tIns="0" rIns="0" bIns="0"/>
          <a:lstStyle>
            <a:lvl1pPr algn="ctr" defTabSz="859536">
              <a:defRPr sz="4136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4136">
                <a:latin typeface="Tahoma" pitchFamily="34" charset="0"/>
                <a:ea typeface="Tahoma" pitchFamily="34" charset="0"/>
                <a:cs typeface="Tahoma" pitchFamily="34" charset="0"/>
              </a:rPr>
              <a:t>נכון או לא נכון?</a:t>
            </a:r>
          </a:p>
        </p:txBody>
      </p:sp>
      <p:sp>
        <p:nvSpPr>
          <p:cNvPr id="245" name="Shape 245"/>
          <p:cNvSpPr/>
          <p:nvPr/>
        </p:nvSpPr>
        <p:spPr>
          <a:xfrm>
            <a:off x="953591" y="2701925"/>
            <a:ext cx="10515601" cy="244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/>
              <a:defRPr sz="7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7000">
                <a:latin typeface="Tahoma" pitchFamily="34" charset="0"/>
                <a:ea typeface="Tahoma" pitchFamily="34" charset="0"/>
                <a:cs typeface="Tahoma" pitchFamily="34" charset="0"/>
              </a:rPr>
              <a:t>העיר העברית הראשונה היא פתח תקווה</a:t>
            </a:r>
          </a:p>
        </p:txBody>
      </p:sp>
      <p:pic>
        <p:nvPicPr>
          <p:cNvPr id="246" name="pasted-image.pdf" descr="לא נכון &#10;&#10;העיר העברית הראשונה היא פתח תקווה &#10;צילום של תל אביב מהגובה 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pasted-image.pdf"/>
          <p:cNvPicPr/>
          <p:nvPr/>
        </p:nvPicPr>
        <p:blipFill>
          <a:blip r:embed="rId4"/>
          <a:stretch>
            <a:fillRect/>
          </a:stretch>
        </p:blipFill>
        <p:spPr>
          <a:xfrm>
            <a:off x="1989124" y="727379"/>
            <a:ext cx="2874470" cy="1325564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Shape 248"/>
          <p:cNvSpPr/>
          <p:nvPr/>
        </p:nvSpPr>
        <p:spPr>
          <a:xfrm>
            <a:off x="1981200" y="4495800"/>
            <a:ext cx="1889763" cy="13295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defTabSz="457200" rtl="1">
              <a:lnSpc>
                <a:spcPct val="120000"/>
              </a:lnSpc>
            </a:pPr>
            <a:r>
              <a:rPr sz="240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העיר העברית הראשונה היא</a:t>
            </a:r>
          </a:p>
          <a:p>
            <a:pPr lvl="0" algn="ctr" defTabSz="457200" rtl="1">
              <a:lnSpc>
                <a:spcPct val="120000"/>
              </a:lnSpc>
            </a:pPr>
            <a:r>
              <a:rPr sz="240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תל אביב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pasted-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Shape 251"/>
          <p:cNvSpPr/>
          <p:nvPr/>
        </p:nvSpPr>
        <p:spPr>
          <a:xfrm>
            <a:off x="4288063" y="2849880"/>
            <a:ext cx="3869873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7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7000">
                <a:latin typeface="Tahoma" pitchFamily="34" charset="0"/>
                <a:ea typeface="Tahoma" pitchFamily="34" charset="0"/>
                <a:cs typeface="Tahoma" pitchFamily="34" charset="0"/>
              </a:rPr>
              <a:t>איפה זה?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asted-image.pdf" descr="הָאוֹת צ + יוֹנָה ( לְלֹא הָאוֹת ה ) + הָאוֹת ו וְהָאוֹת ת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65" name="Shape 65"/>
          <p:cNvSpPr/>
          <p:nvPr/>
        </p:nvSpPr>
        <p:spPr>
          <a:xfrm>
            <a:off x="3979354" y="421290"/>
            <a:ext cx="4233292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ctr">
              <a:lnSpc>
                <a:spcPct val="120000"/>
              </a:lnSpc>
              <a:defRPr sz="3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3000">
                <a:latin typeface="Tahoma" pitchFamily="34" charset="0"/>
                <a:ea typeface="Tahoma" pitchFamily="34" charset="0"/>
                <a:cs typeface="Tahoma" pitchFamily="34" charset="0"/>
              </a:rPr>
              <a:t>איזה מושג מסתתר בחידת הציורים?</a:t>
            </a:r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pasted-image.pdf" descr="צילום של בנין הכנסת 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Shape 254"/>
          <p:cNvSpPr/>
          <p:nvPr/>
        </p:nvSpPr>
        <p:spPr>
          <a:xfrm>
            <a:off x="2266787" y="532130"/>
            <a:ext cx="7600797" cy="7017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r">
              <a:lnSpc>
                <a:spcPct val="90000"/>
              </a:lnSpc>
              <a:defRPr sz="44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4400">
                <a:latin typeface="Tahoma" pitchFamily="34" charset="0"/>
                <a:ea typeface="Tahoma" pitchFamily="34" charset="0"/>
                <a:cs typeface="Tahoma" pitchFamily="34" charset="0"/>
              </a:rPr>
              <a:t>מהו המבנה והיכן הוא ממוקם?</a:t>
            </a:r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pasted-image.pdf" descr="איור של מפת ישראל - ירושלים מסומנת 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pasted-image.pdf"/>
          <p:cNvPicPr/>
          <p:nvPr/>
        </p:nvPicPr>
        <p:blipFill>
          <a:blip r:embed="rId4"/>
          <a:stretch>
            <a:fillRect/>
          </a:stretch>
        </p:blipFill>
        <p:spPr>
          <a:xfrm>
            <a:off x="6292538" y="2997349"/>
            <a:ext cx="4233451" cy="3368957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Shape 260"/>
          <p:cNvSpPr/>
          <p:nvPr/>
        </p:nvSpPr>
        <p:spPr>
          <a:xfrm>
            <a:off x="7995282" y="3873211"/>
            <a:ext cx="2418831" cy="2205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 algn="ctr" defTabSz="457200" rtl="1">
              <a:lnSpc>
                <a:spcPct val="110000"/>
              </a:lnSpc>
            </a:pPr>
            <a:r>
              <a:rPr sz="3800" dirty="0" err="1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הכנסת</a:t>
            </a:r>
            <a:endParaRPr sz="3800" dirty="0">
              <a:solidFill>
                <a:srgbClr val="FFFFFF"/>
              </a:solidFill>
              <a:latin typeface="Tahoma" pitchFamily="34" charset="0"/>
              <a:ea typeface="Tahoma" pitchFamily="34" charset="0"/>
              <a:cs typeface="Tahoma" pitchFamily="34" charset="0"/>
              <a:sym typeface="Tahoma"/>
            </a:endParaRPr>
          </a:p>
          <a:p>
            <a:pPr lvl="0" algn="ctr" defTabSz="457200" rtl="1">
              <a:lnSpc>
                <a:spcPct val="110000"/>
              </a:lnSpc>
            </a:pPr>
            <a:r>
              <a:rPr sz="3800" dirty="0" err="1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בירושלים</a:t>
            </a:r>
            <a:endParaRPr sz="3800" dirty="0">
              <a:solidFill>
                <a:srgbClr val="FFFFFF"/>
              </a:solidFill>
              <a:latin typeface="Tahoma" pitchFamily="34" charset="0"/>
              <a:ea typeface="Tahoma" pitchFamily="34" charset="0"/>
              <a:cs typeface="Tahoma" pitchFamily="34" charset="0"/>
              <a:sym typeface="Tahom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pasted-image.pdf" descr=" הגנים הבהאים והמקדש  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Shape 263"/>
          <p:cNvSpPr/>
          <p:nvPr/>
        </p:nvSpPr>
        <p:spPr>
          <a:xfrm>
            <a:off x="2359118" y="532130"/>
            <a:ext cx="7508466" cy="609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lnSpc>
                <a:spcPct val="90000"/>
              </a:lnSpc>
              <a:defRPr sz="44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algn="ctr" rtl="1">
              <a:defRPr sz="1800"/>
            </a:pPr>
            <a:r>
              <a:rPr sz="4400"/>
              <a:t>מהו המבנה והיכן הוא ממוקם?</a:t>
            </a:r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pasted-image.pdf" descr="איור של מפת ישראל -חיפה  מסומנת 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pasted-image.pdf"/>
          <p:cNvPicPr/>
          <p:nvPr/>
        </p:nvPicPr>
        <p:blipFill>
          <a:blip r:embed="rId4"/>
          <a:stretch>
            <a:fillRect/>
          </a:stretch>
        </p:blipFill>
        <p:spPr>
          <a:xfrm>
            <a:off x="2232757" y="407130"/>
            <a:ext cx="3799159" cy="2652284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Shape 269"/>
          <p:cNvSpPr/>
          <p:nvPr/>
        </p:nvSpPr>
        <p:spPr>
          <a:xfrm>
            <a:off x="2440421" y="425866"/>
            <a:ext cx="2225751" cy="2436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ctr">
              <a:lnSpc>
                <a:spcPct val="110000"/>
              </a:lnSpc>
              <a:defRPr sz="38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>
                <a:solidFill>
                  <a:srgbClr val="000000"/>
                </a:solidFill>
              </a:defRPr>
            </a:pPr>
            <a:r>
              <a:rPr sz="3800" dirty="0" err="1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הגנים</a:t>
            </a:r>
            <a:r>
              <a:rPr sz="38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3800" dirty="0" err="1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הבהאים</a:t>
            </a:r>
            <a:r>
              <a:rPr sz="38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3800" dirty="0" err="1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בחיפה</a:t>
            </a:r>
            <a:endParaRPr sz="3800" dirty="0">
              <a:solidFill>
                <a:srgbClr val="FFFF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pasted-image.pdf" descr="היכל הספר 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Shape 272"/>
          <p:cNvSpPr/>
          <p:nvPr/>
        </p:nvSpPr>
        <p:spPr>
          <a:xfrm>
            <a:off x="2359118" y="532130"/>
            <a:ext cx="7508466" cy="609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lnSpc>
                <a:spcPct val="90000"/>
              </a:lnSpc>
              <a:defRPr sz="44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4400"/>
              <a:t>מהו המבנה והיכן הוא </a:t>
            </a:r>
            <a:r>
              <a:rPr sz="4400">
                <a:latin typeface="Tahoma" pitchFamily="34" charset="0"/>
                <a:ea typeface="Tahoma" pitchFamily="34" charset="0"/>
                <a:cs typeface="Tahoma" pitchFamily="34" charset="0"/>
              </a:rPr>
              <a:t>ממוקם</a:t>
            </a:r>
            <a:r>
              <a:rPr sz="4400"/>
              <a:t>?</a:t>
            </a:r>
          </a:p>
        </p:txBody>
      </p:sp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pasted-image.pdf" descr="איור של מפת ישראל - ירושלים מסומנת 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pasted-image.pdf"/>
          <p:cNvPicPr/>
          <p:nvPr/>
        </p:nvPicPr>
        <p:blipFill>
          <a:blip r:embed="rId4"/>
          <a:stretch>
            <a:fillRect/>
          </a:stretch>
        </p:blipFill>
        <p:spPr>
          <a:xfrm>
            <a:off x="6292538" y="2997349"/>
            <a:ext cx="4233451" cy="3368957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Shape 278"/>
          <p:cNvSpPr/>
          <p:nvPr/>
        </p:nvSpPr>
        <p:spPr>
          <a:xfrm>
            <a:off x="8177993" y="3822411"/>
            <a:ext cx="2133180" cy="2205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457200">
              <a:defRPr sz="38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היכל הספר בירושלים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pasted-image.pdf" descr="צילום של אגם 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מלבן 4"/>
          <p:cNvSpPr/>
          <p:nvPr/>
        </p:nvSpPr>
        <p:spPr>
          <a:xfrm>
            <a:off x="4876800" y="381000"/>
            <a:ext cx="247856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he-IL" sz="4400" dirty="0">
                <a:latin typeface="Tahoma" pitchFamily="34" charset="0"/>
                <a:ea typeface="Tahoma" pitchFamily="34" charset="0"/>
                <a:cs typeface="Tahoma" pitchFamily="34" charset="0"/>
              </a:rPr>
              <a:t>איפה זה?</a:t>
            </a:r>
          </a:p>
        </p:txBody>
      </p:sp>
      <p:sp>
        <p:nvSpPr>
          <p:cNvPr id="7" name="מלבן 6"/>
          <p:cNvSpPr/>
          <p:nvPr/>
        </p:nvSpPr>
        <p:spPr>
          <a:xfrm>
            <a:off x="2743200" y="4495800"/>
            <a:ext cx="1600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he-IL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רמז:מקווה</a:t>
            </a:r>
            <a:r>
              <a:rPr lang="he-IL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מים שיובש וחלקו הוצף מחדש</a:t>
            </a:r>
          </a:p>
        </p:txBody>
      </p:sp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pasted-image.pdf" descr="איור של מפת ישראל - ומיקום האגמון   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pasted-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6702272" y="419830"/>
            <a:ext cx="4058524" cy="2668698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Shape 288"/>
          <p:cNvSpPr>
            <a:spLocks noGrp="1"/>
          </p:cNvSpPr>
          <p:nvPr>
            <p:ph type="title"/>
          </p:nvPr>
        </p:nvSpPr>
        <p:spPr>
          <a:xfrm>
            <a:off x="8201334" y="844541"/>
            <a:ext cx="2491553" cy="1717676"/>
          </a:xfrm>
          <a:prstGeom prst="rect">
            <a:avLst/>
          </a:prstGeom>
        </p:spPr>
        <p:txBody>
          <a:bodyPr/>
          <a:lstStyle>
            <a:lvl1pPr algn="ctr">
              <a:lnSpc>
                <a:spcPct val="120000"/>
              </a:lnSpc>
              <a:defRPr sz="38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אגמון החולה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pasted-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שלום לך ארץ נהדרת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2026046" y="1413437"/>
            <a:ext cx="8139908" cy="4031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image3.png" descr="לחצו על הקישור כדי להקשיב לשיר &#10;שלום לך ארץ &#10;מלים אילן גולדהירש&#10;לחן סטיבן גודמן &#10;https://www.youtube.com/watch?v=Mfm4qfKYGPk&amp;list=PLE3yRrYcmF2YXENwLSictbebdPoVoIJPY&amp;index=6">
            <a:hlinkClick r:id="rId4"/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5693133" y="3026149"/>
            <a:ext cx="805733" cy="8057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pasted-image.pdf" descr="צילום של יצחק רבין 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מלבן 5"/>
          <p:cNvSpPr/>
          <p:nvPr/>
        </p:nvSpPr>
        <p:spPr>
          <a:xfrm>
            <a:off x="1981200" y="228600"/>
            <a:ext cx="8229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he-IL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עם כל כך הרבה נכסים אנושיים, הישגים, נכסי טבע ונוף,</a:t>
            </a:r>
          </a:p>
          <a:p>
            <a:pPr algn="ctr" rtl="1"/>
            <a:r>
              <a:rPr lang="he-IL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נמשיך להתפלל ולייחל לשלום...</a:t>
            </a:r>
          </a:p>
        </p:txBody>
      </p:sp>
      <p:sp>
        <p:nvSpPr>
          <p:cNvPr id="8" name="מציין מיקום טקסט 7"/>
          <p:cNvSpPr>
            <a:spLocks noGrp="1"/>
          </p:cNvSpPr>
          <p:nvPr>
            <p:ph type="body" idx="1"/>
          </p:nvPr>
        </p:nvSpPr>
        <p:spPr>
          <a:xfrm>
            <a:off x="4572000" y="2895600"/>
            <a:ext cx="6629400" cy="1524000"/>
          </a:xfrm>
        </p:spPr>
        <p:txBody>
          <a:bodyPr>
            <a:noAutofit/>
          </a:bodyPr>
          <a:lstStyle/>
          <a:p>
            <a:pPr algn="ctr" rtl="1">
              <a:lnSpc>
                <a:spcPct val="100000"/>
              </a:lnSpc>
              <a:buNone/>
            </a:pPr>
            <a:r>
              <a:rPr lang="he-IL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"אין לי נכסים, יש לי רק חלומות להוריש לדורות הבאים עולם טוב יותר, מפויס יותר –</a:t>
            </a:r>
            <a:r>
              <a:rPr lang="he-IL" sz="18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 עולם</a:t>
            </a:r>
            <a:r>
              <a:rPr lang="he-IL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 שנעים לחיות בו. אין זה הרבה מדי".</a:t>
            </a:r>
          </a:p>
          <a:p>
            <a:pPr algn="ctr" rtl="1">
              <a:lnSpc>
                <a:spcPct val="100000"/>
              </a:lnSpc>
              <a:buNone/>
            </a:pPr>
            <a:r>
              <a:rPr lang="he-IL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יצחק רבין, מתוך נאום בכינוס חתימת השלום עם ירדן</a:t>
            </a:r>
          </a:p>
          <a:p>
            <a:pPr algn="ctr" rtl="1">
              <a:lnSpc>
                <a:spcPct val="100000"/>
              </a:lnSpc>
              <a:buNone/>
            </a:pPr>
            <a:r>
              <a:rPr lang="he-IL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(26 ביולי 1994)</a:t>
            </a:r>
          </a:p>
          <a:p>
            <a:pPr algn="ctr" rtl="1">
              <a:lnSpc>
                <a:spcPct val="100000"/>
              </a:lnSpc>
              <a:buNone/>
            </a:pPr>
            <a:endParaRPr lang="he-IL" sz="18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9A8945B4-D66A-4568-A177-4F7983CF1C57}"/>
              </a:ext>
            </a:extLst>
          </p:cNvPr>
          <p:cNvSpPr/>
          <p:nvPr/>
        </p:nvSpPr>
        <p:spPr>
          <a:xfrm>
            <a:off x="-1295400" y="5410200"/>
            <a:ext cx="8229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he-IL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נאחל שלום </a:t>
            </a:r>
          </a:p>
          <a:p>
            <a:pPr algn="ctr" rtl="1"/>
            <a:r>
              <a:rPr lang="he-IL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למדינת ישראל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sted-image.pdf" descr="צילום של בנימין זאב הרצל במרפסת &#10;&quot;בְּבָזֶל יָסַדְתִּי אֶת מְדִינַת הַיְּהוּדִים&quot; 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asted-image.pdf"/>
          <p:cNvPicPr/>
          <p:nvPr/>
        </p:nvPicPr>
        <p:blipFill>
          <a:blip r:embed="rId4"/>
          <a:stretch>
            <a:fillRect/>
          </a:stretch>
        </p:blipFill>
        <p:spPr>
          <a:xfrm>
            <a:off x="6829462" y="1098550"/>
            <a:ext cx="2810474" cy="1954939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Shape 68" descr="צילום של בנימין זאב הרצל במרפסת &#10;&quot; בבזל יסדתי את מדינת היהודים&quot; "/>
          <p:cNvSpPr/>
          <p:nvPr/>
        </p:nvSpPr>
        <p:spPr>
          <a:xfrm>
            <a:off x="5082686" y="659130"/>
            <a:ext cx="2030362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0000"/>
              </a:lnSpc>
              <a:defRPr sz="6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6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ציונות</a:t>
            </a:r>
            <a:endParaRPr sz="6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pasted-image.pdf" descr="איור של סרטון 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מלבן 4"/>
          <p:cNvSpPr/>
          <p:nvPr/>
        </p:nvSpPr>
        <p:spPr>
          <a:xfrm>
            <a:off x="1981200" y="381000"/>
            <a:ext cx="8229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he-IL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צלמו סרטון בסגנון </a:t>
            </a:r>
            <a:r>
              <a:rPr lang="he-IL" sz="4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טיקטוק</a:t>
            </a:r>
            <a:r>
              <a:rPr lang="he-IL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 שמעביר את המסר: "ישראל היא המקום הכי טוב לחיות בו"</a:t>
            </a:r>
          </a:p>
        </p:txBody>
      </p:sp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pasted-image.pdf" descr="לוגו קרן קימת לישראל &#10;שרשרת  דגלי ישראל &#10;איורים של בנימין זאב הרצל ודויד בן גוריון &#10;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Shape 304"/>
          <p:cNvSpPr/>
          <p:nvPr/>
        </p:nvSpPr>
        <p:spPr>
          <a:xfrm>
            <a:off x="2933700" y="4343400"/>
            <a:ext cx="6324600" cy="978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0" algn="ctr" defTabSz="457200" rtl="1">
              <a:lnSpc>
                <a:spcPct val="120000"/>
              </a:lnSpc>
            </a:pPr>
            <a:r>
              <a:rPr sz="1200" dirty="0" err="1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עיצוב</a:t>
            </a:r>
            <a:r>
              <a:rPr lang="he-IL"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: </a:t>
            </a:r>
            <a:r>
              <a:rPr sz="1200" dirty="0" err="1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אירה</a:t>
            </a:r>
            <a:r>
              <a:rPr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 </a:t>
            </a:r>
            <a:r>
              <a:rPr sz="1200" dirty="0" err="1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גופמן</a:t>
            </a:r>
            <a:r>
              <a:rPr lang="he-IL"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. </a:t>
            </a:r>
            <a:r>
              <a:rPr sz="1200" dirty="0" err="1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פיתוח</a:t>
            </a:r>
            <a:r>
              <a:rPr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 </a:t>
            </a:r>
            <a:r>
              <a:rPr sz="1200" dirty="0" err="1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והפקה</a:t>
            </a:r>
            <a:r>
              <a:rPr lang="he-IL"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:</a:t>
            </a:r>
            <a:r>
              <a:rPr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 </a:t>
            </a:r>
            <a:r>
              <a:rPr sz="1200" dirty="0" err="1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צוות</a:t>
            </a:r>
            <a:r>
              <a:rPr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 </a:t>
            </a:r>
            <a:r>
              <a:rPr lang="he-IL"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המחלקה הפדגוגית,</a:t>
            </a:r>
            <a:r>
              <a:rPr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 </a:t>
            </a:r>
            <a:r>
              <a:rPr sz="1200" dirty="0" err="1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סטודיו</a:t>
            </a:r>
            <a:r>
              <a:rPr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 צחר</a:t>
            </a:r>
            <a:r>
              <a:rPr lang="he-IL"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, שרון גלפרין. </a:t>
            </a:r>
            <a:r>
              <a:rPr sz="1200" dirty="0" err="1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הצילומים</a:t>
            </a:r>
            <a:r>
              <a:rPr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 </a:t>
            </a:r>
            <a:r>
              <a:rPr sz="1200" dirty="0" err="1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במצגת</a:t>
            </a:r>
            <a:r>
              <a:rPr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 </a:t>
            </a:r>
            <a:r>
              <a:rPr sz="1200" dirty="0" err="1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באדיבות</a:t>
            </a:r>
            <a:r>
              <a:rPr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 </a:t>
            </a:r>
            <a:r>
              <a:rPr sz="1200" dirty="0" err="1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ארכיון</a:t>
            </a:r>
            <a:r>
              <a:rPr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 </a:t>
            </a:r>
            <a:r>
              <a:rPr sz="1200" dirty="0" err="1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הצילומים</a:t>
            </a:r>
            <a:r>
              <a:rPr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 של </a:t>
            </a:r>
            <a:r>
              <a:rPr sz="1200" dirty="0" err="1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קק״ל</a:t>
            </a:r>
            <a:r>
              <a:rPr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 </a:t>
            </a:r>
            <a:r>
              <a:rPr sz="1200" dirty="0" err="1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ולשכת</a:t>
            </a:r>
            <a:r>
              <a:rPr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 </a:t>
            </a:r>
            <a:r>
              <a:rPr sz="1200" dirty="0" err="1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העתונות</a:t>
            </a:r>
            <a:r>
              <a:rPr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.</a:t>
            </a:r>
            <a:r>
              <a:rPr lang="he-IL"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 </a:t>
            </a:r>
            <a:r>
              <a:rPr sz="1200" dirty="0" err="1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צלמים</a:t>
            </a:r>
            <a:r>
              <a:rPr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:</a:t>
            </a:r>
            <a:r>
              <a:rPr lang="he-IL"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 </a:t>
            </a:r>
            <a:r>
              <a:rPr sz="1200" dirty="0" err="1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הנס</a:t>
            </a:r>
            <a:r>
              <a:rPr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 פ</a:t>
            </a:r>
            <a:r>
              <a:rPr lang="he-IL"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י</a:t>
            </a:r>
            <a:r>
              <a:rPr sz="1200" dirty="0" err="1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ין</a:t>
            </a:r>
            <a:r>
              <a:rPr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, </a:t>
            </a:r>
            <a:r>
              <a:rPr sz="1200" dirty="0" err="1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פריץ</a:t>
            </a:r>
            <a:r>
              <a:rPr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 כהן</a:t>
            </a:r>
            <a:r>
              <a:rPr lang="he-IL"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,</a:t>
            </a:r>
            <a:r>
              <a:rPr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 </a:t>
            </a:r>
            <a:r>
              <a:rPr sz="1200" dirty="0" err="1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עמוס</a:t>
            </a:r>
            <a:r>
              <a:rPr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 </a:t>
            </a:r>
            <a:r>
              <a:rPr sz="1200" dirty="0" err="1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בן</a:t>
            </a:r>
            <a:r>
              <a:rPr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 </a:t>
            </a:r>
            <a:r>
              <a:rPr sz="1200" dirty="0" err="1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גרשום</a:t>
            </a:r>
            <a:r>
              <a:rPr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,</a:t>
            </a:r>
            <a:r>
              <a:rPr lang="he-IL"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 </a:t>
            </a:r>
            <a:r>
              <a:rPr sz="1200" dirty="0" err="1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מרק</a:t>
            </a:r>
            <a:r>
              <a:rPr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 </a:t>
            </a:r>
            <a:r>
              <a:rPr sz="1200" dirty="0" err="1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נימן</a:t>
            </a:r>
            <a:r>
              <a:rPr lang="he-IL"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, </a:t>
            </a:r>
            <a:r>
              <a:rPr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יעקב </a:t>
            </a:r>
            <a:r>
              <a:rPr sz="1200" dirty="0" err="1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סער</a:t>
            </a:r>
            <a:r>
              <a:rPr lang="he-IL"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, </a:t>
            </a:r>
            <a:r>
              <a:rPr sz="1200" dirty="0" err="1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משה</a:t>
            </a:r>
            <a:r>
              <a:rPr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 </a:t>
            </a:r>
            <a:r>
              <a:rPr sz="1200" dirty="0" err="1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פרידן</a:t>
            </a:r>
            <a:r>
              <a:rPr lang="he-IL"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, </a:t>
            </a:r>
            <a:r>
              <a:rPr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יעקב </a:t>
            </a:r>
            <a:r>
              <a:rPr sz="1200" dirty="0" err="1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שקולניק</a:t>
            </a:r>
            <a:r>
              <a:rPr lang="he-IL"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, </a:t>
            </a:r>
            <a:r>
              <a:rPr sz="1200" dirty="0" err="1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מיכאל</a:t>
            </a:r>
            <a:r>
              <a:rPr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 </a:t>
            </a:r>
            <a:r>
              <a:rPr sz="1200" dirty="0" err="1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חורי</a:t>
            </a:r>
            <a:r>
              <a:rPr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,</a:t>
            </a:r>
            <a:r>
              <a:rPr lang="he-IL"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 </a:t>
            </a:r>
            <a:r>
              <a:rPr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אברהם </a:t>
            </a:r>
            <a:r>
              <a:rPr sz="1200" dirty="0" err="1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מלבסקי</a:t>
            </a:r>
            <a:r>
              <a:rPr lang="he-IL"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, </a:t>
            </a:r>
            <a:r>
              <a:rPr sz="1200" dirty="0" err="1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דרור</a:t>
            </a:r>
            <a:r>
              <a:rPr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 </a:t>
            </a:r>
            <a:r>
              <a:rPr sz="1200" dirty="0" err="1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ארצי</a:t>
            </a:r>
            <a:r>
              <a:rPr lang="he-IL"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, </a:t>
            </a:r>
            <a:r>
              <a:rPr sz="1200" dirty="0" err="1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אביגיל</a:t>
            </a:r>
            <a:r>
              <a:rPr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 </a:t>
            </a:r>
            <a:r>
              <a:rPr sz="1200" dirty="0" err="1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עוזי</a:t>
            </a:r>
            <a:r>
              <a:rPr lang="he-IL"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,</a:t>
            </a:r>
            <a:r>
              <a:rPr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 IV</a:t>
            </a:r>
            <a:r>
              <a:rPr lang="en-US"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P</a:t>
            </a:r>
            <a:r>
              <a:rPr lang="he-IL"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,פלאש 90</a:t>
            </a:r>
            <a:endParaRPr sz="1200" dirty="0">
              <a:latin typeface="Tahoma" pitchFamily="34" charset="0"/>
              <a:ea typeface="Tahoma" pitchFamily="34" charset="0"/>
              <a:cs typeface="Tahoma" pitchFamily="34" charset="0"/>
              <a:sym typeface="Tahoma"/>
            </a:endParaRPr>
          </a:p>
        </p:txBody>
      </p:sp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pasted-image.pdf" descr="זום ישראלי 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asted-image.pdf" descr="הָאוֹת ה + קֻפְסָא   הָאוֹת   ה וְהָאוֹת  כ + אִיּוּר שֶׁל  תִּינוֹק חוֹלֶה עָטוּף בִּשְׂמִיכָה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Shape 75"/>
          <p:cNvSpPr/>
          <p:nvPr/>
        </p:nvSpPr>
        <p:spPr>
          <a:xfrm>
            <a:off x="3979354" y="421290"/>
            <a:ext cx="4233292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ctr">
              <a:lnSpc>
                <a:spcPct val="120000"/>
              </a:lnSpc>
              <a:defRPr sz="3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3000" dirty="0" err="1"/>
              <a:t>איזה</a:t>
            </a:r>
            <a:r>
              <a:rPr sz="3000" dirty="0"/>
              <a:t> </a:t>
            </a:r>
            <a:r>
              <a:rPr sz="3000" dirty="0" err="1"/>
              <a:t>מושג</a:t>
            </a:r>
            <a:r>
              <a:rPr sz="3000" dirty="0"/>
              <a:t> </a:t>
            </a:r>
            <a:r>
              <a:rPr sz="3000" dirty="0" err="1"/>
              <a:t>מסתתר</a:t>
            </a:r>
            <a:r>
              <a:rPr sz="3000" dirty="0"/>
              <a:t> </a:t>
            </a:r>
            <a:r>
              <a:rPr sz="3000" dirty="0" err="1"/>
              <a:t>בחידת</a:t>
            </a:r>
            <a:r>
              <a:rPr sz="3000" dirty="0"/>
              <a:t> </a:t>
            </a:r>
            <a:r>
              <a:rPr sz="3000" dirty="0" err="1"/>
              <a:t>הציורים</a:t>
            </a:r>
            <a:r>
              <a:rPr sz="3000" dirty="0"/>
              <a:t>?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asted-image.pdf" descr="צילום של קופת קרן קימת לישראל 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78" name="Shape 78"/>
          <p:cNvSpPr/>
          <p:nvPr/>
        </p:nvSpPr>
        <p:spPr>
          <a:xfrm>
            <a:off x="3154059" y="659130"/>
            <a:ext cx="5838137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ct val="90000"/>
              </a:lnSpc>
              <a:defRPr sz="6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6000">
                <a:latin typeface="Tahoma" pitchFamily="34" charset="0"/>
                <a:ea typeface="Tahoma" pitchFamily="34" charset="0"/>
                <a:cs typeface="Tahoma" pitchFamily="34" charset="0"/>
              </a:rPr>
              <a:t>הקופסה</a:t>
            </a:r>
            <a:r>
              <a:rPr sz="6000"/>
              <a:t> הכחולה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asted-image.pdf" descr="הָאוֹת ה + תִּיק + חָוָה  לְלֹא הָאוֹת  ח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83" name="Shape 83"/>
          <p:cNvSpPr/>
          <p:nvPr/>
        </p:nvSpPr>
        <p:spPr>
          <a:xfrm>
            <a:off x="4482989" y="421290"/>
            <a:ext cx="3226022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457200">
              <a:lnSpc>
                <a:spcPct val="12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3000">
                <a:latin typeface="Tahoma" pitchFamily="34" charset="0"/>
                <a:ea typeface="Tahoma" pitchFamily="34" charset="0"/>
                <a:cs typeface="Tahoma" pitchFamily="34" charset="0"/>
              </a:rPr>
              <a:t>מה מסתתר בחידת הציורים?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asted-image.pdf" descr="בתמונה - נַפְתָּלִי הֵרְץ אִימְבֶּר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Shape 86"/>
          <p:cNvSpPr/>
          <p:nvPr/>
        </p:nvSpPr>
        <p:spPr>
          <a:xfrm>
            <a:off x="4785402" y="659130"/>
            <a:ext cx="2540760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ct val="90000"/>
              </a:lnSpc>
              <a:defRPr sz="6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6000">
                <a:latin typeface="Tahoma" pitchFamily="34" charset="0"/>
                <a:ea typeface="Tahoma" pitchFamily="34" charset="0"/>
                <a:cs typeface="Tahoma" pitchFamily="34" charset="0"/>
              </a:rPr>
              <a:t>התקווה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rgbClr val="4472C4"/>
          </a:solidFill>
          <a:prstDash val="solid"/>
          <a:miter lim="8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4472C4"/>
          </a:solidFill>
          <a:prstDash val="solid"/>
          <a:miter lim="8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rgbClr val="4472C4"/>
          </a:solidFill>
          <a:prstDash val="solid"/>
          <a:miter lim="8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4472C4"/>
          </a:solidFill>
          <a:prstDash val="solid"/>
          <a:miter lim="8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652</TotalTime>
  <Words>490</Words>
  <Application>Microsoft Office PowerPoint</Application>
  <PresentationFormat>Widescreen</PresentationFormat>
  <Paragraphs>88</Paragraphs>
  <Slides>52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8" baseType="lpstr">
      <vt:lpstr>Arial</vt:lpstr>
      <vt:lpstr>Calibri</vt:lpstr>
      <vt:lpstr>Calibri Light</vt:lpstr>
      <vt:lpstr>Helvetica Neue</vt:lpstr>
      <vt:lpstr>Tahoma</vt:lpstr>
      <vt:lpstr>Default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מי אמר?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נכון או לא נכון?</vt:lpstr>
      <vt:lpstr>נכון או לא נכון?</vt:lpstr>
      <vt:lpstr>נכון או לא נכון?</vt:lpstr>
      <vt:lpstr>נכון או לא נכון?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אגמון החולה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שקופית 1</dc:title>
  <dc:creator>Almog Tsachar</dc:creator>
  <cp:lastModifiedBy>Tsvika Krauzer</cp:lastModifiedBy>
  <cp:revision>50</cp:revision>
  <dcterms:modified xsi:type="dcterms:W3CDTF">2021-08-02T15:16:28Z</dcterms:modified>
</cp:coreProperties>
</file>