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99" r:id="rId6"/>
    <p:sldId id="300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</p:sldIdLst>
  <p:sldSz cx="12192000" cy="6858000"/>
  <p:notesSz cx="6858000" cy="9144000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1" autoAdjust="0"/>
    <p:restoredTop sz="94712" autoAdjust="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defTabSz="914400">
              <a:lnSpc>
                <a:spcPct val="100000"/>
              </a:lnSpc>
              <a:defRPr sz="1200"/>
            </a:lvl1pPr>
          </a:lstStyle>
          <a:p>
            <a:pPr lvl="0">
              <a:defRPr sz="1800"/>
            </a:pPr>
            <a:endParaRPr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0" name="Shape 2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endParaRPr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524000" y="3602037"/>
            <a:ext cx="9144000" cy="32559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8724900" y="0"/>
            <a:ext cx="2628900" cy="654208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6492875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4562475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831850" y="4589462"/>
            <a:ext cx="10515600" cy="2268538"/>
          </a:xfrm>
          <a:prstGeom prst="rect">
            <a:avLst/>
          </a:prstGeom>
        </p:spPr>
        <p:txBody>
          <a:bodyPr/>
          <a:lstStyle>
            <a:lvl1pPr marL="0" indent="0" algn="l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 algn="l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 algn="l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 algn="l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 algn="l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 algn="l">
              <a:buSzTx/>
              <a:buFontTx/>
              <a:buNone/>
              <a:defRPr sz="2400" b="1"/>
            </a:lvl1pPr>
            <a:lvl2pPr marL="0" indent="457200" algn="l">
              <a:buSzTx/>
              <a:buFontTx/>
              <a:buNone/>
              <a:defRPr sz="2400" b="1"/>
            </a:lvl2pPr>
            <a:lvl3pPr marL="0" indent="914400" algn="l">
              <a:buSzTx/>
              <a:buFontTx/>
              <a:buNone/>
              <a:defRPr sz="2400" b="1"/>
            </a:lvl3pPr>
            <a:lvl4pPr marL="0" indent="1371600" algn="l">
              <a:buSzTx/>
              <a:buFontTx/>
              <a:buNone/>
              <a:defRPr sz="2400" b="1"/>
            </a:lvl4pPr>
            <a:lvl5pPr marL="0" indent="1828800" algn="l"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5183187" y="987425"/>
            <a:ext cx="6172201" cy="5870575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  <a:lvl2pPr marL="718457" indent="-261257" algn="l">
              <a:defRPr sz="3200"/>
            </a:lvl2pPr>
            <a:lvl3pPr marL="1219200" indent="-304800" algn="l">
              <a:defRPr sz="3200"/>
            </a:lvl3pPr>
            <a:lvl4pPr marL="1737360" indent="-365760" algn="l">
              <a:defRPr sz="3200"/>
            </a:lvl4pPr>
            <a:lvl5pPr marL="2194560" indent="-365760" algn="l"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39787" y="2057400"/>
            <a:ext cx="3932239" cy="4800600"/>
          </a:xfrm>
          <a:prstGeom prst="rect">
            <a:avLst/>
          </a:prstGeom>
        </p:spPr>
        <p:txBody>
          <a:bodyPr/>
          <a:lstStyle>
            <a:lvl1pPr marL="0" indent="0" algn="l">
              <a:buSzTx/>
              <a:buFontTx/>
              <a:buNone/>
              <a:defRPr sz="1600"/>
            </a:lvl1pPr>
            <a:lvl2pPr marL="0" indent="457200" algn="l">
              <a:buSzTx/>
              <a:buFontTx/>
              <a:buNone/>
              <a:defRPr sz="1600"/>
            </a:lvl2pPr>
            <a:lvl3pPr marL="0" indent="914400" algn="l">
              <a:buSzTx/>
              <a:buFontTx/>
              <a:buNone/>
              <a:defRPr sz="1600"/>
            </a:lvl3pPr>
            <a:lvl4pPr marL="0" indent="1371600" algn="l">
              <a:buSzTx/>
              <a:buFontTx/>
              <a:buNone/>
              <a:defRPr sz="1600"/>
            </a:lvl4pPr>
            <a:lvl5pPr marL="0" indent="1828800" algn="l">
              <a:buSzTx/>
              <a:buFontTx/>
              <a:buNone/>
              <a:defRPr sz="1600"/>
            </a:lvl5pPr>
          </a:lstStyle>
          <a:p>
            <a:pPr lvl="0">
              <a:defRPr sz="1800"/>
            </a:pPr>
            <a:r>
              <a:rPr sz="1600"/>
              <a:t>Body Level One</a:t>
            </a:r>
          </a:p>
          <a:p>
            <a:pPr lvl="1">
              <a:defRPr sz="1800"/>
            </a:pPr>
            <a:r>
              <a:rPr sz="1600"/>
              <a:t>Body Level Two</a:t>
            </a:r>
          </a:p>
          <a:p>
            <a:pPr lvl="2">
              <a:defRPr sz="1800"/>
            </a:pPr>
            <a:r>
              <a:rPr sz="1600"/>
              <a:t>Body Level Three</a:t>
            </a:r>
          </a:p>
          <a:p>
            <a:pPr lvl="3">
              <a:defRPr sz="1800"/>
            </a:pPr>
            <a:r>
              <a:rPr sz="1600"/>
              <a:t>Body Level Four</a:t>
            </a:r>
          </a:p>
          <a:p>
            <a:pPr lvl="4">
              <a:defRPr sz="1800"/>
            </a:pPr>
            <a:r>
              <a:rPr sz="1600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230187"/>
            <a:ext cx="10515600" cy="159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610600" y="6404292"/>
            <a:ext cx="27432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1pPr>
      <a:lvl2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2pPr>
      <a:lvl3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3pPr>
      <a:lvl4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4pPr>
      <a:lvl5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5pPr>
      <a:lvl6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6pPr>
      <a:lvl7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7pPr>
      <a:lvl8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8pPr>
      <a:lvl9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indent="-228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1pPr>
      <a:lvl2pPr marL="723900" indent="-2667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2pPr>
      <a:lvl3pPr marL="1234439" indent="-320039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3pPr>
      <a:lvl4pPr marL="17272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4pPr>
      <a:lvl5pPr marL="21844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5pPr>
      <a:lvl6pPr marL="26416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6pPr>
      <a:lvl7pPr marL="30988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7pPr>
      <a:lvl8pPr marL="35560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8pPr>
      <a:lvl9pPr marL="40132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9pPr>
    </p:bodyStyle>
    <p:otherStyle>
      <a:lvl1pPr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s://www.youtube.com/watch?v=0eig15P_6yU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s://www.youtube.com/watch?v=lbB_QFHQ1Bw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hyperlink" Target="https://www.youtube.com/watch?v=SEwsiQR2Ta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asted-image.pdf" descr="  זום ישראלי וסמל קרן קימת לישראל מופיעים בכל עמוד ומוזכרים רק כאן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5060106" y="5049837"/>
            <a:ext cx="2071788" cy="521791"/>
          </a:xfrm>
          <a:prstGeom prst="rect">
            <a:avLst/>
          </a:prstGeom>
        </p:spPr>
        <p:txBody>
          <a:bodyPr/>
          <a:lstStyle>
            <a:lvl1pPr defTabSz="832104">
              <a:spcBef>
                <a:spcPts val="900"/>
              </a:spcBef>
              <a:defRPr sz="273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>
                <a:solidFill>
                  <a:srgbClr val="000000"/>
                </a:solidFill>
              </a:defRPr>
            </a:pPr>
            <a:r>
              <a:rPr sz="2730" dirty="0" err="1">
                <a:solidFill>
                  <a:srgbClr val="FFFFFF"/>
                </a:solidFill>
              </a:rPr>
              <a:t>לנוער</a:t>
            </a:r>
            <a:endParaRPr sz="2730" dirty="0">
              <a:solidFill>
                <a:srgbClr val="FFFFFF"/>
              </a:solidFill>
            </a:endParaRPr>
          </a:p>
        </p:txBody>
      </p:sp>
      <p:sp>
        <p:nvSpPr>
          <p:cNvPr id="51" name="Shape 51"/>
          <p:cNvSpPr/>
          <p:nvPr/>
        </p:nvSpPr>
        <p:spPr>
          <a:xfrm>
            <a:off x="4599117" y="5793740"/>
            <a:ext cx="2993766" cy="791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2000" dirty="0" err="1">
                <a:latin typeface="Tahoma"/>
                <a:ea typeface="Tahoma"/>
                <a:cs typeface="Tahoma"/>
                <a:sym typeface="Tahoma"/>
              </a:rPr>
              <a:t>החטיבה</a:t>
            </a:r>
            <a:r>
              <a:rPr sz="2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000" dirty="0" err="1">
                <a:latin typeface="Tahoma"/>
                <a:ea typeface="Tahoma"/>
                <a:cs typeface="Tahoma"/>
                <a:sym typeface="Tahoma"/>
              </a:rPr>
              <a:t>לחינוך</a:t>
            </a:r>
            <a:r>
              <a:rPr sz="2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000" dirty="0" err="1">
                <a:latin typeface="Tahoma"/>
                <a:ea typeface="Tahoma"/>
                <a:cs typeface="Tahoma"/>
                <a:sym typeface="Tahoma"/>
              </a:rPr>
              <a:t>ולקהילה</a:t>
            </a:r>
            <a:r>
              <a:rPr sz="2000" dirty="0">
                <a:latin typeface="Tahoma"/>
                <a:ea typeface="Tahoma"/>
                <a:cs typeface="Tahoma"/>
                <a:sym typeface="Tahoma"/>
              </a:rPr>
              <a:t>,</a:t>
            </a:r>
          </a:p>
          <a:p>
            <a:pPr lvl="0" algn="ctr" defTabSz="457200" rtl="1">
              <a:lnSpc>
                <a:spcPct val="120000"/>
              </a:lnSpc>
            </a:pPr>
            <a:r>
              <a:rPr sz="2000" dirty="0" err="1">
                <a:latin typeface="Tahoma"/>
                <a:ea typeface="Tahoma"/>
                <a:cs typeface="Tahoma"/>
                <a:sym typeface="Tahoma"/>
              </a:rPr>
              <a:t>קרן</a:t>
            </a:r>
            <a:r>
              <a:rPr sz="2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000" dirty="0" err="1">
                <a:latin typeface="Tahoma"/>
                <a:ea typeface="Tahoma"/>
                <a:cs typeface="Tahoma"/>
                <a:sym typeface="Tahoma"/>
              </a:rPr>
              <a:t>קימת</a:t>
            </a:r>
            <a:r>
              <a:rPr sz="2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000" dirty="0" err="1">
                <a:latin typeface="Tahoma"/>
                <a:ea typeface="Tahoma"/>
                <a:cs typeface="Tahoma"/>
                <a:sym typeface="Tahoma"/>
              </a:rPr>
              <a:t>לישראל</a:t>
            </a:r>
            <a:endParaRPr sz="2000" dirty="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2" name="pasted-image.pdf" descr="בתמונה דגלי ישראל &#10;איורים של בנימין זאב הרצל ודויד בן גוריון "/>
          <p:cNvPicPr/>
          <p:nvPr/>
        </p:nvPicPr>
        <p:blipFill>
          <a:blip r:embed="rId4"/>
          <a:stretch>
            <a:fillRect/>
          </a:stretch>
        </p:blipFill>
        <p:spPr>
          <a:xfrm>
            <a:off x="4374881" y="1499779"/>
            <a:ext cx="2764680" cy="3109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קוֹבֶץ זֶה הוּנְגַּש עַל יְדֵי חברת אֵיְי טוּ זִי - סֶמֶל  הַנגישוּת ">
            <a:extLst>
              <a:ext uri="{FF2B5EF4-FFF2-40B4-BE49-F238E27FC236}">
                <a16:creationId xmlns:a16="http://schemas.microsoft.com/office/drawing/2014/main" id="{4B420EA8-6456-42AB-8F31-C33544689E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" y="76200"/>
            <a:ext cx="377319" cy="381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asted-image.pdf" descr="הָאוֹת מ + קֻפְסַת גִּיל - הָאוֹת ת &#10;הָאוֹת ה + אִיּוּר שֶׁל עֵץ + הָאוֹת מ +אִיּוּר שֶׁל מְנוֹרה בָּהּ הָאוֹת ר מֻחְלֶפֶת בָּאוֹת ת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asted-image.pdf" descr="צילום של מגילת העצמאות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/>
        </p:nvSpPr>
        <p:spPr>
          <a:xfrm>
            <a:off x="3227748" y="95250"/>
            <a:ext cx="5736505" cy="1081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lnSpc>
                <a:spcPct val="12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/>
              <a:t>מגילת</a:t>
            </a:r>
            <a:r>
              <a:rPr sz="6000" dirty="0"/>
              <a:t> </a:t>
            </a:r>
            <a:r>
              <a:rPr sz="6000" dirty="0" err="1"/>
              <a:t>העצמאות</a:t>
            </a:r>
            <a:endParaRPr sz="6000"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asted-image.pdf" descr="אִיּוּר שֶׁל אֶבֶן לְלֹא הָאוֹת א &#10;אִיּוּר שֶׁל כֶּלֶב וְגוּר כְּלָבִים מְסֻמָּן בַּחֵץ + יוֹנָה לְלֹא הָאוֹת ה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asted-image.pdf" descr="צילום של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/>
          <p:nvPr/>
        </p:nvSpPr>
        <p:spPr>
          <a:xfrm>
            <a:off x="4689687" y="374650"/>
            <a:ext cx="2812626" cy="1081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lnSpc>
                <a:spcPct val="12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/>
              <a:t>בן</a:t>
            </a:r>
            <a:r>
              <a:rPr sz="6000" dirty="0"/>
              <a:t> </a:t>
            </a:r>
            <a:r>
              <a:rPr sz="6000" dirty="0" err="1"/>
              <a:t>גוריון</a:t>
            </a:r>
            <a:endParaRPr sz="6000"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asted-image.pdf" descr="אִיּוּר שֶׁל עֵז  חץ מסמן את קרניה&#10;ה אוֹת ק + עִגּוּל + הָאוֹת ת &#10;הָאוֹת ל + אִיּוּר שֶׁל מַפַּת יִשְׂרָאֵל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asted-image.pdf" descr="סמל קרן קימת לישראל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/>
          <p:nvPr/>
        </p:nvSpPr>
        <p:spPr>
          <a:xfrm>
            <a:off x="2915162" y="420370"/>
            <a:ext cx="6361676" cy="1081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lnSpc>
                <a:spcPct val="12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/>
              <a:t>קר</a:t>
            </a:r>
            <a:r>
              <a:rPr lang="he-IL" sz="6000"/>
              <a:t>ן</a:t>
            </a:r>
            <a:r>
              <a:rPr sz="6000"/>
              <a:t> </a:t>
            </a:r>
            <a:r>
              <a:rPr sz="6000" dirty="0" err="1"/>
              <a:t>קימת</a:t>
            </a:r>
            <a:r>
              <a:rPr sz="6000" dirty="0"/>
              <a:t> </a:t>
            </a:r>
            <a:r>
              <a:rPr sz="6000" dirty="0" err="1"/>
              <a:t>לישראל</a:t>
            </a:r>
            <a:endParaRPr sz="6000" dirty="0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sted-image.pdf">
            <a:extLst>
              <a:ext uri="{FF2B5EF4-FFF2-40B4-BE49-F238E27FC236}">
                <a16:creationId xmlns:a16="http://schemas.microsoft.com/office/drawing/2014/main" id="{51591FD3-8D1E-4040-8067-C9E588302D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 descr="לחצו לצפייה בסרטו קקל במספרים ">
            <a:extLst>
              <a:ext uri="{FF2B5EF4-FFF2-40B4-BE49-F238E27FC236}">
                <a16:creationId xmlns:a16="http://schemas.microsoft.com/office/drawing/2014/main" id="{B0AAA495-C8B3-4452-A146-70DA7367ECB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479135" y="1078190"/>
            <a:ext cx="7233730" cy="4701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3.png">
            <a:hlinkClick r:id="rId4"/>
            <a:extLst>
              <a:ext uri="{FF2B5EF4-FFF2-40B4-BE49-F238E27FC236}">
                <a16:creationId xmlns:a16="http://schemas.microsoft.com/office/drawing/2014/main" id="{7F2E498A-55EB-415D-B5D6-52D36FC1E4E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93133" y="3026149"/>
            <a:ext cx="805734" cy="805702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/>
          <p:nvPr/>
        </p:nvSpPr>
        <p:spPr>
          <a:xfrm>
            <a:off x="4629574" y="4862830"/>
            <a:ext cx="2932852" cy="619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lnSpc>
                <a:spcPct val="120000"/>
              </a:lnSpc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>
                <a:solidFill>
                  <a:srgbClr val="000000"/>
                </a:solidFill>
              </a:defRPr>
            </a:pPr>
            <a:r>
              <a:rPr sz="3200" dirty="0" err="1">
                <a:solidFill>
                  <a:srgbClr val="FFFFFF"/>
                </a:solidFill>
              </a:rPr>
              <a:t>קק</a:t>
            </a:r>
            <a:r>
              <a:rPr lang="he-IL" sz="3200" dirty="0">
                <a:solidFill>
                  <a:srgbClr val="FFFFFF"/>
                </a:solidFill>
              </a:rPr>
              <a:t>"</a:t>
            </a:r>
            <a:r>
              <a:rPr sz="3200" dirty="0">
                <a:solidFill>
                  <a:srgbClr val="FFFFFF"/>
                </a:solidFill>
              </a:rPr>
              <a:t>ל </a:t>
            </a:r>
            <a:r>
              <a:rPr sz="3200" dirty="0" err="1">
                <a:solidFill>
                  <a:srgbClr val="FFFFFF"/>
                </a:solidFill>
              </a:rPr>
              <a:t>במספרים</a:t>
            </a:r>
            <a:endParaRPr sz="3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hape 106"/>
          <p:cNvSpPr/>
          <p:nvPr/>
        </p:nvSpPr>
        <p:spPr>
          <a:xfrm>
            <a:off x="4739749" y="2367280"/>
            <a:ext cx="3106748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/>
              <a:t>נכון</a:t>
            </a:r>
            <a:r>
              <a:rPr sz="6000" dirty="0"/>
              <a:t> </a:t>
            </a:r>
            <a:r>
              <a:rPr sz="6000" dirty="0" err="1"/>
              <a:t>או</a:t>
            </a:r>
            <a:r>
              <a:rPr sz="6000" dirty="0"/>
              <a:t> </a:t>
            </a:r>
            <a:r>
              <a:rPr sz="6000" dirty="0" err="1"/>
              <a:t>לא</a:t>
            </a:r>
            <a:r>
              <a:rPr sz="6000" dirty="0"/>
              <a:t> </a:t>
            </a:r>
            <a:r>
              <a:rPr sz="6000" dirty="0" err="1"/>
              <a:t>נכון</a:t>
            </a:r>
            <a:r>
              <a:rPr sz="6000" dirty="0"/>
              <a:t>?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Shape 109"/>
          <p:cNvSpPr/>
          <p:nvPr/>
        </p:nvSpPr>
        <p:spPr>
          <a:xfrm>
            <a:off x="5069769" y="769620"/>
            <a:ext cx="2294655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4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000" dirty="0" err="1"/>
              <a:t>נכון</a:t>
            </a:r>
            <a:r>
              <a:rPr sz="4000" dirty="0"/>
              <a:t> </a:t>
            </a:r>
            <a:r>
              <a:rPr sz="4000" dirty="0" err="1"/>
              <a:t>או</a:t>
            </a:r>
            <a:r>
              <a:rPr sz="4000" dirty="0"/>
              <a:t> </a:t>
            </a:r>
            <a:r>
              <a:rPr sz="4000" dirty="0" err="1"/>
              <a:t>לא</a:t>
            </a:r>
            <a:r>
              <a:rPr sz="4000" dirty="0"/>
              <a:t> </a:t>
            </a:r>
            <a:r>
              <a:rPr sz="4000" dirty="0" err="1"/>
              <a:t>נכון</a:t>
            </a:r>
            <a:r>
              <a:rPr sz="4000" dirty="0"/>
              <a:t>?</a:t>
            </a:r>
          </a:p>
        </p:txBody>
      </p:sp>
      <p:sp>
        <p:nvSpPr>
          <p:cNvPr id="110" name="Shape 110"/>
          <p:cNvSpPr/>
          <p:nvPr/>
        </p:nvSpPr>
        <p:spPr>
          <a:xfrm>
            <a:off x="1961698" y="2934969"/>
            <a:ext cx="8268604" cy="2189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/>
              <a:t>מדינת</a:t>
            </a:r>
            <a:r>
              <a:rPr sz="6000" dirty="0"/>
              <a:t> </a:t>
            </a:r>
            <a:r>
              <a:rPr sz="6000" dirty="0" err="1"/>
              <a:t>ישראל</a:t>
            </a:r>
            <a:r>
              <a:rPr sz="6000" dirty="0"/>
              <a:t> </a:t>
            </a:r>
            <a:r>
              <a:rPr sz="6000" dirty="0" err="1"/>
              <a:t>קמה</a:t>
            </a:r>
            <a:r>
              <a:rPr sz="6000" dirty="0"/>
              <a:t> </a:t>
            </a:r>
            <a:r>
              <a:rPr sz="6000" dirty="0" err="1"/>
              <a:t>בכ״ט</a:t>
            </a:r>
            <a:r>
              <a:rPr sz="6000" dirty="0"/>
              <a:t> </a:t>
            </a:r>
            <a:r>
              <a:rPr sz="6000" dirty="0" err="1"/>
              <a:t>בנובמבר</a:t>
            </a:r>
            <a:r>
              <a:rPr sz="6000" dirty="0"/>
              <a:t> 1947</a:t>
            </a:r>
          </a:p>
        </p:txBody>
      </p:sp>
      <p:grpSp>
        <p:nvGrpSpPr>
          <p:cNvPr id="114" name="Group 114" descr="צילום של דויד בן גוריון בהכרזת המדינה מדינת ישראל קמה ב כט בנובמבר  1947 &#10;לא נכון &#10;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1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2" name="Shape 112"/>
            <p:cNvSpPr/>
            <p:nvPr/>
          </p:nvSpPr>
          <p:spPr>
            <a:xfrm>
              <a:off x="2113986" y="4401819"/>
              <a:ext cx="1618393" cy="15299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ctr" defTabSz="457200" rtl="1">
                <a:lnSpc>
                  <a:spcPct val="120000"/>
                </a:lnSpc>
              </a:pP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מדינת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ישראל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קמה</a:t>
              </a:r>
              <a:endParaRPr sz="2000" dirty="0">
                <a:latin typeface="Tahoma"/>
                <a:ea typeface="Tahoma"/>
                <a:cs typeface="Tahoma"/>
                <a:sym typeface="Tahoma"/>
              </a:endParaRPr>
            </a:p>
            <a:p>
              <a:pPr lvl="0" algn="ctr" defTabSz="457200" rtl="1">
                <a:lnSpc>
                  <a:spcPct val="120000"/>
                </a:lnSpc>
              </a:pP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׳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באייר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תש״ח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1948</a:t>
              </a:r>
            </a:p>
          </p:txBody>
        </p:sp>
        <p:pic>
          <p:nvPicPr>
            <p:cNvPr id="113" name="pasted-image.pdf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103424" y="593940"/>
              <a:ext cx="3076268" cy="14186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/>
        </p:nvSpPr>
        <p:spPr>
          <a:xfrm>
            <a:off x="5069769" y="769620"/>
            <a:ext cx="2294655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4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000" dirty="0" err="1"/>
              <a:t>נכון</a:t>
            </a:r>
            <a:r>
              <a:rPr sz="4000" dirty="0"/>
              <a:t> </a:t>
            </a:r>
            <a:r>
              <a:rPr sz="4000" dirty="0" err="1"/>
              <a:t>או</a:t>
            </a:r>
            <a:r>
              <a:rPr sz="4000" dirty="0"/>
              <a:t> </a:t>
            </a:r>
            <a:r>
              <a:rPr sz="4000" dirty="0" err="1"/>
              <a:t>לא</a:t>
            </a:r>
            <a:r>
              <a:rPr sz="4000" dirty="0"/>
              <a:t> </a:t>
            </a:r>
            <a:r>
              <a:rPr sz="4000" dirty="0" err="1"/>
              <a:t>נכון</a:t>
            </a:r>
            <a:r>
              <a:rPr sz="4000" dirty="0"/>
              <a:t>?</a:t>
            </a:r>
          </a:p>
        </p:txBody>
      </p:sp>
      <p:sp>
        <p:nvSpPr>
          <p:cNvPr id="120" name="Shape 120"/>
          <p:cNvSpPr/>
          <p:nvPr/>
        </p:nvSpPr>
        <p:spPr>
          <a:xfrm>
            <a:off x="480511" y="2934970"/>
            <a:ext cx="11230977" cy="2119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5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5800" dirty="0" err="1"/>
              <a:t>קריית</a:t>
            </a:r>
            <a:r>
              <a:rPr sz="5800" dirty="0"/>
              <a:t> </a:t>
            </a:r>
            <a:r>
              <a:rPr sz="5800" dirty="0" err="1"/>
              <a:t>שמונה</a:t>
            </a:r>
            <a:r>
              <a:rPr sz="5800" dirty="0"/>
              <a:t> </a:t>
            </a:r>
            <a:r>
              <a:rPr sz="5800" dirty="0" err="1"/>
              <a:t>קרויה</a:t>
            </a:r>
            <a:r>
              <a:rPr sz="5800" dirty="0"/>
              <a:t> </a:t>
            </a:r>
            <a:r>
              <a:rPr sz="5800" dirty="0" err="1"/>
              <a:t>על</a:t>
            </a:r>
            <a:r>
              <a:rPr sz="5800" dirty="0"/>
              <a:t> </a:t>
            </a:r>
            <a:r>
              <a:rPr sz="5800" dirty="0" err="1"/>
              <a:t>שם</a:t>
            </a:r>
            <a:r>
              <a:rPr sz="5800" dirty="0"/>
              <a:t> </a:t>
            </a:r>
            <a:r>
              <a:rPr sz="5800" dirty="0" err="1"/>
              <a:t>שמונת</a:t>
            </a:r>
            <a:r>
              <a:rPr sz="5800" dirty="0"/>
              <a:t> </a:t>
            </a:r>
            <a:r>
              <a:rPr sz="5800" dirty="0" err="1"/>
              <a:t>הנחלים</a:t>
            </a:r>
            <a:r>
              <a:rPr sz="5800" dirty="0"/>
              <a:t> </a:t>
            </a:r>
            <a:r>
              <a:rPr sz="5800" dirty="0" err="1"/>
              <a:t>שזורמים</a:t>
            </a:r>
            <a:r>
              <a:rPr sz="5800" dirty="0"/>
              <a:t> </a:t>
            </a:r>
            <a:r>
              <a:rPr sz="5800" dirty="0" err="1"/>
              <a:t>בסביבתה</a:t>
            </a:r>
            <a:endParaRPr sz="5800" dirty="0"/>
          </a:p>
        </p:txBody>
      </p:sp>
      <p:grpSp>
        <p:nvGrpSpPr>
          <p:cNvPr id="124" name="Group 124" descr="צילום של קריית שמונה &#10;קריית שמונה קרויה על שם 8 הנחלים בסביבה "/>
          <p:cNvGrpSpPr/>
          <p:nvPr/>
        </p:nvGrpSpPr>
        <p:grpSpPr>
          <a:xfrm>
            <a:off x="-1" y="0"/>
            <a:ext cx="12192000" cy="6858000"/>
            <a:chOff x="0" y="0"/>
            <a:chExt cx="12192000" cy="6858000"/>
          </a:xfrm>
        </p:grpSpPr>
        <p:pic>
          <p:nvPicPr>
            <p:cNvPr id="121" name="pasted-image.pd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103424" y="593940"/>
              <a:ext cx="3076268" cy="14186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Shape 123"/>
            <p:cNvSpPr/>
            <p:nvPr/>
          </p:nvSpPr>
          <p:spPr>
            <a:xfrm>
              <a:off x="1954790" y="4239259"/>
              <a:ext cx="1940457" cy="192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defRPr sz="20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lvl="0" rtl="1">
                <a:defRPr sz="1800"/>
              </a:pPr>
              <a:r>
                <a:rPr sz="2000" dirty="0" err="1"/>
                <a:t>קריית</a:t>
              </a:r>
              <a:r>
                <a:rPr sz="2000" dirty="0"/>
                <a:t> </a:t>
              </a:r>
              <a:r>
                <a:rPr sz="2000" dirty="0" err="1"/>
                <a:t>שמונה</a:t>
              </a:r>
              <a:r>
                <a:rPr sz="2000" dirty="0"/>
                <a:t> </a:t>
              </a:r>
              <a:r>
                <a:rPr sz="2000" dirty="0" err="1"/>
                <a:t>קרויה</a:t>
              </a:r>
              <a:r>
                <a:rPr sz="2000" dirty="0"/>
                <a:t> </a:t>
              </a:r>
              <a:r>
                <a:rPr sz="2000" dirty="0" err="1"/>
                <a:t>על</a:t>
              </a:r>
              <a:r>
                <a:rPr sz="2000" dirty="0"/>
                <a:t> </a:t>
              </a:r>
              <a:r>
                <a:rPr sz="2000" dirty="0" err="1"/>
                <a:t>שם</a:t>
              </a:r>
              <a:r>
                <a:rPr sz="2000" dirty="0"/>
                <a:t> </a:t>
              </a:r>
              <a:r>
                <a:rPr sz="2000" dirty="0" err="1"/>
                <a:t>שמונת</a:t>
              </a:r>
              <a:r>
                <a:rPr sz="2000" dirty="0"/>
                <a:t> </a:t>
              </a:r>
              <a:r>
                <a:rPr sz="2000" dirty="0" err="1"/>
                <a:t>לוחמי</a:t>
              </a:r>
              <a:r>
                <a:rPr sz="2000" dirty="0"/>
                <a:t> </a:t>
              </a:r>
              <a:r>
                <a:rPr sz="2000" dirty="0" err="1"/>
                <a:t>תל</a:t>
              </a:r>
              <a:r>
                <a:rPr sz="2000" dirty="0"/>
                <a:t> </a:t>
              </a:r>
              <a:r>
                <a:rPr sz="2000" dirty="0" err="1"/>
                <a:t>חי</a:t>
              </a:r>
              <a:r>
                <a:rPr sz="2000" dirty="0"/>
                <a:t> </a:t>
              </a:r>
              <a:r>
                <a:rPr sz="2000" dirty="0" err="1"/>
                <a:t>שנהרגו</a:t>
              </a:r>
              <a:r>
                <a:rPr sz="2000" dirty="0"/>
                <a:t> </a:t>
              </a:r>
              <a:r>
                <a:rPr sz="2000" dirty="0" err="1"/>
                <a:t>בהגנה</a:t>
              </a:r>
              <a:r>
                <a:rPr sz="2000" dirty="0"/>
                <a:t> </a:t>
              </a:r>
              <a:r>
                <a:rPr sz="2000" dirty="0" err="1"/>
                <a:t>על</a:t>
              </a:r>
              <a:r>
                <a:rPr sz="2000" dirty="0"/>
                <a:t> </a:t>
              </a:r>
              <a:r>
                <a:rPr sz="2000" dirty="0" err="1"/>
                <a:t>היישוב</a:t>
              </a:r>
              <a:endParaRPr sz="2000"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asted-image.pdf" descr="איור של קערת חומוס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334190" y="212760"/>
            <a:ext cx="11523620" cy="1430383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/>
        </p:nvSpPr>
        <p:spPr>
          <a:xfrm>
            <a:off x="6029084" y="2377439"/>
            <a:ext cx="5150630" cy="2189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/>
              <a:t>מה</a:t>
            </a:r>
            <a:r>
              <a:rPr sz="6000" dirty="0"/>
              <a:t> </a:t>
            </a:r>
            <a:r>
              <a:rPr sz="6000" dirty="0" err="1"/>
              <a:t>הכי</a:t>
            </a:r>
            <a:r>
              <a:rPr sz="6000" dirty="0"/>
              <a:t> </a:t>
            </a:r>
            <a:r>
              <a:rPr sz="6000" dirty="0" err="1"/>
              <a:t>ישראלי</a:t>
            </a:r>
            <a:r>
              <a:rPr sz="6000" dirty="0"/>
              <a:t> </a:t>
            </a:r>
            <a:r>
              <a:rPr sz="6000" dirty="0" err="1"/>
              <a:t>בעיניי</a:t>
            </a:r>
            <a:r>
              <a:rPr sz="6000" dirty="0"/>
              <a:t>?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5069769" y="769620"/>
            <a:ext cx="2294655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4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000" dirty="0" err="1"/>
              <a:t>נכון</a:t>
            </a:r>
            <a:r>
              <a:rPr sz="4000" dirty="0"/>
              <a:t> </a:t>
            </a:r>
            <a:r>
              <a:rPr sz="4000" dirty="0" err="1"/>
              <a:t>או</a:t>
            </a:r>
            <a:r>
              <a:rPr sz="4000" dirty="0"/>
              <a:t> </a:t>
            </a:r>
            <a:r>
              <a:rPr sz="4000" dirty="0" err="1"/>
              <a:t>לא</a:t>
            </a:r>
            <a:r>
              <a:rPr sz="4000" dirty="0"/>
              <a:t> </a:t>
            </a:r>
            <a:r>
              <a:rPr sz="4000" dirty="0" err="1"/>
              <a:t>נכו</a:t>
            </a:r>
            <a:r>
              <a:rPr lang="he-IL" sz="4000" dirty="0"/>
              <a:t>ן?</a:t>
            </a:r>
            <a:endParaRPr sz="4000" dirty="0"/>
          </a:p>
        </p:txBody>
      </p:sp>
      <p:sp>
        <p:nvSpPr>
          <p:cNvPr id="128" name="Shape 128"/>
          <p:cNvSpPr/>
          <p:nvPr/>
        </p:nvSpPr>
        <p:spPr>
          <a:xfrm>
            <a:off x="480511" y="2934970"/>
            <a:ext cx="11230977" cy="2119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5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5800" dirty="0"/>
              <a:t>ב</a:t>
            </a:r>
            <a:r>
              <a:rPr lang="he-IL" sz="5800" dirty="0"/>
              <a:t>-70 </a:t>
            </a:r>
            <a:r>
              <a:rPr sz="5800" dirty="0" err="1"/>
              <a:t>שנות</a:t>
            </a:r>
            <a:r>
              <a:rPr sz="5800" dirty="0"/>
              <a:t> </a:t>
            </a:r>
            <a:r>
              <a:rPr sz="5800" dirty="0" err="1"/>
              <a:t>המדינה</a:t>
            </a:r>
            <a:r>
              <a:rPr sz="5800" dirty="0"/>
              <a:t> </a:t>
            </a:r>
            <a:r>
              <a:rPr sz="5800" dirty="0" err="1"/>
              <a:t>זכו</a:t>
            </a:r>
            <a:r>
              <a:rPr sz="5800" dirty="0"/>
              <a:t> </a:t>
            </a:r>
            <a:r>
              <a:rPr sz="5800" dirty="0" err="1"/>
              <a:t>ישראלים</a:t>
            </a:r>
            <a:r>
              <a:rPr sz="5800" dirty="0"/>
              <a:t> ב</a:t>
            </a:r>
            <a:r>
              <a:rPr lang="he-IL" sz="5800" dirty="0"/>
              <a:t>-12 </a:t>
            </a:r>
            <a:r>
              <a:rPr sz="5800" dirty="0" err="1"/>
              <a:t>פרסי</a:t>
            </a:r>
            <a:r>
              <a:rPr sz="5800" dirty="0"/>
              <a:t> </a:t>
            </a:r>
            <a:r>
              <a:rPr sz="5800" dirty="0" err="1"/>
              <a:t>נובל</a:t>
            </a:r>
            <a:endParaRPr sz="5800" dirty="0"/>
          </a:p>
        </p:txBody>
      </p:sp>
      <p:grpSp>
        <p:nvGrpSpPr>
          <p:cNvPr id="132" name="Group 132" descr="צילום של יצחק רבין ושמעון פרס &#10;ב 70 שנות המדינה  זכו ישראלים ב 12 פרסי נובל "/>
          <p:cNvGrpSpPr/>
          <p:nvPr/>
        </p:nvGrpSpPr>
        <p:grpSpPr>
          <a:xfrm>
            <a:off x="-1" y="0"/>
            <a:ext cx="12192000" cy="6858000"/>
            <a:chOff x="0" y="0"/>
            <a:chExt cx="12192000" cy="6858000"/>
          </a:xfrm>
        </p:grpSpPr>
        <p:pic>
          <p:nvPicPr>
            <p:cNvPr id="129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" name="pasted-image.pdf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578804" y="750941"/>
              <a:ext cx="1696351" cy="966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1" name="Shape 131"/>
            <p:cNvSpPr/>
            <p:nvPr/>
          </p:nvSpPr>
          <p:spPr>
            <a:xfrm>
              <a:off x="936837" y="3341370"/>
              <a:ext cx="2037961" cy="161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ctr" rtl="1"/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עד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שנתה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ה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-70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המדינה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זכו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בפרס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נובל</a:t>
              </a:r>
              <a:endParaRPr sz="2000" dirty="0">
                <a:latin typeface="Tahoma"/>
                <a:ea typeface="Tahoma"/>
                <a:cs typeface="Tahoma"/>
                <a:sym typeface="Tahoma"/>
              </a:endParaRPr>
            </a:p>
            <a:p>
              <a:pPr lvl="0" algn="ctr" rtl="1"/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12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אזרחים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ישראלי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ם</a:t>
              </a:r>
              <a:endParaRPr sz="2000" dirty="0"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5069769" y="769620"/>
            <a:ext cx="2294655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4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000" dirty="0" err="1"/>
              <a:t>נכון</a:t>
            </a:r>
            <a:r>
              <a:rPr sz="4000" dirty="0"/>
              <a:t> </a:t>
            </a:r>
            <a:r>
              <a:rPr sz="4000" dirty="0" err="1"/>
              <a:t>או</a:t>
            </a:r>
            <a:r>
              <a:rPr sz="4000" dirty="0"/>
              <a:t> </a:t>
            </a:r>
            <a:r>
              <a:rPr sz="4000" dirty="0" err="1"/>
              <a:t>לא</a:t>
            </a:r>
            <a:r>
              <a:rPr sz="4000" dirty="0"/>
              <a:t> </a:t>
            </a:r>
            <a:r>
              <a:rPr sz="4000" dirty="0" err="1"/>
              <a:t>נכון</a:t>
            </a:r>
            <a:r>
              <a:rPr sz="4000" dirty="0"/>
              <a:t>?</a:t>
            </a:r>
          </a:p>
        </p:txBody>
      </p:sp>
      <p:sp>
        <p:nvSpPr>
          <p:cNvPr id="138" name="Shape 138"/>
          <p:cNvSpPr/>
          <p:nvPr/>
        </p:nvSpPr>
        <p:spPr>
          <a:xfrm>
            <a:off x="480511" y="3144519"/>
            <a:ext cx="11230977" cy="1490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4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000" dirty="0" err="1"/>
              <a:t>מחצית</a:t>
            </a:r>
            <a:r>
              <a:rPr sz="4000" dirty="0"/>
              <a:t> </a:t>
            </a:r>
            <a:r>
              <a:rPr sz="4000" dirty="0" err="1"/>
              <a:t>מאוכלוסיית</a:t>
            </a:r>
            <a:r>
              <a:rPr sz="4000" dirty="0"/>
              <a:t> </a:t>
            </a:r>
            <a:r>
              <a:rPr sz="4000" dirty="0" err="1"/>
              <a:t>ישראל</a:t>
            </a:r>
            <a:r>
              <a:rPr sz="4000" dirty="0"/>
              <a:t> </a:t>
            </a:r>
            <a:r>
              <a:rPr sz="4000" dirty="0" err="1"/>
              <a:t>מתגוררת</a:t>
            </a:r>
            <a:r>
              <a:rPr sz="4000" dirty="0"/>
              <a:t> </a:t>
            </a:r>
            <a:r>
              <a:rPr sz="4000" dirty="0" err="1"/>
              <a:t>בערים</a:t>
            </a:r>
            <a:r>
              <a:rPr sz="4000" dirty="0"/>
              <a:t> </a:t>
            </a:r>
            <a:r>
              <a:rPr sz="4000" dirty="0" err="1"/>
              <a:t>ומחציתה</a:t>
            </a:r>
            <a:r>
              <a:rPr sz="4000" dirty="0"/>
              <a:t> </a:t>
            </a:r>
            <a:r>
              <a:rPr sz="4000" dirty="0" err="1"/>
              <a:t>השנייה</a:t>
            </a:r>
            <a:r>
              <a:rPr sz="4000" dirty="0"/>
              <a:t> </a:t>
            </a:r>
            <a:r>
              <a:rPr sz="4000" dirty="0" err="1"/>
              <a:t>מתגוררת</a:t>
            </a:r>
            <a:r>
              <a:rPr sz="4000" dirty="0"/>
              <a:t> </a:t>
            </a:r>
            <a:r>
              <a:rPr sz="4000" dirty="0" err="1"/>
              <a:t>בהתיישבות</a:t>
            </a:r>
            <a:r>
              <a:rPr sz="4000" dirty="0"/>
              <a:t> </a:t>
            </a:r>
            <a:r>
              <a:rPr sz="4000" dirty="0" err="1"/>
              <a:t>כפרית</a:t>
            </a:r>
            <a:endParaRPr sz="4000" dirty="0"/>
          </a:p>
        </p:txBody>
      </p:sp>
      <p:grpSp>
        <p:nvGrpSpPr>
          <p:cNvPr id="142" name="Group 142" descr="צילום של חוף תל אביב &#10;מחצית אוכלוסיית ישראל מתגוררת בערים &#10;ומחציתה גרה בהתיישבות כפרית &#10;לא נכון 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9" name="pasted-image.pd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103424" y="593940"/>
              <a:ext cx="3076268" cy="14186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1" name="Shape 141"/>
            <p:cNvSpPr/>
            <p:nvPr/>
          </p:nvSpPr>
          <p:spPr>
            <a:xfrm>
              <a:off x="1370484" y="3934446"/>
              <a:ext cx="2294656" cy="2072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10000"/>
                </a:lnSpc>
                <a:defRPr sz="20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lvl="0">
                <a:defRPr sz="1800"/>
              </a:pPr>
              <a:r>
                <a:rPr lang="he-IL" sz="2000" dirty="0"/>
                <a:t>כ-92%</a:t>
              </a:r>
              <a:r>
                <a:rPr sz="2000" dirty="0"/>
                <a:t> </a:t>
              </a:r>
              <a:r>
                <a:rPr sz="2000" dirty="0" err="1"/>
                <a:t>מתושבי</a:t>
              </a:r>
              <a:r>
                <a:rPr sz="2000" dirty="0"/>
                <a:t> </a:t>
              </a:r>
              <a:r>
                <a:rPr sz="2000" dirty="0" err="1"/>
                <a:t>ישראל</a:t>
              </a:r>
              <a:r>
                <a:rPr sz="2000" dirty="0"/>
                <a:t> </a:t>
              </a:r>
              <a:r>
                <a:rPr sz="2000" dirty="0" err="1"/>
                <a:t>גרים</a:t>
              </a:r>
              <a:r>
                <a:rPr sz="2000" dirty="0"/>
                <a:t> </a:t>
              </a:r>
              <a:r>
                <a:rPr sz="2000" dirty="0" err="1"/>
                <a:t>ביישובים</a:t>
              </a:r>
              <a:r>
                <a:rPr sz="2000" dirty="0"/>
                <a:t> </a:t>
              </a:r>
              <a:r>
                <a:rPr sz="2000" dirty="0" err="1"/>
                <a:t>עירוניים</a:t>
              </a:r>
              <a:endParaRPr lang="he-IL" sz="2000" dirty="0"/>
            </a:p>
            <a:p>
              <a:pPr lvl="0">
                <a:defRPr sz="1800"/>
              </a:pPr>
              <a:r>
                <a:rPr lang="he-IL" sz="2000" dirty="0"/>
                <a:t>ו-8%</a:t>
              </a:r>
              <a:r>
                <a:rPr sz="2000" dirty="0"/>
                <a:t> </a:t>
              </a:r>
              <a:r>
                <a:rPr sz="2000" dirty="0" err="1"/>
                <a:t>מתגוררים</a:t>
              </a:r>
              <a:r>
                <a:rPr sz="2000" dirty="0"/>
                <a:t> </a:t>
              </a:r>
              <a:r>
                <a:rPr sz="2000" dirty="0" err="1"/>
                <a:t>ביישובים</a:t>
              </a:r>
              <a:r>
                <a:rPr sz="2000" dirty="0"/>
                <a:t> </a:t>
              </a:r>
              <a:r>
                <a:rPr sz="2000" dirty="0" err="1"/>
                <a:t>כפריים</a:t>
              </a:r>
              <a:r>
                <a:rPr sz="2000" dirty="0"/>
                <a:t> (</a:t>
              </a:r>
              <a:r>
                <a:rPr sz="2000" dirty="0" err="1"/>
                <a:t>נכון</a:t>
              </a:r>
              <a:r>
                <a:rPr sz="2000" dirty="0"/>
                <a:t> </a:t>
              </a:r>
              <a:r>
                <a:rPr lang="he-IL" sz="2000" dirty="0"/>
                <a:t>ל-2019</a:t>
              </a:r>
              <a:r>
                <a:rPr sz="2000" dirty="0"/>
                <a:t>)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5069769" y="782320"/>
            <a:ext cx="2294655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4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000" dirty="0" err="1"/>
              <a:t>נכון</a:t>
            </a:r>
            <a:r>
              <a:rPr sz="4000" dirty="0"/>
              <a:t> </a:t>
            </a:r>
            <a:r>
              <a:rPr sz="4000" dirty="0" err="1"/>
              <a:t>או</a:t>
            </a:r>
            <a:r>
              <a:rPr sz="4000" dirty="0"/>
              <a:t> </a:t>
            </a:r>
            <a:r>
              <a:rPr sz="4000" dirty="0" err="1"/>
              <a:t>לא</a:t>
            </a:r>
            <a:r>
              <a:rPr sz="4000" dirty="0"/>
              <a:t> </a:t>
            </a:r>
            <a:r>
              <a:rPr sz="4000" dirty="0" err="1"/>
              <a:t>נכון</a:t>
            </a:r>
            <a:r>
              <a:rPr sz="4000" dirty="0"/>
              <a:t>?</a:t>
            </a:r>
          </a:p>
        </p:txBody>
      </p:sp>
      <p:sp>
        <p:nvSpPr>
          <p:cNvPr id="146" name="Shape 146"/>
          <p:cNvSpPr/>
          <p:nvPr/>
        </p:nvSpPr>
        <p:spPr>
          <a:xfrm>
            <a:off x="480511" y="3144520"/>
            <a:ext cx="11230977" cy="751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4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000" dirty="0"/>
              <a:t>ה</a:t>
            </a:r>
            <a:r>
              <a:rPr lang="he-IL" sz="4000" dirty="0"/>
              <a:t>-</a:t>
            </a:r>
            <a:r>
              <a:rPr lang="en-US" sz="4000" dirty="0"/>
              <a:t>GPS</a:t>
            </a:r>
            <a:r>
              <a:rPr lang="he-IL" sz="4000" dirty="0"/>
              <a:t> </a:t>
            </a:r>
            <a:r>
              <a:rPr sz="4000" dirty="0" err="1"/>
              <a:t>הוא</a:t>
            </a:r>
            <a:r>
              <a:rPr sz="4000" dirty="0"/>
              <a:t> </a:t>
            </a:r>
            <a:r>
              <a:rPr sz="4000" dirty="0" err="1"/>
              <a:t>המצאה</a:t>
            </a:r>
            <a:r>
              <a:rPr sz="4000" dirty="0"/>
              <a:t> </a:t>
            </a:r>
            <a:r>
              <a:rPr sz="4000" dirty="0" err="1"/>
              <a:t>ישראלית</a:t>
            </a:r>
            <a:endParaRPr sz="4000" dirty="0"/>
          </a:p>
        </p:txBody>
      </p:sp>
      <p:grpSp>
        <p:nvGrpSpPr>
          <p:cNvPr id="2" name="Group 1" descr="ה G P S הומצא בישראל &#10;לא נכון ">
            <a:extLst>
              <a:ext uri="{FF2B5EF4-FFF2-40B4-BE49-F238E27FC236}">
                <a16:creationId xmlns:a16="http://schemas.microsoft.com/office/drawing/2014/main" id="{226D87EE-8A26-4C36-ABD1-DE3F23AA52E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" y="91552"/>
            <a:chExt cx="12192000" cy="6858000"/>
          </a:xfrm>
        </p:grpSpPr>
        <p:pic>
          <p:nvPicPr>
            <p:cNvPr id="147" name="pasted-image.pdf" descr="ה   GPS   הומצא בישראל &#10;לא נכון &#10;אבל דוד השמש תוכנת WAVE וה  DISK ON KEY הומצאו בישראל 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" y="91552"/>
              <a:ext cx="12192000" cy="68580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8" name="pasted-image.pdf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527593" y="611333"/>
              <a:ext cx="3136814" cy="100443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9" name="Shape 149" descr="ה   GPS   הומצא בישראל &#10;לא נכון &#10;אבל דוד השמש תוכנת WAVE וה  DISK ON KEY הומצאו בישראל "/>
            <p:cNvSpPr/>
            <p:nvPr/>
          </p:nvSpPr>
          <p:spPr>
            <a:xfrm>
              <a:off x="2510576" y="1883545"/>
              <a:ext cx="7170848" cy="13742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 algn="ctr" defTabSz="457200">
                <a:lnSpc>
                  <a:spcPct val="120000"/>
                </a:lnSpc>
                <a:defRPr sz="24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lvl="0" rtl="1">
                <a:defRPr sz="1800"/>
              </a:pPr>
              <a:r>
                <a:rPr sz="2400" dirty="0" err="1"/>
                <a:t>אומנם</a:t>
              </a:r>
              <a:r>
                <a:rPr sz="2400" dirty="0"/>
                <a:t> ה</a:t>
              </a:r>
              <a:r>
                <a:rPr lang="he-IL" sz="2400" dirty="0"/>
                <a:t>-</a:t>
              </a:r>
              <a:r>
                <a:rPr lang="en-US" sz="2400" dirty="0"/>
                <a:t>GPS</a:t>
              </a:r>
              <a:r>
                <a:rPr lang="he-IL" sz="2400" dirty="0"/>
                <a:t> </a:t>
              </a:r>
              <a:r>
                <a:rPr sz="2400" dirty="0" err="1"/>
                <a:t>לא</a:t>
              </a:r>
              <a:r>
                <a:rPr sz="2400" dirty="0"/>
                <a:t> </a:t>
              </a:r>
              <a:r>
                <a:rPr sz="2400" dirty="0" err="1"/>
                <a:t>הומצא</a:t>
              </a:r>
              <a:r>
                <a:rPr sz="2400" dirty="0"/>
                <a:t> </a:t>
              </a:r>
              <a:r>
                <a:rPr sz="2400" dirty="0" err="1"/>
                <a:t>בישראל</a:t>
              </a:r>
              <a:r>
                <a:rPr lang="he-IL" sz="2400" dirty="0"/>
                <a:t>, </a:t>
              </a:r>
              <a:r>
                <a:rPr sz="2400" dirty="0" err="1"/>
                <a:t>אך</a:t>
              </a:r>
              <a:r>
                <a:rPr sz="2400" dirty="0"/>
                <a:t> </a:t>
              </a:r>
              <a:r>
                <a:rPr sz="2400" dirty="0" err="1"/>
                <a:t>אנו</a:t>
              </a:r>
              <a:r>
                <a:rPr sz="2400" dirty="0"/>
                <a:t> </a:t>
              </a:r>
              <a:r>
                <a:rPr sz="2400" dirty="0" err="1"/>
                <a:t>יכולים</a:t>
              </a:r>
              <a:r>
                <a:rPr sz="2400" dirty="0"/>
                <a:t> </a:t>
              </a:r>
              <a:r>
                <a:rPr sz="2400" dirty="0" err="1"/>
                <a:t>להתגאות</a:t>
              </a:r>
              <a:r>
                <a:rPr sz="2400" dirty="0"/>
                <a:t> </a:t>
              </a:r>
              <a:r>
                <a:rPr sz="2400" dirty="0" err="1"/>
                <a:t>בעובדה</a:t>
              </a:r>
              <a:r>
                <a:rPr sz="2400" dirty="0"/>
                <a:t> </a:t>
              </a:r>
              <a:r>
                <a:rPr sz="2400" dirty="0" err="1"/>
                <a:t>שכמה</a:t>
              </a:r>
              <a:r>
                <a:rPr sz="2400" dirty="0"/>
                <a:t> </a:t>
              </a:r>
              <a:r>
                <a:rPr sz="2400" dirty="0" err="1"/>
                <a:t>מההמצאות</a:t>
              </a:r>
              <a:r>
                <a:rPr sz="2400" dirty="0"/>
                <a:t> </a:t>
              </a:r>
              <a:r>
                <a:rPr sz="2400" dirty="0" err="1"/>
                <a:t>הגדולות</a:t>
              </a:r>
              <a:r>
                <a:rPr sz="2400" dirty="0"/>
                <a:t> </a:t>
              </a:r>
              <a:r>
                <a:rPr sz="2400" dirty="0" err="1"/>
                <a:t>ששינו</a:t>
              </a:r>
              <a:r>
                <a:rPr sz="2400" dirty="0"/>
                <a:t> </a:t>
              </a:r>
              <a:r>
                <a:rPr sz="2400" dirty="0" err="1"/>
                <a:t>את</a:t>
              </a:r>
              <a:r>
                <a:rPr sz="2400" dirty="0"/>
                <a:t> </a:t>
              </a:r>
              <a:r>
                <a:rPr sz="2400" dirty="0" err="1"/>
                <a:t>העולם</a:t>
              </a:r>
              <a:r>
                <a:rPr sz="2400" dirty="0"/>
                <a:t> </a:t>
              </a:r>
              <a:r>
                <a:rPr sz="2400" dirty="0" err="1"/>
                <a:t>כן</a:t>
              </a:r>
              <a:r>
                <a:rPr sz="2400" dirty="0"/>
                <a:t> </a:t>
              </a:r>
              <a:r>
                <a:rPr sz="2400" dirty="0" err="1"/>
                <a:t>הומצאו</a:t>
              </a:r>
              <a:r>
                <a:rPr sz="2400" dirty="0"/>
                <a:t> </a:t>
              </a:r>
              <a:r>
                <a:rPr sz="2400" dirty="0" err="1"/>
                <a:t>כאן</a:t>
              </a:r>
              <a:r>
                <a:rPr sz="2400" dirty="0"/>
                <a:t> </a:t>
              </a:r>
              <a:r>
                <a:rPr sz="2400" dirty="0" err="1"/>
                <a:t>בישראל</a:t>
              </a:r>
              <a:r>
                <a:rPr sz="2400" dirty="0"/>
                <a:t>.</a:t>
              </a:r>
            </a:p>
          </p:txBody>
        </p:sp>
        <p:sp>
          <p:nvSpPr>
            <p:cNvPr id="150" name="Shape 150"/>
            <p:cNvSpPr/>
            <p:nvPr/>
          </p:nvSpPr>
          <p:spPr>
            <a:xfrm>
              <a:off x="1755389" y="3367980"/>
              <a:ext cx="8681221" cy="6857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 algn="ctr" defTabSz="457200">
                <a:lnSpc>
                  <a:spcPct val="120000"/>
                </a:lnSpc>
                <a:defRPr sz="3600" b="1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lvl="0" rtl="1">
                <a:defRPr sz="1800" b="0"/>
              </a:pPr>
              <a:r>
                <a:rPr sz="3600" b="1" dirty="0" err="1"/>
                <a:t>אילו</a:t>
              </a:r>
              <a:r>
                <a:rPr sz="3600" b="1" dirty="0"/>
                <a:t> </a:t>
              </a:r>
              <a:r>
                <a:rPr sz="3600" b="1" dirty="0" err="1"/>
                <a:t>המצאות</a:t>
              </a:r>
              <a:r>
                <a:rPr sz="3600" b="1" dirty="0"/>
                <a:t> </a:t>
              </a:r>
              <a:r>
                <a:rPr sz="3600" b="1" dirty="0" err="1"/>
                <a:t>ישראליות</a:t>
              </a:r>
              <a:r>
                <a:rPr sz="3600" b="1" dirty="0"/>
                <a:t> </a:t>
              </a:r>
              <a:r>
                <a:rPr sz="3600" b="1" dirty="0" err="1"/>
                <a:t>אתם</a:t>
              </a:r>
              <a:r>
                <a:rPr sz="3600" b="1" dirty="0"/>
                <a:t> </a:t>
              </a:r>
              <a:r>
                <a:rPr sz="3600" b="1" dirty="0" err="1"/>
                <a:t>מכירים</a:t>
              </a:r>
              <a:r>
                <a:rPr sz="3600" b="1" dirty="0"/>
                <a:t>?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sted-image.pdf">
            <a:extLst>
              <a:ext uri="{FF2B5EF4-FFF2-40B4-BE49-F238E27FC236}">
                <a16:creationId xmlns:a16="http://schemas.microsoft.com/office/drawing/2014/main" id="{5C37867D-CDBC-464B-B305-52985F80FF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>
            <a:extLst>
              <a:ext uri="{FF2B5EF4-FFF2-40B4-BE49-F238E27FC236}">
                <a16:creationId xmlns:a16="http://schemas.microsoft.com/office/drawing/2014/main" id="{A94EB2A3-FD54-427F-848F-22F29F0CF8B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25293" y="1272225"/>
            <a:ext cx="8141414" cy="4313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3.png" descr="לחץ כאן כדי לצפות בסרטון &#10;תריץ אחורה - מדינה של המצאות">
            <a:hlinkClick r:id="rId4"/>
            <a:extLst>
              <a:ext uri="{FF2B5EF4-FFF2-40B4-BE49-F238E27FC236}">
                <a16:creationId xmlns:a16="http://schemas.microsoft.com/office/drawing/2014/main" id="{2DC0C7BC-A020-40DC-BFF3-34E895AFEC0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93133" y="3026149"/>
            <a:ext cx="805734" cy="805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asted-image.pdf" descr="אִיּוּר שֶׁל נַעַר צָעִיר חָבוּשׁ  בְּכוֹבַע טֶמְבֵּל בִּדְמוּת הַמְּדִינָה  אוֹחֵז  בַּצִּיּוֹנוּת בִּדְמוּת קָשִׁישׁ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>
            <a:off x="1466021" y="1810430"/>
            <a:ext cx="5084629" cy="66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algn="r" defTabSz="457200">
              <a:lnSpc>
                <a:spcPct val="120000"/>
              </a:lnSpc>
              <a:defRPr sz="36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 b="0"/>
            </a:pPr>
            <a:r>
              <a:rPr sz="3600" b="1" dirty="0" err="1"/>
              <a:t>האם</a:t>
            </a:r>
            <a:r>
              <a:rPr sz="3600" b="1" dirty="0"/>
              <a:t> </a:t>
            </a:r>
            <a:r>
              <a:rPr sz="3600" b="1" dirty="0" err="1"/>
              <a:t>הציונות</a:t>
            </a:r>
            <a:r>
              <a:rPr sz="3600" b="1" dirty="0"/>
              <a:t> </a:t>
            </a:r>
            <a:r>
              <a:rPr sz="3600" b="1" dirty="0" err="1"/>
              <a:t>נגמרה</a:t>
            </a:r>
            <a:r>
              <a:rPr sz="3600" b="1" dirty="0"/>
              <a:t>?</a:t>
            </a:r>
          </a:p>
        </p:txBody>
      </p:sp>
      <p:sp>
        <p:nvSpPr>
          <p:cNvPr id="160" name="Shape 160"/>
          <p:cNvSpPr/>
          <p:nvPr/>
        </p:nvSpPr>
        <p:spPr>
          <a:xfrm>
            <a:off x="1181876" y="2644239"/>
            <a:ext cx="5368775" cy="1928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algn="r" defTabSz="457200">
              <a:lnSpc>
                <a:spcPct val="120000"/>
              </a:lnSpc>
              <a:defRPr sz="17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1700" dirty="0"/>
              <a:t>״</a:t>
            </a:r>
            <a:r>
              <a:rPr sz="1700" dirty="0" err="1"/>
              <a:t>קראתי</a:t>
            </a:r>
            <a:r>
              <a:rPr sz="1700" dirty="0"/>
              <a:t> </a:t>
            </a:r>
            <a:r>
              <a:rPr sz="1700" dirty="0" err="1"/>
              <a:t>פעם</a:t>
            </a:r>
            <a:r>
              <a:rPr sz="1700" dirty="0"/>
              <a:t> </a:t>
            </a:r>
            <a:r>
              <a:rPr sz="1700" dirty="0" err="1"/>
              <a:t>לציונות</a:t>
            </a:r>
            <a:r>
              <a:rPr sz="1700" dirty="0"/>
              <a:t> </a:t>
            </a:r>
            <a:r>
              <a:rPr sz="1700" dirty="0" err="1"/>
              <a:t>אידיאל</a:t>
            </a:r>
            <a:r>
              <a:rPr sz="1700" dirty="0"/>
              <a:t> </a:t>
            </a:r>
            <a:r>
              <a:rPr sz="1700" dirty="0" err="1"/>
              <a:t>אין</a:t>
            </a:r>
            <a:r>
              <a:rPr sz="1700" dirty="0"/>
              <a:t> </a:t>
            </a:r>
            <a:r>
              <a:rPr sz="1700" dirty="0" err="1"/>
              <a:t>סופי</a:t>
            </a:r>
            <a:r>
              <a:rPr lang="he-IL" sz="1700" dirty="0"/>
              <a:t>, </a:t>
            </a:r>
            <a:r>
              <a:rPr sz="1700" dirty="0" err="1"/>
              <a:t>ואני</a:t>
            </a:r>
            <a:r>
              <a:rPr sz="1700" dirty="0"/>
              <a:t> </a:t>
            </a:r>
            <a:r>
              <a:rPr sz="1700" dirty="0" err="1"/>
              <a:t>מאמין</a:t>
            </a:r>
            <a:r>
              <a:rPr sz="1700" dirty="0"/>
              <a:t> </a:t>
            </a:r>
            <a:r>
              <a:rPr sz="1700" dirty="0" err="1"/>
              <a:t>באמת</a:t>
            </a:r>
            <a:r>
              <a:rPr sz="1700" dirty="0"/>
              <a:t> </a:t>
            </a:r>
            <a:r>
              <a:rPr sz="1700" dirty="0" err="1"/>
              <a:t>כי</a:t>
            </a:r>
            <a:r>
              <a:rPr sz="1700" dirty="0"/>
              <a:t> </a:t>
            </a:r>
            <a:r>
              <a:rPr sz="1700" dirty="0" err="1"/>
              <a:t>גם</a:t>
            </a:r>
            <a:r>
              <a:rPr sz="1700" dirty="0"/>
              <a:t> </a:t>
            </a:r>
            <a:r>
              <a:rPr sz="1700" dirty="0" err="1"/>
              <a:t>לאחר</a:t>
            </a:r>
            <a:r>
              <a:rPr sz="1700" dirty="0"/>
              <a:t> </a:t>
            </a:r>
            <a:r>
              <a:rPr sz="1700" dirty="0" err="1"/>
              <a:t>השגת</a:t>
            </a:r>
            <a:r>
              <a:rPr sz="1700" dirty="0"/>
              <a:t> </a:t>
            </a:r>
            <a:r>
              <a:rPr sz="1700" dirty="0" err="1"/>
              <a:t>ארצנו</a:t>
            </a:r>
            <a:r>
              <a:rPr lang="he-IL" sz="1700" dirty="0"/>
              <a:t>, </a:t>
            </a:r>
            <a:r>
              <a:rPr sz="1700" dirty="0" err="1"/>
              <a:t>ארץ</a:t>
            </a:r>
            <a:r>
              <a:rPr sz="1700" dirty="0"/>
              <a:t> </a:t>
            </a:r>
            <a:r>
              <a:rPr sz="1700" dirty="0" err="1"/>
              <a:t>ישראל</a:t>
            </a:r>
            <a:r>
              <a:rPr sz="1700" dirty="0"/>
              <a:t> </a:t>
            </a:r>
            <a:r>
              <a:rPr sz="1700" dirty="0" err="1"/>
              <a:t>לא</a:t>
            </a:r>
            <a:r>
              <a:rPr sz="1700" dirty="0"/>
              <a:t> </a:t>
            </a:r>
            <a:r>
              <a:rPr sz="1700" dirty="0" err="1"/>
              <a:t>תחדל</a:t>
            </a:r>
            <a:r>
              <a:rPr sz="1700" dirty="0"/>
              <a:t> </a:t>
            </a:r>
            <a:r>
              <a:rPr sz="1700" dirty="0" err="1"/>
              <a:t>מלהיות</a:t>
            </a:r>
            <a:r>
              <a:rPr sz="1700" dirty="0"/>
              <a:t> </a:t>
            </a:r>
            <a:r>
              <a:rPr sz="1700" dirty="0" err="1"/>
              <a:t>אידיאל</a:t>
            </a:r>
            <a:r>
              <a:rPr lang="he-IL" sz="1700" dirty="0"/>
              <a:t>. </a:t>
            </a:r>
            <a:r>
              <a:rPr sz="1700" dirty="0" err="1"/>
              <a:t>כי</a:t>
            </a:r>
            <a:r>
              <a:rPr sz="1700" dirty="0"/>
              <a:t> </a:t>
            </a:r>
            <a:r>
              <a:rPr sz="1700" dirty="0" err="1"/>
              <a:t>בציונות</a:t>
            </a:r>
            <a:r>
              <a:rPr lang="he-IL" sz="1700" dirty="0"/>
              <a:t>, </a:t>
            </a:r>
            <a:r>
              <a:rPr sz="1700" dirty="0" err="1"/>
              <a:t>כפי</a:t>
            </a:r>
            <a:r>
              <a:rPr sz="1700" dirty="0"/>
              <a:t> </a:t>
            </a:r>
            <a:r>
              <a:rPr sz="1700" dirty="0" err="1"/>
              <a:t>שאני</a:t>
            </a:r>
            <a:r>
              <a:rPr sz="1700" dirty="0"/>
              <a:t> </a:t>
            </a:r>
            <a:r>
              <a:rPr sz="1700" dirty="0" err="1"/>
              <a:t>מבין</a:t>
            </a:r>
            <a:r>
              <a:rPr sz="1700" dirty="0"/>
              <a:t> </a:t>
            </a:r>
            <a:r>
              <a:rPr sz="1700" dirty="0" err="1"/>
              <a:t>אותה</a:t>
            </a:r>
            <a:r>
              <a:rPr lang="he-IL" sz="1700" dirty="0"/>
              <a:t>, </a:t>
            </a:r>
            <a:r>
              <a:rPr sz="1700" dirty="0" err="1"/>
              <a:t>כלולה</a:t>
            </a:r>
            <a:r>
              <a:rPr sz="1700" dirty="0"/>
              <a:t> </a:t>
            </a:r>
            <a:r>
              <a:rPr sz="1700" dirty="0" err="1"/>
              <a:t>לא</a:t>
            </a:r>
            <a:r>
              <a:rPr sz="1700" dirty="0"/>
              <a:t> </a:t>
            </a:r>
            <a:r>
              <a:rPr sz="1700" dirty="0" err="1"/>
              <a:t>רק</a:t>
            </a:r>
            <a:r>
              <a:rPr sz="1700" dirty="0"/>
              <a:t> </a:t>
            </a:r>
            <a:r>
              <a:rPr sz="1700" dirty="0" err="1"/>
              <a:t>השאיפה</a:t>
            </a:r>
            <a:r>
              <a:rPr sz="1700" dirty="0"/>
              <a:t> </a:t>
            </a:r>
            <a:r>
              <a:rPr sz="1700" dirty="0" err="1"/>
              <a:t>לכברת</a:t>
            </a:r>
            <a:r>
              <a:rPr sz="1700" dirty="0"/>
              <a:t> </a:t>
            </a:r>
            <a:r>
              <a:rPr sz="1700" dirty="0" err="1"/>
              <a:t>ארץ</a:t>
            </a:r>
            <a:r>
              <a:rPr sz="1700" dirty="0"/>
              <a:t> </a:t>
            </a:r>
            <a:r>
              <a:rPr sz="1700" dirty="0" err="1"/>
              <a:t>מובטחת</a:t>
            </a:r>
            <a:r>
              <a:rPr sz="1700" dirty="0"/>
              <a:t> </a:t>
            </a:r>
            <a:r>
              <a:rPr sz="1700" dirty="0" err="1"/>
              <a:t>כחוק</a:t>
            </a:r>
            <a:r>
              <a:rPr sz="1700" dirty="0"/>
              <a:t> </a:t>
            </a:r>
            <a:r>
              <a:rPr sz="1700" dirty="0" err="1"/>
              <a:t>בשביל</a:t>
            </a:r>
            <a:r>
              <a:rPr sz="1700" dirty="0"/>
              <a:t> </a:t>
            </a:r>
            <a:r>
              <a:rPr sz="1700" dirty="0" err="1"/>
              <a:t>עמנו</a:t>
            </a:r>
            <a:r>
              <a:rPr sz="1700" dirty="0"/>
              <a:t> </a:t>
            </a:r>
            <a:r>
              <a:rPr sz="1700" dirty="0" err="1"/>
              <a:t>האומלל</a:t>
            </a:r>
            <a:r>
              <a:rPr lang="he-IL" sz="1700" dirty="0"/>
              <a:t>, </a:t>
            </a:r>
            <a:r>
              <a:rPr sz="1700" dirty="0" err="1"/>
              <a:t>אלא</a:t>
            </a:r>
            <a:r>
              <a:rPr sz="1700" dirty="0"/>
              <a:t> </a:t>
            </a:r>
            <a:r>
              <a:rPr sz="1700" dirty="0" err="1"/>
              <a:t>גם</a:t>
            </a:r>
            <a:r>
              <a:rPr sz="1700" dirty="0"/>
              <a:t> </a:t>
            </a:r>
            <a:r>
              <a:rPr sz="1700" dirty="0" err="1"/>
              <a:t>השאיפה</a:t>
            </a:r>
            <a:r>
              <a:rPr sz="1700" dirty="0"/>
              <a:t> </a:t>
            </a:r>
            <a:r>
              <a:rPr sz="1700" dirty="0" err="1"/>
              <a:t>לשלמות</a:t>
            </a:r>
            <a:r>
              <a:rPr sz="1700" dirty="0"/>
              <a:t> </a:t>
            </a:r>
            <a:r>
              <a:rPr sz="1700" dirty="0" err="1"/>
              <a:t>מוסרית</a:t>
            </a:r>
            <a:r>
              <a:rPr sz="1700" dirty="0"/>
              <a:t> </a:t>
            </a:r>
            <a:r>
              <a:rPr sz="1700" dirty="0" err="1"/>
              <a:t>ורוחנית</a:t>
            </a:r>
            <a:r>
              <a:rPr sz="1700" dirty="0"/>
              <a:t>״.</a:t>
            </a:r>
          </a:p>
        </p:txBody>
      </p:sp>
      <p:sp>
        <p:nvSpPr>
          <p:cNvPr id="161" name="Shape 161"/>
          <p:cNvSpPr/>
          <p:nvPr/>
        </p:nvSpPr>
        <p:spPr>
          <a:xfrm>
            <a:off x="1181876" y="4746106"/>
            <a:ext cx="5368775" cy="30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algn="r" defTabSz="457200">
              <a:lnSpc>
                <a:spcPct val="120000"/>
              </a:lnSpc>
              <a:defRPr sz="1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1400" dirty="0" err="1"/>
              <a:t>בנימין</a:t>
            </a:r>
            <a:r>
              <a:rPr sz="1400" dirty="0"/>
              <a:t> </a:t>
            </a:r>
            <a:r>
              <a:rPr sz="1400" dirty="0" err="1"/>
              <a:t>זאב</a:t>
            </a:r>
            <a:r>
              <a:rPr sz="1400" dirty="0"/>
              <a:t> </a:t>
            </a:r>
            <a:r>
              <a:rPr sz="1400" dirty="0" err="1"/>
              <a:t>הרצל</a:t>
            </a:r>
            <a:r>
              <a:rPr lang="he-IL" sz="1400" dirty="0"/>
              <a:t>, </a:t>
            </a:r>
            <a:r>
              <a:rPr sz="1400" dirty="0"/>
              <a:t>״</a:t>
            </a:r>
            <a:r>
              <a:rPr sz="1400" dirty="0" err="1"/>
              <a:t>תקוותנו</a:t>
            </a:r>
            <a:r>
              <a:rPr sz="1400" dirty="0"/>
              <a:t>״</a:t>
            </a:r>
            <a:r>
              <a:rPr lang="he-IL" sz="1400" dirty="0"/>
              <a:t>, </a:t>
            </a:r>
            <a:r>
              <a:rPr sz="1400" dirty="0" err="1"/>
              <a:t>מתוך</a:t>
            </a:r>
            <a:r>
              <a:rPr sz="1400" dirty="0"/>
              <a:t> </a:t>
            </a:r>
            <a:r>
              <a:rPr sz="1400" dirty="0" err="1"/>
              <a:t>הספר</a:t>
            </a:r>
            <a:r>
              <a:rPr sz="1400" dirty="0"/>
              <a:t> ״</a:t>
            </a:r>
            <a:r>
              <a:rPr sz="1400" dirty="0" err="1"/>
              <a:t>בפני</a:t>
            </a:r>
            <a:r>
              <a:rPr sz="1400" dirty="0"/>
              <a:t> </a:t>
            </a:r>
            <a:r>
              <a:rPr sz="1400" dirty="0" err="1"/>
              <a:t>עם</a:t>
            </a:r>
            <a:r>
              <a:rPr sz="1400" dirty="0"/>
              <a:t> </a:t>
            </a:r>
            <a:r>
              <a:rPr sz="1400" dirty="0" err="1"/>
              <a:t>ועולם</a:t>
            </a:r>
            <a:r>
              <a:rPr sz="1400" dirty="0"/>
              <a:t>״</a:t>
            </a:r>
            <a:r>
              <a:rPr lang="he-IL" sz="1400" dirty="0"/>
              <a:t>, </a:t>
            </a:r>
            <a:r>
              <a:rPr sz="1400" dirty="0" err="1"/>
              <a:t>כרך</a:t>
            </a:r>
            <a:r>
              <a:rPr sz="1400" dirty="0"/>
              <a:t> ב׳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4251933" y="2926079"/>
            <a:ext cx="4043734" cy="1081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lnSpc>
                <a:spcPct val="12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/>
              <a:t>מי</a:t>
            </a:r>
            <a:r>
              <a:rPr sz="6000" dirty="0"/>
              <a:t> </a:t>
            </a:r>
            <a:r>
              <a:rPr sz="6000" dirty="0" err="1"/>
              <a:t>בתמונה</a:t>
            </a:r>
            <a:r>
              <a:rPr sz="6000" dirty="0"/>
              <a:t>?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" name="Group 170" descr="צילום של 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67" name="pasted-image.pd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" name="Shape 168"/>
            <p:cNvSpPr/>
            <p:nvPr/>
          </p:nvSpPr>
          <p:spPr>
            <a:xfrm>
              <a:off x="4830590" y="861059"/>
              <a:ext cx="5791006" cy="1631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r" defTabSz="457200" rtl="1"/>
              <a:r>
                <a:rPr sz="7000" dirty="0" err="1">
                  <a:latin typeface="Tahoma"/>
                  <a:ea typeface="Tahoma"/>
                  <a:cs typeface="Tahoma"/>
                  <a:sym typeface="Tahoma"/>
                </a:rPr>
                <a:t>שרה</a:t>
              </a:r>
              <a:r>
                <a:rPr sz="7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7000" dirty="0" err="1">
                  <a:latin typeface="Tahoma"/>
                  <a:ea typeface="Tahoma"/>
                  <a:cs typeface="Tahoma"/>
                  <a:sym typeface="Tahoma"/>
                </a:rPr>
                <a:t>אהרונסון</a:t>
              </a:r>
              <a:endParaRPr sz="7000" dirty="0">
                <a:latin typeface="Tahoma"/>
                <a:ea typeface="Tahoma"/>
                <a:cs typeface="Tahoma"/>
                <a:sym typeface="Tahoma"/>
              </a:endParaRPr>
            </a:p>
            <a:p>
              <a:pPr lvl="0" algn="r" defTabSz="457200" rtl="1"/>
              <a:r>
                <a:rPr lang="he-IL" sz="3000" dirty="0">
                  <a:latin typeface="Tahoma"/>
                  <a:ea typeface="Tahoma"/>
                  <a:cs typeface="Tahoma"/>
                  <a:sym typeface="Tahoma"/>
                </a:rPr>
                <a:t>1917-1890</a:t>
              </a:r>
              <a:endParaRPr sz="3000" dirty="0"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1570404" y="2882900"/>
              <a:ext cx="9051192" cy="311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 defTabSz="457200">
                <a:lnSpc>
                  <a:spcPct val="120000"/>
                </a:lnSpc>
                <a:defRPr sz="28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lvl="0" rtl="1">
                <a:defRPr sz="1800"/>
              </a:pPr>
              <a:r>
                <a:rPr sz="2800" dirty="0" err="1"/>
                <a:t>חברת</a:t>
              </a:r>
              <a:r>
                <a:rPr sz="2800" dirty="0"/>
                <a:t> </a:t>
              </a:r>
              <a:r>
                <a:rPr sz="2800" dirty="0" err="1"/>
                <a:t>ארגון</a:t>
              </a:r>
              <a:r>
                <a:rPr sz="2800" dirty="0"/>
                <a:t> </a:t>
              </a:r>
              <a:r>
                <a:rPr sz="2800" dirty="0" err="1"/>
                <a:t>המחתרת</a:t>
              </a:r>
              <a:r>
                <a:rPr sz="2800" dirty="0"/>
                <a:t> </a:t>
              </a:r>
              <a:r>
                <a:rPr sz="2800" dirty="0" err="1"/>
                <a:t>ניל״י</a:t>
              </a:r>
              <a:r>
                <a:rPr sz="2800" dirty="0"/>
                <a:t> </a:t>
              </a:r>
              <a:r>
                <a:rPr lang="he-IL" sz="2800" dirty="0"/>
                <a:t>(</a:t>
              </a:r>
              <a:r>
                <a:rPr sz="2800" dirty="0"/>
                <a:t>״</a:t>
              </a:r>
              <a:r>
                <a:rPr sz="2800" dirty="0" err="1"/>
                <a:t>נצח</a:t>
              </a:r>
              <a:r>
                <a:rPr sz="2800" dirty="0"/>
                <a:t> </a:t>
              </a:r>
              <a:r>
                <a:rPr sz="2800" dirty="0" err="1"/>
                <a:t>ישראל</a:t>
              </a:r>
              <a:r>
                <a:rPr sz="2800" dirty="0"/>
                <a:t> </a:t>
              </a:r>
              <a:r>
                <a:rPr sz="2800" dirty="0" err="1"/>
                <a:t>לא</a:t>
              </a:r>
              <a:r>
                <a:rPr sz="2800" dirty="0"/>
                <a:t> </a:t>
              </a:r>
              <a:r>
                <a:rPr sz="2800" dirty="0" err="1"/>
                <a:t>ישקר</a:t>
              </a:r>
              <a:r>
                <a:rPr sz="2800" dirty="0"/>
                <a:t>״</a:t>
              </a:r>
              <a:r>
                <a:rPr lang="he-IL" sz="2800" dirty="0"/>
                <a:t>),</a:t>
              </a:r>
              <a:r>
                <a:rPr sz="2800" dirty="0"/>
                <a:t> </a:t>
              </a:r>
              <a:r>
                <a:rPr sz="2800" dirty="0" err="1"/>
                <a:t>אשר</a:t>
              </a:r>
              <a:r>
                <a:rPr sz="2800" dirty="0"/>
                <a:t> </a:t>
              </a:r>
              <a:r>
                <a:rPr sz="2800" dirty="0" err="1"/>
                <a:t>ריגלה</a:t>
              </a:r>
              <a:r>
                <a:rPr sz="2800" dirty="0"/>
                <a:t> </a:t>
              </a:r>
              <a:r>
                <a:rPr sz="2800" dirty="0" err="1"/>
                <a:t>עבור</a:t>
              </a:r>
              <a:r>
                <a:rPr sz="2800" dirty="0"/>
                <a:t> </a:t>
              </a:r>
              <a:r>
                <a:rPr sz="2800" dirty="0" err="1"/>
                <a:t>הבריטים</a:t>
              </a:r>
              <a:r>
                <a:rPr sz="2800" dirty="0"/>
                <a:t> </a:t>
              </a:r>
              <a:r>
                <a:rPr sz="2800" dirty="0" err="1"/>
                <a:t>נגד</a:t>
              </a:r>
              <a:r>
                <a:rPr sz="2800" dirty="0"/>
                <a:t> </a:t>
              </a:r>
              <a:r>
                <a:rPr sz="2800" dirty="0" err="1"/>
                <a:t>הטורקים</a:t>
              </a:r>
              <a:r>
                <a:rPr sz="2800" dirty="0"/>
                <a:t> </a:t>
              </a:r>
              <a:r>
                <a:rPr sz="2800" dirty="0" err="1"/>
                <a:t>במהלך</a:t>
              </a:r>
              <a:r>
                <a:rPr sz="2800" dirty="0"/>
                <a:t> </a:t>
              </a:r>
              <a:r>
                <a:rPr sz="2800" dirty="0" err="1"/>
                <a:t>מלחמת</a:t>
              </a:r>
              <a:r>
                <a:rPr sz="2800" dirty="0"/>
                <a:t> </a:t>
              </a:r>
              <a:r>
                <a:rPr sz="2800" dirty="0" err="1"/>
                <a:t>העולם</a:t>
              </a:r>
              <a:r>
                <a:rPr sz="2800" dirty="0"/>
                <a:t> </a:t>
              </a:r>
              <a:r>
                <a:rPr sz="2800" dirty="0" err="1"/>
                <a:t>הראשונה</a:t>
              </a:r>
              <a:r>
                <a:rPr lang="he-IL" sz="2800" dirty="0"/>
                <a:t>. </a:t>
              </a:r>
              <a:r>
                <a:rPr sz="2800" dirty="0" err="1"/>
                <a:t>באוקטובר</a:t>
              </a:r>
              <a:r>
                <a:rPr lang="he-IL" sz="2800" dirty="0"/>
                <a:t> 1917 </a:t>
              </a:r>
              <a:r>
                <a:rPr sz="2800" dirty="0" err="1"/>
                <a:t>עצרו</a:t>
              </a:r>
              <a:r>
                <a:rPr sz="2800" dirty="0"/>
                <a:t> </a:t>
              </a:r>
              <a:r>
                <a:rPr sz="2800" dirty="0" err="1"/>
                <a:t>הטורקים</a:t>
              </a:r>
              <a:r>
                <a:rPr sz="2800" dirty="0"/>
                <a:t> </a:t>
              </a:r>
              <a:r>
                <a:rPr sz="2800" dirty="0" err="1"/>
                <a:t>את</a:t>
              </a:r>
              <a:r>
                <a:rPr sz="2800" dirty="0"/>
                <a:t> </a:t>
              </a:r>
              <a:r>
                <a:rPr sz="2800" dirty="0" err="1"/>
                <a:t>רוב</a:t>
              </a:r>
              <a:r>
                <a:rPr sz="2800" dirty="0"/>
                <a:t> </a:t>
              </a:r>
              <a:r>
                <a:rPr sz="2800" dirty="0" err="1"/>
                <a:t>חברי</a:t>
              </a:r>
              <a:r>
                <a:rPr sz="2800" dirty="0"/>
                <a:t> </a:t>
              </a:r>
              <a:r>
                <a:rPr sz="2800" dirty="0" err="1"/>
                <a:t>ניל״י</a:t>
              </a:r>
              <a:r>
                <a:rPr sz="2800" dirty="0"/>
                <a:t> </a:t>
              </a:r>
              <a:r>
                <a:rPr sz="2800" dirty="0" err="1"/>
                <a:t>בזיכרון</a:t>
              </a:r>
              <a:r>
                <a:rPr sz="2800" dirty="0"/>
                <a:t> </a:t>
              </a:r>
              <a:r>
                <a:rPr sz="2800" dirty="0" err="1"/>
                <a:t>יעקב</a:t>
              </a:r>
              <a:r>
                <a:rPr lang="he-IL" sz="2800" dirty="0"/>
                <a:t>, </a:t>
              </a:r>
              <a:r>
                <a:rPr sz="2800" dirty="0" err="1"/>
                <a:t>ושרה</a:t>
              </a:r>
              <a:r>
                <a:rPr sz="2800" dirty="0"/>
                <a:t> </a:t>
              </a:r>
              <a:r>
                <a:rPr sz="2800" dirty="0" err="1"/>
                <a:t>ביניהם</a:t>
              </a:r>
              <a:r>
                <a:rPr lang="he-IL" sz="2800" dirty="0"/>
                <a:t>. </a:t>
              </a:r>
              <a:r>
                <a:rPr sz="2800" dirty="0" err="1"/>
                <a:t>חברי</a:t>
              </a:r>
              <a:r>
                <a:rPr sz="2800" dirty="0"/>
                <a:t> </a:t>
              </a:r>
              <a:r>
                <a:rPr sz="2800" dirty="0" err="1"/>
                <a:t>ניל״י</a:t>
              </a:r>
              <a:r>
                <a:rPr sz="2800" dirty="0"/>
                <a:t> </a:t>
              </a:r>
              <a:r>
                <a:rPr sz="2800" dirty="0" err="1"/>
                <a:t>עונו</a:t>
              </a:r>
              <a:r>
                <a:rPr sz="2800" dirty="0"/>
                <a:t> </a:t>
              </a:r>
              <a:r>
                <a:rPr sz="2800" dirty="0" err="1"/>
                <a:t>בידי</a:t>
              </a:r>
              <a:r>
                <a:rPr sz="2800" dirty="0"/>
                <a:t> </a:t>
              </a:r>
              <a:r>
                <a:rPr sz="2800" dirty="0" err="1"/>
                <a:t>הטורקים</a:t>
              </a:r>
              <a:r>
                <a:rPr lang="he-IL" sz="2800" dirty="0"/>
                <a:t>, </a:t>
              </a:r>
              <a:r>
                <a:rPr sz="2800" dirty="0" err="1"/>
                <a:t>אך</a:t>
              </a:r>
              <a:r>
                <a:rPr sz="2800" dirty="0"/>
                <a:t> </a:t>
              </a:r>
              <a:r>
                <a:rPr sz="2800" dirty="0" err="1"/>
                <a:t>שתקו</a:t>
              </a:r>
              <a:r>
                <a:rPr sz="2800" dirty="0"/>
                <a:t> </a:t>
              </a:r>
              <a:r>
                <a:rPr sz="2800" dirty="0" err="1"/>
                <a:t>בחקירותיהם</a:t>
              </a:r>
              <a:r>
                <a:rPr lang="he-IL" sz="2800" dirty="0"/>
                <a:t>. </a:t>
              </a:r>
              <a:r>
                <a:rPr sz="2800" dirty="0" err="1"/>
                <a:t>כדי</a:t>
              </a:r>
              <a:r>
                <a:rPr sz="2800" dirty="0"/>
                <a:t> </a:t>
              </a:r>
              <a:r>
                <a:rPr sz="2800" dirty="0" err="1"/>
                <a:t>לא</a:t>
              </a:r>
              <a:r>
                <a:rPr sz="2800" dirty="0"/>
                <a:t> </a:t>
              </a:r>
              <a:r>
                <a:rPr sz="2800" dirty="0" err="1"/>
                <a:t>להסגיר</a:t>
              </a:r>
              <a:r>
                <a:rPr sz="2800" dirty="0"/>
                <a:t> </a:t>
              </a:r>
              <a:r>
                <a:rPr sz="2800" dirty="0" err="1"/>
                <a:t>את</a:t>
              </a:r>
              <a:r>
                <a:rPr sz="2800" dirty="0"/>
                <a:t> </a:t>
              </a:r>
              <a:r>
                <a:rPr sz="2800" dirty="0" err="1"/>
                <a:t>סודות</a:t>
              </a:r>
              <a:r>
                <a:rPr sz="2800" dirty="0"/>
                <a:t> </a:t>
              </a:r>
              <a:r>
                <a:rPr sz="2800" dirty="0" err="1"/>
                <a:t>הארגון</a:t>
              </a:r>
              <a:r>
                <a:rPr sz="2800" dirty="0"/>
                <a:t> </a:t>
              </a:r>
              <a:r>
                <a:rPr sz="2800" dirty="0" err="1"/>
                <a:t>החליטה</a:t>
              </a:r>
              <a:r>
                <a:rPr sz="2800" dirty="0"/>
                <a:t> </a:t>
              </a:r>
              <a:r>
                <a:rPr sz="2800" dirty="0" err="1"/>
                <a:t>שרה</a:t>
              </a:r>
              <a:r>
                <a:rPr sz="2800" dirty="0"/>
                <a:t> </a:t>
              </a:r>
              <a:r>
                <a:rPr sz="2800" dirty="0" err="1"/>
                <a:t>לשים</a:t>
              </a:r>
              <a:r>
                <a:rPr sz="2800" dirty="0"/>
                <a:t> </a:t>
              </a:r>
              <a:r>
                <a:rPr sz="2800" dirty="0" err="1"/>
                <a:t>קץ</a:t>
              </a:r>
              <a:r>
                <a:rPr sz="2800" dirty="0"/>
                <a:t> </a:t>
              </a:r>
              <a:r>
                <a:rPr sz="2800" dirty="0" err="1"/>
                <a:t>לחייה</a:t>
              </a:r>
              <a:r>
                <a:rPr sz="2800" dirty="0"/>
                <a:t>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" name="Group 176" descr="צילום של 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73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Shape 174"/>
            <p:cNvSpPr/>
            <p:nvPr/>
          </p:nvSpPr>
          <p:spPr>
            <a:xfrm>
              <a:off x="5678578" y="873759"/>
              <a:ext cx="4943018" cy="1631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r" defTabSz="457200" rtl="1"/>
              <a:r>
                <a:rPr sz="7000" dirty="0" err="1">
                  <a:latin typeface="Tahoma"/>
                  <a:ea typeface="Tahoma"/>
                  <a:cs typeface="Tahoma"/>
                  <a:sym typeface="Tahoma"/>
                </a:rPr>
                <a:t>יהושע</a:t>
              </a:r>
              <a:r>
                <a:rPr sz="7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7000" dirty="0" err="1">
                  <a:latin typeface="Tahoma"/>
                  <a:ea typeface="Tahoma"/>
                  <a:cs typeface="Tahoma"/>
                  <a:sym typeface="Tahoma"/>
                </a:rPr>
                <a:t>חנקין</a:t>
              </a:r>
              <a:endParaRPr sz="7000" dirty="0">
                <a:latin typeface="Tahoma"/>
                <a:ea typeface="Tahoma"/>
                <a:cs typeface="Tahoma"/>
                <a:sym typeface="Tahoma"/>
              </a:endParaRPr>
            </a:p>
            <a:p>
              <a:pPr lvl="0" algn="r" defTabSz="457200" rtl="1"/>
              <a:r>
                <a:rPr lang="he-IL" sz="3000" dirty="0">
                  <a:latin typeface="Tahoma"/>
                  <a:ea typeface="Tahoma"/>
                  <a:cs typeface="Tahoma"/>
                  <a:sym typeface="Tahoma"/>
                </a:rPr>
                <a:t>1945-1865</a:t>
              </a:r>
              <a:endParaRPr sz="3000" dirty="0"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>
              <a:off x="1052928" y="2882900"/>
              <a:ext cx="9568668" cy="26221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 defTabSz="457200">
                <a:lnSpc>
                  <a:spcPct val="120000"/>
                </a:lnSpc>
                <a:defRPr sz="28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lvl="0" rtl="1">
                <a:defRPr sz="1800"/>
              </a:pPr>
              <a:r>
                <a:rPr sz="2800" dirty="0" err="1"/>
                <a:t>גואל</a:t>
              </a:r>
              <a:r>
                <a:rPr sz="2800" dirty="0"/>
                <a:t> </a:t>
              </a:r>
              <a:r>
                <a:rPr sz="2800" dirty="0" err="1"/>
                <a:t>האדמות</a:t>
              </a:r>
              <a:r>
                <a:rPr sz="2800" dirty="0"/>
                <a:t> </a:t>
              </a:r>
              <a:r>
                <a:rPr sz="2800" dirty="0" err="1"/>
                <a:t>הגדול</a:t>
              </a:r>
              <a:r>
                <a:rPr sz="2800" dirty="0"/>
                <a:t> </a:t>
              </a:r>
              <a:r>
                <a:rPr sz="2800" dirty="0" err="1"/>
                <a:t>ביותר</a:t>
              </a:r>
              <a:r>
                <a:rPr sz="2800" dirty="0"/>
                <a:t> </a:t>
              </a:r>
              <a:r>
                <a:rPr sz="2800" dirty="0" err="1"/>
                <a:t>בשירותה</a:t>
              </a:r>
              <a:r>
                <a:rPr sz="2800" dirty="0"/>
                <a:t> </a:t>
              </a:r>
              <a:r>
                <a:rPr sz="2800" dirty="0" err="1"/>
                <a:t>של</a:t>
              </a:r>
              <a:r>
                <a:rPr sz="2800" dirty="0"/>
                <a:t> </a:t>
              </a:r>
              <a:r>
                <a:rPr sz="2800" dirty="0" err="1"/>
                <a:t>קרן</a:t>
              </a:r>
              <a:r>
                <a:rPr sz="2800" dirty="0"/>
                <a:t> </a:t>
              </a:r>
              <a:r>
                <a:rPr sz="2800" dirty="0" err="1"/>
                <a:t>קימת</a:t>
              </a:r>
              <a:r>
                <a:rPr sz="2800" dirty="0"/>
                <a:t> </a:t>
              </a:r>
              <a:r>
                <a:rPr sz="2800" dirty="0" err="1"/>
                <a:t>לישראל</a:t>
              </a:r>
              <a:r>
                <a:rPr lang="he-IL" sz="2800" dirty="0"/>
                <a:t>. </a:t>
              </a:r>
              <a:r>
                <a:rPr sz="2800" dirty="0" err="1"/>
                <a:t>חנקין</a:t>
              </a:r>
              <a:r>
                <a:rPr sz="2800" dirty="0"/>
                <a:t> </a:t>
              </a:r>
              <a:r>
                <a:rPr sz="2800" dirty="0" err="1"/>
                <a:t>קנה</a:t>
              </a:r>
              <a:r>
                <a:rPr sz="2800" dirty="0"/>
                <a:t> </a:t>
              </a:r>
              <a:r>
                <a:rPr sz="2800" dirty="0" err="1"/>
                <a:t>אדמות</a:t>
              </a:r>
              <a:r>
                <a:rPr sz="2800" dirty="0"/>
                <a:t> </a:t>
              </a:r>
              <a:r>
                <a:rPr sz="2800" dirty="0" err="1"/>
                <a:t>רבות</a:t>
              </a:r>
              <a:r>
                <a:rPr sz="2800" dirty="0"/>
                <a:t> </a:t>
              </a:r>
              <a:r>
                <a:rPr sz="2800" dirty="0" err="1"/>
                <a:t>וביניהן</a:t>
              </a:r>
              <a:r>
                <a:rPr sz="2800" dirty="0"/>
                <a:t> </a:t>
              </a:r>
              <a:r>
                <a:rPr sz="2800" dirty="0" err="1"/>
                <a:t>את</a:t>
              </a:r>
              <a:r>
                <a:rPr sz="2800" dirty="0"/>
                <a:t> </a:t>
              </a:r>
              <a:r>
                <a:rPr sz="2800" dirty="0" err="1"/>
                <a:t>אדמות</a:t>
              </a:r>
              <a:r>
                <a:rPr sz="2800" dirty="0"/>
                <a:t> </a:t>
              </a:r>
              <a:r>
                <a:rPr sz="2800" dirty="0" err="1"/>
                <a:t>עמק</a:t>
              </a:r>
              <a:r>
                <a:rPr sz="2800" dirty="0"/>
                <a:t> </a:t>
              </a:r>
              <a:r>
                <a:rPr sz="2800" dirty="0" err="1"/>
                <a:t>יזרעא</a:t>
              </a:r>
              <a:r>
                <a:rPr lang="he-IL" sz="2800" dirty="0"/>
                <a:t>ל,</a:t>
              </a:r>
              <a:r>
                <a:rPr sz="2800" dirty="0"/>
                <a:t> </a:t>
              </a:r>
              <a:r>
                <a:rPr sz="2800" dirty="0" err="1"/>
                <a:t>עמק</a:t>
              </a:r>
              <a:r>
                <a:rPr sz="2800" dirty="0"/>
                <a:t> </a:t>
              </a:r>
              <a:r>
                <a:rPr sz="2800" dirty="0" err="1"/>
                <a:t>חפר</a:t>
              </a:r>
              <a:r>
                <a:rPr lang="he-IL" sz="2800" dirty="0"/>
                <a:t>, </a:t>
              </a:r>
              <a:r>
                <a:rPr sz="2800" dirty="0" err="1"/>
                <a:t>רחובות</a:t>
              </a:r>
              <a:r>
                <a:rPr lang="he-IL" sz="2800" dirty="0"/>
                <a:t> ו</a:t>
              </a:r>
              <a:r>
                <a:rPr sz="2800" dirty="0" err="1"/>
                <a:t>חדרה</a:t>
              </a:r>
              <a:r>
                <a:rPr lang="he-IL" sz="2800" dirty="0"/>
                <a:t>. </a:t>
              </a:r>
              <a:r>
                <a:rPr sz="2800" dirty="0" err="1"/>
                <a:t>חנקין</a:t>
              </a:r>
              <a:r>
                <a:rPr sz="2800" dirty="0"/>
                <a:t> </a:t>
              </a:r>
              <a:r>
                <a:rPr sz="2800" dirty="0" err="1"/>
                <a:t>כונה</a:t>
              </a:r>
              <a:r>
                <a:rPr sz="2800" dirty="0"/>
                <a:t> ״</a:t>
              </a:r>
              <a:r>
                <a:rPr sz="2800" dirty="0" err="1"/>
                <a:t>גואל</a:t>
              </a:r>
              <a:r>
                <a:rPr sz="2800" dirty="0"/>
                <a:t> </a:t>
              </a:r>
              <a:r>
                <a:rPr sz="2800" dirty="0" err="1"/>
                <a:t>העמק</a:t>
              </a:r>
              <a:r>
                <a:rPr sz="2800" dirty="0"/>
                <a:t>״</a:t>
              </a:r>
              <a:r>
                <a:rPr lang="he-IL" sz="2800" dirty="0"/>
                <a:t>, </a:t>
              </a:r>
              <a:r>
                <a:rPr sz="2800" dirty="0" err="1"/>
                <a:t>כיוון</a:t>
              </a:r>
              <a:r>
                <a:rPr sz="2800" dirty="0"/>
                <a:t> </a:t>
              </a:r>
              <a:r>
                <a:rPr sz="2800" dirty="0" err="1"/>
                <a:t>שרוב</a:t>
              </a:r>
              <a:r>
                <a:rPr sz="2800" dirty="0"/>
                <a:t> </a:t>
              </a:r>
              <a:r>
                <a:rPr sz="2800" dirty="0" err="1"/>
                <a:t>האדמות</a:t>
              </a:r>
              <a:r>
                <a:rPr sz="2800" dirty="0"/>
                <a:t> </a:t>
              </a:r>
              <a:r>
                <a:rPr sz="2800" dirty="0" err="1"/>
                <a:t>שרכש</a:t>
              </a:r>
              <a:r>
                <a:rPr sz="2800" dirty="0"/>
                <a:t> </a:t>
              </a:r>
              <a:r>
                <a:rPr sz="2800" dirty="0" err="1"/>
                <a:t>היו</a:t>
              </a:r>
              <a:r>
                <a:rPr sz="2800" dirty="0"/>
                <a:t> </a:t>
              </a:r>
              <a:r>
                <a:rPr sz="2800" dirty="0" err="1"/>
                <a:t>בעמקים</a:t>
              </a:r>
              <a:r>
                <a:rPr lang="he-IL" sz="2800" dirty="0"/>
                <a:t>. </a:t>
              </a:r>
              <a:r>
                <a:rPr sz="2800" dirty="0" err="1"/>
                <a:t>על</a:t>
              </a:r>
              <a:r>
                <a:rPr sz="2800" dirty="0"/>
                <a:t> </a:t>
              </a:r>
              <a:r>
                <a:rPr sz="2800" dirty="0" err="1"/>
                <a:t>שמו</a:t>
              </a:r>
              <a:r>
                <a:rPr sz="2800" dirty="0"/>
                <a:t> </a:t>
              </a:r>
              <a:r>
                <a:rPr sz="2800" dirty="0" err="1"/>
                <a:t>המושב</a:t>
              </a:r>
              <a:r>
                <a:rPr sz="2800" dirty="0"/>
                <a:t> </a:t>
              </a:r>
              <a:r>
                <a:rPr sz="2800" dirty="0" err="1"/>
                <a:t>כפר</a:t>
              </a:r>
              <a:r>
                <a:rPr sz="2800" dirty="0"/>
                <a:t> </a:t>
              </a:r>
              <a:r>
                <a:rPr sz="2800" dirty="0" err="1"/>
                <a:t>יהושע</a:t>
              </a:r>
              <a:r>
                <a:rPr sz="2800" dirty="0"/>
                <a:t> </a:t>
              </a:r>
              <a:r>
                <a:rPr sz="2800" dirty="0" err="1"/>
                <a:t>בעמק</a:t>
              </a:r>
              <a:r>
                <a:rPr sz="2800" dirty="0"/>
                <a:t> </a:t>
              </a:r>
              <a:r>
                <a:rPr sz="2800" dirty="0" err="1"/>
                <a:t>יזרעאל</a:t>
              </a:r>
              <a:r>
                <a:rPr sz="2800" dirty="0"/>
                <a:t>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" name="Group 184" descr="צילום של 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81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2" name="Shape 182"/>
            <p:cNvSpPr/>
            <p:nvPr/>
          </p:nvSpPr>
          <p:spPr>
            <a:xfrm>
              <a:off x="7344099" y="873759"/>
              <a:ext cx="3277497" cy="1631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r" defTabSz="457200" rtl="1"/>
              <a:r>
                <a:rPr sz="7000" dirty="0" err="1">
                  <a:latin typeface="Tahoma"/>
                  <a:ea typeface="Tahoma"/>
                  <a:cs typeface="Tahoma"/>
                  <a:sym typeface="Tahoma"/>
                </a:rPr>
                <a:t>אלי</a:t>
              </a:r>
              <a:r>
                <a:rPr sz="7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7000" dirty="0" err="1">
                  <a:latin typeface="Tahoma"/>
                  <a:ea typeface="Tahoma"/>
                  <a:cs typeface="Tahoma"/>
                  <a:sym typeface="Tahoma"/>
                </a:rPr>
                <a:t>כהן</a:t>
              </a:r>
              <a:endParaRPr sz="7000" dirty="0">
                <a:latin typeface="Tahoma"/>
                <a:ea typeface="Tahoma"/>
                <a:cs typeface="Tahoma"/>
                <a:sym typeface="Tahoma"/>
              </a:endParaRPr>
            </a:p>
            <a:p>
              <a:pPr lvl="0" algn="r" defTabSz="457200" rtl="1"/>
              <a:r>
                <a:rPr lang="he-IL" sz="3000" dirty="0">
                  <a:latin typeface="Tahoma"/>
                  <a:ea typeface="Tahoma"/>
                  <a:cs typeface="Tahoma"/>
                  <a:sym typeface="Tahoma"/>
                </a:rPr>
                <a:t>1965-1924</a:t>
              </a:r>
              <a:endParaRPr sz="3000" dirty="0"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>
              <a:off x="1052928" y="2882900"/>
              <a:ext cx="9568668" cy="1587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 defTabSz="457200">
                <a:lnSpc>
                  <a:spcPct val="120000"/>
                </a:lnSpc>
                <a:defRPr sz="28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lvl="0" rtl="1">
                <a:defRPr sz="1800"/>
              </a:pPr>
              <a:r>
                <a:rPr sz="2800" dirty="0" err="1"/>
                <a:t>מרגל</a:t>
              </a:r>
              <a:r>
                <a:rPr sz="2800" dirty="0"/>
                <a:t> </a:t>
              </a:r>
              <a:r>
                <a:rPr sz="2800" dirty="0" err="1"/>
                <a:t>ישראלי</a:t>
              </a:r>
              <a:r>
                <a:rPr sz="2800" dirty="0"/>
                <a:t> </a:t>
              </a:r>
              <a:r>
                <a:rPr sz="2800" dirty="0" err="1"/>
                <a:t>שפעל</a:t>
              </a:r>
              <a:r>
                <a:rPr sz="2800" dirty="0"/>
                <a:t> </a:t>
              </a:r>
              <a:r>
                <a:rPr sz="2800" dirty="0" err="1"/>
                <a:t>בסוריה</a:t>
              </a:r>
              <a:r>
                <a:rPr sz="2800" dirty="0"/>
                <a:t> </a:t>
              </a:r>
              <a:r>
                <a:rPr sz="2800" dirty="0" err="1"/>
                <a:t>והוצא</a:t>
              </a:r>
              <a:r>
                <a:rPr sz="2800" dirty="0"/>
                <a:t> </a:t>
              </a:r>
              <a:r>
                <a:rPr sz="2800" dirty="0" err="1"/>
                <a:t>להורג</a:t>
              </a:r>
              <a:r>
                <a:rPr sz="2800" dirty="0"/>
                <a:t> </a:t>
              </a:r>
              <a:r>
                <a:rPr sz="2800" dirty="0" err="1"/>
                <a:t>לאחר</a:t>
              </a:r>
              <a:r>
                <a:rPr sz="2800" dirty="0"/>
                <a:t> </a:t>
              </a:r>
              <a:r>
                <a:rPr sz="2800" dirty="0" err="1"/>
                <a:t>שנתפס</a:t>
              </a:r>
              <a:r>
                <a:rPr lang="he-IL" sz="2800" dirty="0"/>
                <a:t>. </a:t>
              </a:r>
              <a:r>
                <a:rPr sz="2800" dirty="0" err="1"/>
                <a:t>המידע</a:t>
              </a:r>
              <a:r>
                <a:rPr sz="2800" dirty="0"/>
                <a:t> </a:t>
              </a:r>
              <a:r>
                <a:rPr sz="2800" dirty="0" err="1"/>
                <a:t>שהעביר</a:t>
              </a:r>
              <a:r>
                <a:rPr sz="2800" dirty="0"/>
                <a:t> </a:t>
              </a:r>
              <a:r>
                <a:rPr sz="2800" dirty="0" err="1"/>
                <a:t>סייע</a:t>
              </a:r>
              <a:r>
                <a:rPr sz="2800" dirty="0"/>
                <a:t> </a:t>
              </a:r>
              <a:r>
                <a:rPr sz="2800" dirty="0" err="1"/>
                <a:t>רבות</a:t>
              </a:r>
              <a:r>
                <a:rPr sz="2800" dirty="0"/>
                <a:t> </a:t>
              </a:r>
              <a:r>
                <a:rPr sz="2800" dirty="0" err="1"/>
                <a:t>לצה״ל</a:t>
              </a:r>
              <a:r>
                <a:rPr sz="2800" dirty="0"/>
                <a:t> </a:t>
              </a:r>
              <a:r>
                <a:rPr sz="2800" dirty="0" err="1"/>
                <a:t>במלחמת</a:t>
              </a:r>
              <a:r>
                <a:rPr sz="2800" dirty="0"/>
                <a:t> </a:t>
              </a:r>
              <a:r>
                <a:rPr sz="2800" dirty="0" err="1"/>
                <a:t>ששת</a:t>
              </a:r>
              <a:r>
                <a:rPr sz="2800" dirty="0"/>
                <a:t> </a:t>
              </a:r>
              <a:r>
                <a:rPr sz="2800" dirty="0" err="1"/>
                <a:t>הימים</a:t>
              </a:r>
              <a:r>
                <a:rPr lang="he-IL" sz="2800" dirty="0"/>
                <a:t>. </a:t>
              </a:r>
              <a:r>
                <a:rPr sz="2800" dirty="0" err="1"/>
                <a:t>גופתו</a:t>
              </a:r>
              <a:r>
                <a:rPr sz="2800" dirty="0"/>
                <a:t> </a:t>
              </a:r>
              <a:r>
                <a:rPr sz="2800" dirty="0" err="1"/>
                <a:t>של</a:t>
              </a:r>
              <a:r>
                <a:rPr sz="2800" dirty="0"/>
                <a:t> </a:t>
              </a:r>
              <a:r>
                <a:rPr sz="2800" dirty="0" err="1"/>
                <a:t>אלי</a:t>
              </a:r>
              <a:r>
                <a:rPr sz="2800" dirty="0"/>
                <a:t> </a:t>
              </a:r>
              <a:r>
                <a:rPr sz="2800" dirty="0" err="1"/>
                <a:t>כהן</a:t>
              </a:r>
              <a:r>
                <a:rPr sz="2800" dirty="0"/>
                <a:t> </a:t>
              </a:r>
              <a:r>
                <a:rPr sz="2800" dirty="0" err="1"/>
                <a:t>לא</a:t>
              </a:r>
              <a:r>
                <a:rPr sz="2800" dirty="0"/>
                <a:t> </a:t>
              </a:r>
              <a:r>
                <a:rPr sz="2800" dirty="0" err="1"/>
                <a:t>הוחזרה</a:t>
              </a:r>
              <a:r>
                <a:rPr sz="2800" dirty="0"/>
                <a:t> </a:t>
              </a:r>
              <a:r>
                <a:rPr sz="2800" dirty="0" err="1"/>
                <a:t>לישראל</a:t>
              </a:r>
              <a:r>
                <a:rPr sz="2800" dirty="0"/>
                <a:t> </a:t>
              </a:r>
              <a:r>
                <a:rPr sz="2800" dirty="0" err="1"/>
                <a:t>עד</a:t>
              </a:r>
              <a:r>
                <a:rPr sz="2800" dirty="0"/>
                <a:t> </a:t>
              </a:r>
              <a:r>
                <a:rPr sz="2800" dirty="0" err="1"/>
                <a:t>היום</a:t>
              </a:r>
              <a:r>
                <a:rPr sz="2800" dirty="0"/>
                <a:t>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" name="Group 192" descr="צילום של 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89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" name="Shape 190"/>
            <p:cNvSpPr/>
            <p:nvPr/>
          </p:nvSpPr>
          <p:spPr>
            <a:xfrm>
              <a:off x="4675099" y="873759"/>
              <a:ext cx="5946498" cy="18794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r" defTabSz="457200" rtl="1">
                <a:lnSpc>
                  <a:spcPct val="120000"/>
                </a:lnSpc>
              </a:pPr>
              <a:r>
                <a:rPr sz="7000" dirty="0" err="1">
                  <a:latin typeface="Tahoma"/>
                  <a:ea typeface="Tahoma"/>
                  <a:cs typeface="Tahoma"/>
                  <a:sym typeface="Tahoma"/>
                </a:rPr>
                <a:t>הנרייטה</a:t>
              </a:r>
              <a:r>
                <a:rPr sz="7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7000" dirty="0" err="1">
                  <a:latin typeface="Tahoma"/>
                  <a:ea typeface="Tahoma"/>
                  <a:cs typeface="Tahoma"/>
                  <a:sym typeface="Tahoma"/>
                </a:rPr>
                <a:t>סאלד</a:t>
              </a:r>
              <a:endParaRPr sz="7000" dirty="0">
                <a:latin typeface="Tahoma"/>
                <a:ea typeface="Tahoma"/>
                <a:cs typeface="Tahoma"/>
                <a:sym typeface="Tahoma"/>
              </a:endParaRPr>
            </a:p>
            <a:p>
              <a:pPr lvl="0" algn="r" defTabSz="457200" rtl="1">
                <a:lnSpc>
                  <a:spcPct val="120000"/>
                </a:lnSpc>
              </a:pPr>
              <a:r>
                <a:rPr lang="he-IL" sz="3000" dirty="0">
                  <a:latin typeface="Tahoma"/>
                  <a:ea typeface="Tahoma"/>
                  <a:cs typeface="Tahoma"/>
                  <a:sym typeface="Tahoma"/>
                </a:rPr>
                <a:t>1945-1860</a:t>
              </a:r>
              <a:endParaRPr sz="3000" dirty="0"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1" name="Shape 191"/>
            <p:cNvSpPr/>
            <p:nvPr/>
          </p:nvSpPr>
          <p:spPr>
            <a:xfrm>
              <a:off x="1155032" y="2882900"/>
              <a:ext cx="9466564" cy="2105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 defTabSz="457200" rtl="1">
                <a:lnSpc>
                  <a:spcPct val="120000"/>
                </a:lnSpc>
              </a:pP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מחנכת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ופעילה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ציונית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שעמדה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בראש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ארגון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he-IL" sz="2800" dirty="0">
                  <a:latin typeface="Tahoma"/>
                  <a:ea typeface="Tahoma"/>
                  <a:cs typeface="Tahoma"/>
                  <a:sym typeface="Tahoma"/>
                </a:rPr>
                <a:t>"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עליית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הנוער</a:t>
              </a:r>
              <a:r>
                <a:rPr lang="he-IL" sz="2800" dirty="0">
                  <a:latin typeface="Tahoma"/>
                  <a:ea typeface="Tahoma"/>
                  <a:cs typeface="Tahoma"/>
                  <a:sym typeface="Tahoma"/>
                </a:rPr>
                <a:t>",</a:t>
              </a:r>
              <a:endParaRPr sz="2800" dirty="0">
                <a:latin typeface="Tahoma"/>
                <a:ea typeface="Tahoma"/>
                <a:cs typeface="Tahoma"/>
                <a:sym typeface="Tahoma"/>
              </a:endParaRPr>
            </a:p>
            <a:p>
              <a:pPr lvl="0" algn="r" defTabSz="457200" rtl="1">
                <a:lnSpc>
                  <a:spcPct val="120000"/>
                </a:lnSpc>
              </a:pP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שפעל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להצלת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 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נוער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יהודי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מאירופה</a:t>
              </a:r>
              <a:r>
                <a:rPr lang="he-IL" sz="2800" dirty="0">
                  <a:latin typeface="Tahoma"/>
                  <a:ea typeface="Tahoma"/>
                  <a:cs typeface="Tahoma"/>
                  <a:sym typeface="Tahoma"/>
                </a:rPr>
                <a:t>,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להכשרתו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לחיי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עבודה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וחקלאות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ולקליטתו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 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בארץ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ישראל</a:t>
              </a:r>
              <a:r>
                <a:rPr lang="he-IL" sz="2800" dirty="0">
                  <a:latin typeface="Tahoma"/>
                  <a:ea typeface="Tahoma"/>
                  <a:cs typeface="Tahoma"/>
                  <a:sym typeface="Tahoma"/>
                </a:rPr>
                <a:t>.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סאלד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 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הייתה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גם</a:t>
              </a:r>
              <a:r>
                <a:rPr lang="he-IL"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ממקימות</a:t>
              </a:r>
              <a:endParaRPr lang="he-IL" sz="2800" dirty="0">
                <a:latin typeface="Tahoma"/>
                <a:ea typeface="Tahoma"/>
                <a:cs typeface="Tahoma"/>
                <a:sym typeface="Tahoma"/>
              </a:endParaRPr>
            </a:p>
            <a:p>
              <a:pPr lvl="0" algn="r" defTabSz="457200" rtl="1">
                <a:lnSpc>
                  <a:spcPct val="120000"/>
                </a:lnSpc>
              </a:pP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ארגון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נשות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 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הדסה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 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ועמדה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בראשו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בשנותיו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800" dirty="0" err="1">
                  <a:latin typeface="Tahoma"/>
                  <a:ea typeface="Tahoma"/>
                  <a:cs typeface="Tahoma"/>
                  <a:sym typeface="Tahoma"/>
                </a:rPr>
                <a:t>הראשונות</a:t>
              </a:r>
              <a:r>
                <a:rPr sz="2800" dirty="0">
                  <a:latin typeface="Tahoma"/>
                  <a:ea typeface="Tahoma"/>
                  <a:cs typeface="Tahoma"/>
                  <a:sym typeface="Tahoma"/>
                </a:rPr>
                <a:t>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asted-image.pdf" descr="איור של מפת מדינת ישראל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hape 63"/>
          <p:cNvSpPr/>
          <p:nvPr/>
        </p:nvSpPr>
        <p:spPr>
          <a:xfrm>
            <a:off x="6029084" y="1828800"/>
            <a:ext cx="5150630" cy="329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6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6000" dirty="0" err="1">
                <a:latin typeface="Tahoma"/>
                <a:ea typeface="Tahoma"/>
                <a:cs typeface="Tahoma"/>
                <a:sym typeface="Tahoma"/>
              </a:rPr>
              <a:t>המקום</a:t>
            </a:r>
            <a:r>
              <a:rPr sz="6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6000" dirty="0" err="1">
                <a:latin typeface="Tahoma"/>
                <a:ea typeface="Tahoma"/>
                <a:cs typeface="Tahoma"/>
                <a:sym typeface="Tahoma"/>
              </a:rPr>
              <a:t>שאני</a:t>
            </a:r>
            <a:endParaRPr sz="6000" dirty="0">
              <a:latin typeface="Tahoma"/>
              <a:ea typeface="Tahoma"/>
              <a:cs typeface="Tahoma"/>
              <a:sym typeface="Tahoma"/>
            </a:endParaRPr>
          </a:p>
          <a:p>
            <a:pPr lvl="0" algn="ctr" defTabSz="457200" rtl="1">
              <a:lnSpc>
                <a:spcPct val="120000"/>
              </a:lnSpc>
            </a:pPr>
            <a:r>
              <a:rPr sz="6000" dirty="0" err="1">
                <a:latin typeface="Tahoma"/>
                <a:ea typeface="Tahoma"/>
                <a:cs typeface="Tahoma"/>
                <a:sym typeface="Tahoma"/>
              </a:rPr>
              <a:t>הכי</a:t>
            </a:r>
            <a:r>
              <a:rPr sz="6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6000" dirty="0" err="1">
                <a:latin typeface="Tahoma"/>
                <a:ea typeface="Tahoma"/>
                <a:cs typeface="Tahoma"/>
                <a:sym typeface="Tahoma"/>
              </a:rPr>
              <a:t>אוהב</a:t>
            </a:r>
            <a:r>
              <a:rPr sz="6000" dirty="0">
                <a:latin typeface="Tahoma"/>
                <a:ea typeface="Tahoma"/>
                <a:cs typeface="Tahoma"/>
                <a:sym typeface="Tahoma"/>
              </a:rPr>
              <a:t>/ת </a:t>
            </a:r>
            <a:r>
              <a:rPr sz="6000" dirty="0" err="1">
                <a:latin typeface="Tahoma"/>
                <a:ea typeface="Tahoma"/>
                <a:cs typeface="Tahoma"/>
                <a:sym typeface="Tahoma"/>
              </a:rPr>
              <a:t>בישראל</a:t>
            </a:r>
            <a:r>
              <a:rPr sz="6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6000" dirty="0" err="1">
                <a:latin typeface="Tahoma"/>
                <a:ea typeface="Tahoma"/>
                <a:cs typeface="Tahoma"/>
                <a:sym typeface="Tahoma"/>
              </a:rPr>
              <a:t>הוא</a:t>
            </a:r>
            <a:r>
              <a:rPr sz="6000" dirty="0">
                <a:latin typeface="Tahoma"/>
                <a:ea typeface="Tahoma"/>
                <a:cs typeface="Tahoma"/>
                <a:sym typeface="Tahoma"/>
              </a:rPr>
              <a:t>...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df">
            <a:extLst>
              <a:ext uri="{FF2B5EF4-FFF2-40B4-BE49-F238E27FC236}">
                <a16:creationId xmlns:a16="http://schemas.microsoft.com/office/drawing/2014/main" id="{F05A7C98-0F61-4D94-A82B-49F3FB6799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image.pdf">
            <a:extLst>
              <a:ext uri="{FF2B5EF4-FFF2-40B4-BE49-F238E27FC236}">
                <a16:creationId xmlns:a16="http://schemas.microsoft.com/office/drawing/2014/main" id="{645D2157-3BD1-4971-9EB4-27BADAF855C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942586" y="1236828"/>
            <a:ext cx="8306828" cy="4384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3.png" descr="לחצו כאן לצפות בסרטון &#10;לא ניקיתם - לכלכתם &#10;">
            <a:hlinkClick r:id="rId4"/>
            <a:extLst>
              <a:ext uri="{FF2B5EF4-FFF2-40B4-BE49-F238E27FC236}">
                <a16:creationId xmlns:a16="http://schemas.microsoft.com/office/drawing/2014/main" id="{7BB71A38-D31E-4E93-B6E8-F701D2B8CC8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93133" y="3026149"/>
            <a:ext cx="805734" cy="805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4675804" y="2926080"/>
            <a:ext cx="3221393" cy="1081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lnSpc>
                <a:spcPct val="12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/>
              <a:t>איפה</a:t>
            </a:r>
            <a:r>
              <a:rPr sz="6000" dirty="0"/>
              <a:t> </a:t>
            </a:r>
            <a:r>
              <a:rPr sz="6000" dirty="0" err="1"/>
              <a:t>זה</a:t>
            </a:r>
            <a:r>
              <a:rPr sz="6000" dirty="0"/>
              <a:t>?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hape 205"/>
          <p:cNvSpPr/>
          <p:nvPr/>
        </p:nvSpPr>
        <p:spPr>
          <a:xfrm>
            <a:off x="2772117" y="302259"/>
            <a:ext cx="6647766" cy="791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000" dirty="0" err="1"/>
              <a:t>רמז</a:t>
            </a:r>
            <a:r>
              <a:rPr lang="he-IL" sz="2000" dirty="0"/>
              <a:t>: </a:t>
            </a:r>
            <a:r>
              <a:rPr sz="2000" dirty="0" err="1"/>
              <a:t>המכון</a:t>
            </a:r>
            <a:r>
              <a:rPr sz="2000" dirty="0"/>
              <a:t> </a:t>
            </a:r>
            <a:r>
              <a:rPr sz="2000" dirty="0" err="1"/>
              <a:t>שבתמונה</a:t>
            </a:r>
            <a:r>
              <a:rPr sz="2000" dirty="0"/>
              <a:t> </a:t>
            </a:r>
            <a:r>
              <a:rPr sz="2000" dirty="0" err="1"/>
              <a:t>נקרא</a:t>
            </a:r>
            <a:r>
              <a:rPr sz="2000" dirty="0"/>
              <a:t> </a:t>
            </a:r>
            <a:r>
              <a:rPr sz="2000" dirty="0" err="1"/>
              <a:t>על</a:t>
            </a:r>
            <a:r>
              <a:rPr sz="2000" dirty="0"/>
              <a:t> </a:t>
            </a:r>
            <a:r>
              <a:rPr sz="2000" dirty="0" err="1"/>
              <a:t>שמו</a:t>
            </a:r>
            <a:r>
              <a:rPr sz="2000" dirty="0"/>
              <a:t> </a:t>
            </a:r>
            <a:r>
              <a:rPr sz="2000" dirty="0" err="1"/>
              <a:t>של</a:t>
            </a:r>
            <a:r>
              <a:rPr sz="2000" dirty="0"/>
              <a:t> </a:t>
            </a:r>
            <a:r>
              <a:rPr sz="2000" dirty="0" err="1"/>
              <a:t>הנשיא</a:t>
            </a:r>
            <a:r>
              <a:rPr sz="2000" dirty="0"/>
              <a:t> </a:t>
            </a:r>
            <a:r>
              <a:rPr sz="2000" dirty="0" err="1"/>
              <a:t>הראשון</a:t>
            </a:r>
            <a:r>
              <a:rPr sz="2000" dirty="0"/>
              <a:t> </a:t>
            </a:r>
            <a:r>
              <a:rPr sz="2000" dirty="0" err="1"/>
              <a:t>של</a:t>
            </a:r>
            <a:r>
              <a:rPr sz="2000" dirty="0"/>
              <a:t> </a:t>
            </a:r>
            <a:r>
              <a:rPr sz="2000" dirty="0" err="1"/>
              <a:t>מדינת</a:t>
            </a:r>
            <a:r>
              <a:rPr sz="2000" dirty="0"/>
              <a:t> </a:t>
            </a:r>
            <a:r>
              <a:rPr sz="2000" dirty="0" err="1"/>
              <a:t>ישראל</a:t>
            </a:r>
            <a:endParaRPr sz="2000" dirty="0"/>
          </a:p>
        </p:txBody>
      </p:sp>
      <p:grpSp>
        <p:nvGrpSpPr>
          <p:cNvPr id="209" name="Group 209" descr="צילום של בניין במכון ויצמן "/>
          <p:cNvGrpSpPr/>
          <p:nvPr/>
        </p:nvGrpSpPr>
        <p:grpSpPr>
          <a:xfrm>
            <a:off x="0" y="0"/>
            <a:ext cx="12192000" cy="6858000"/>
            <a:chOff x="0" y="1093566"/>
            <a:chExt cx="12192000" cy="6858000"/>
          </a:xfrm>
        </p:grpSpPr>
        <p:pic>
          <p:nvPicPr>
            <p:cNvPr id="206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1093566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7" name="Shape 207"/>
            <p:cNvSpPr/>
            <p:nvPr/>
          </p:nvSpPr>
          <p:spPr>
            <a:xfrm>
              <a:off x="3800021" y="1467167"/>
              <a:ext cx="4591960" cy="883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defTabSz="457200">
                <a:lnSpc>
                  <a:spcPct val="120000"/>
                </a:lnSpc>
                <a:defRPr sz="48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lvl="0" rtl="1">
                <a:defRPr sz="1800"/>
              </a:pPr>
              <a:r>
                <a:rPr sz="4800" dirty="0" err="1"/>
                <a:t>מכון</a:t>
              </a:r>
              <a:r>
                <a:rPr sz="4800" dirty="0"/>
                <a:t> </a:t>
              </a:r>
              <a:r>
                <a:rPr sz="4800" dirty="0" err="1"/>
                <a:t>ויצמן</a:t>
              </a:r>
              <a:r>
                <a:rPr sz="4800" dirty="0"/>
                <a:t> </a:t>
              </a:r>
              <a:r>
                <a:rPr sz="4800" dirty="0" err="1"/>
                <a:t>למדע</a:t>
              </a:r>
              <a:endParaRPr sz="4800" dirty="0"/>
            </a:p>
          </p:txBody>
        </p:sp>
        <p:sp>
          <p:nvSpPr>
            <p:cNvPr id="208" name="Shape 208"/>
            <p:cNvSpPr/>
            <p:nvPr/>
          </p:nvSpPr>
          <p:spPr>
            <a:xfrm>
              <a:off x="2972141" y="2673032"/>
              <a:ext cx="6247718" cy="2766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ctr" defTabSz="457200" rtl="1">
                <a:lnSpc>
                  <a:spcPct val="120000"/>
                </a:lnSpc>
                <a:spcBef>
                  <a:spcPts val="1000"/>
                </a:spcBef>
              </a:pP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נוסד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בשנת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 1934,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כמוסד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השלישי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להשכלה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גבוהה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שהוקם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בישראל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 (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אחרי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הטכניון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בחיפה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והאוניברסיטה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העברית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בירושלים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)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.</a:t>
              </a:r>
            </a:p>
            <a:p>
              <a:pPr lvl="0" algn="ctr" defTabSz="457200" rtl="1">
                <a:lnSpc>
                  <a:spcPct val="120000"/>
                </a:lnSpc>
                <a:spcBef>
                  <a:spcPts val="1000"/>
                </a:spcBef>
              </a:pP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המכון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הוקם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ביוזמתו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ד״ר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חיים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ויצמן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,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במטרה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לחקור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תהליכים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כימיים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ליצירת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דשנים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.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מחקרים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אלה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נועדו לאפשר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גידולים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באזורים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צחיחים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ו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להוות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בסיס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לתעשייה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כימית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בישראל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1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/>
        </p:nvSpPr>
        <p:spPr>
          <a:xfrm>
            <a:off x="2772117" y="302259"/>
            <a:ext cx="6647766" cy="421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000" dirty="0" err="1"/>
              <a:t>רמז</a:t>
            </a:r>
            <a:r>
              <a:rPr lang="he-IL" sz="2000" dirty="0"/>
              <a:t>: </a:t>
            </a:r>
            <a:r>
              <a:rPr sz="2000" dirty="0" err="1"/>
              <a:t>נחשב</a:t>
            </a:r>
            <a:r>
              <a:rPr sz="2000" dirty="0"/>
              <a:t> </a:t>
            </a:r>
            <a:r>
              <a:rPr sz="2000" dirty="0" err="1"/>
              <a:t>ליישוב</a:t>
            </a:r>
            <a:r>
              <a:rPr sz="2000" dirty="0"/>
              <a:t> </a:t>
            </a:r>
            <a:r>
              <a:rPr sz="2000" dirty="0" err="1"/>
              <a:t>הראשון</a:t>
            </a:r>
            <a:r>
              <a:rPr sz="2000" dirty="0"/>
              <a:t> </a:t>
            </a:r>
            <a:r>
              <a:rPr sz="2000" dirty="0" err="1"/>
              <a:t>שהוקם</a:t>
            </a:r>
            <a:r>
              <a:rPr sz="2000" dirty="0"/>
              <a:t> </a:t>
            </a:r>
            <a:r>
              <a:rPr sz="2000" dirty="0" err="1"/>
              <a:t>בשיטת</a:t>
            </a:r>
            <a:r>
              <a:rPr sz="2000" dirty="0"/>
              <a:t> </a:t>
            </a:r>
            <a:r>
              <a:rPr sz="2000" dirty="0" err="1"/>
              <a:t>חומה</a:t>
            </a:r>
            <a:r>
              <a:rPr sz="2000" dirty="0"/>
              <a:t> </a:t>
            </a:r>
            <a:r>
              <a:rPr sz="2000" dirty="0" err="1"/>
              <a:t>ומגדל</a:t>
            </a:r>
            <a:endParaRPr sz="2000" dirty="0"/>
          </a:p>
        </p:txBody>
      </p:sp>
      <p:grpSp>
        <p:nvGrpSpPr>
          <p:cNvPr id="218" name="Group 218" descr="צילום של 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5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6" name="Shape 216"/>
            <p:cNvSpPr/>
            <p:nvPr/>
          </p:nvSpPr>
          <p:spPr>
            <a:xfrm>
              <a:off x="5116085" y="1467167"/>
              <a:ext cx="1959830" cy="883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defTabSz="457200">
                <a:lnSpc>
                  <a:spcPct val="120000"/>
                </a:lnSpc>
                <a:defRPr sz="48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lvl="0" rtl="1">
                <a:defRPr sz="1800"/>
              </a:pPr>
              <a:r>
                <a:rPr sz="4800" dirty="0" err="1"/>
                <a:t>ניר</a:t>
              </a:r>
              <a:r>
                <a:rPr sz="4800" dirty="0"/>
                <a:t> </a:t>
              </a:r>
              <a:r>
                <a:rPr sz="4800" dirty="0" err="1"/>
                <a:t>דוד</a:t>
              </a:r>
              <a:endParaRPr sz="4800" dirty="0"/>
            </a:p>
          </p:txBody>
        </p:sp>
        <p:sp>
          <p:nvSpPr>
            <p:cNvPr id="217" name="Shape 217"/>
            <p:cNvSpPr/>
            <p:nvPr/>
          </p:nvSpPr>
          <p:spPr>
            <a:xfrm>
              <a:off x="2972141" y="2673032"/>
              <a:ext cx="6247718" cy="22686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ctr" defTabSz="457200" rtl="1">
                <a:lnSpc>
                  <a:spcPct val="120000"/>
                </a:lnSpc>
              </a:pP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בשנת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 1936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עלה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על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הקרקע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קיבוץ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תל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עמל</a:t>
              </a:r>
              <a:endParaRPr sz="2000" dirty="0">
                <a:latin typeface="Tahoma"/>
                <a:ea typeface="Tahoma"/>
                <a:cs typeface="Tahoma"/>
                <a:sym typeface="Tahoma"/>
              </a:endParaRPr>
            </a:p>
            <a:p>
              <a:pPr lvl="0" algn="ctr" defTabSz="457200" rtl="1">
                <a:lnSpc>
                  <a:spcPct val="120000"/>
                </a:lnSpc>
              </a:pP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בעמק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בית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שאן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 (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היום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עמק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המעיינות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),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אחד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היישובים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הראשונים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בצורת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ההתיישבות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״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חומה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ומגדל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״.</a:t>
              </a:r>
              <a:br>
                <a:rPr lang="en-US" sz="2000" dirty="0">
                  <a:latin typeface="Tahoma"/>
                  <a:ea typeface="Tahoma"/>
                  <a:cs typeface="Tahoma"/>
                  <a:sym typeface="Tahoma"/>
                </a:rPr>
              </a:b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במאי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 1937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שונה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היישוב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ל״</a:t>
              </a:r>
              <a:r>
                <a:rPr sz="2000" b="1" dirty="0" err="1">
                  <a:latin typeface="Tahoma"/>
                  <a:ea typeface="Tahoma"/>
                  <a:cs typeface="Tahoma"/>
                  <a:sym typeface="Tahoma"/>
                </a:rPr>
                <a:t>ניר</a:t>
              </a:r>
              <a:r>
                <a:rPr sz="2000" b="1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b="1" dirty="0" err="1">
                  <a:latin typeface="Tahoma"/>
                  <a:ea typeface="Tahoma"/>
                  <a:cs typeface="Tahoma"/>
                  <a:sym typeface="Tahoma"/>
                </a:rPr>
                <a:t>דוד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״,</a:t>
              </a:r>
            </a:p>
            <a:p>
              <a:pPr lvl="0" algn="ctr" defTabSz="457200" rtl="1">
                <a:lnSpc>
                  <a:spcPct val="120000"/>
                </a:lnSpc>
              </a:pP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על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שמו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דוד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וולפסון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,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שכיהן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כנשיא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השני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ההסתדרות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הציונית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1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/>
        </p:nvSpPr>
        <p:spPr>
          <a:xfrm>
            <a:off x="2772117" y="302259"/>
            <a:ext cx="6647766" cy="421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000" dirty="0" err="1"/>
              <a:t>רמז</a:t>
            </a:r>
            <a:r>
              <a:rPr lang="he-IL" sz="2000" dirty="0"/>
              <a:t>: </a:t>
            </a:r>
            <a:r>
              <a:rPr sz="2000" dirty="0" err="1"/>
              <a:t>פארק</a:t>
            </a:r>
            <a:r>
              <a:rPr sz="2000" dirty="0"/>
              <a:t> </a:t>
            </a:r>
            <a:r>
              <a:rPr sz="2000" dirty="0" err="1"/>
              <a:t>טבע</a:t>
            </a:r>
            <a:r>
              <a:rPr sz="2000" dirty="0"/>
              <a:t> </a:t>
            </a:r>
            <a:r>
              <a:rPr sz="2000" dirty="0" err="1"/>
              <a:t>שהכשירה</a:t>
            </a:r>
            <a:r>
              <a:rPr sz="2000" dirty="0"/>
              <a:t> </a:t>
            </a:r>
            <a:r>
              <a:rPr sz="2000" dirty="0" err="1"/>
              <a:t>קק״ל</a:t>
            </a:r>
            <a:r>
              <a:rPr sz="2000" dirty="0"/>
              <a:t> </a:t>
            </a:r>
            <a:r>
              <a:rPr sz="2000" dirty="0" err="1"/>
              <a:t>בהר</a:t>
            </a:r>
            <a:r>
              <a:rPr sz="2000" dirty="0"/>
              <a:t> </a:t>
            </a:r>
            <a:r>
              <a:rPr sz="2000" dirty="0" err="1"/>
              <a:t>הכרמל</a:t>
            </a:r>
            <a:endParaRPr sz="2000" dirty="0"/>
          </a:p>
        </p:txBody>
      </p:sp>
      <p:grpSp>
        <p:nvGrpSpPr>
          <p:cNvPr id="227" name="Group 227" descr="צילום של 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24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5" name="Shape 225"/>
            <p:cNvSpPr/>
            <p:nvPr/>
          </p:nvSpPr>
          <p:spPr>
            <a:xfrm>
              <a:off x="4612742" y="1467167"/>
              <a:ext cx="2966516" cy="883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defTabSz="457200">
                <a:lnSpc>
                  <a:spcPct val="120000"/>
                </a:lnSpc>
                <a:defRPr sz="48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lvl="0" rtl="1">
                <a:defRPr sz="1800"/>
              </a:pPr>
              <a:r>
                <a:rPr sz="4800" dirty="0" err="1"/>
                <a:t>פארק</a:t>
              </a:r>
              <a:r>
                <a:rPr sz="4800" dirty="0"/>
                <a:t> </a:t>
              </a:r>
              <a:r>
                <a:rPr sz="4800" dirty="0" err="1"/>
                <a:t>נשר</a:t>
              </a:r>
              <a:endParaRPr sz="4800" dirty="0"/>
            </a:p>
          </p:txBody>
        </p:sp>
        <p:sp>
          <p:nvSpPr>
            <p:cNvPr id="226" name="Shape 226"/>
            <p:cNvSpPr/>
            <p:nvPr/>
          </p:nvSpPr>
          <p:spPr>
            <a:xfrm>
              <a:off x="2972141" y="2673032"/>
              <a:ext cx="6247718" cy="2637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ctr" defTabSz="457200" rtl="1">
                <a:lnSpc>
                  <a:spcPct val="120000"/>
                </a:lnSpc>
              </a:pP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פארק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יערני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מטרופוליני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,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השוכן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בפאתי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העיר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נשר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, </a:t>
              </a:r>
              <a:endParaRPr sz="2000" dirty="0">
                <a:latin typeface="Tahoma"/>
                <a:ea typeface="Tahoma"/>
                <a:cs typeface="Tahoma"/>
                <a:sym typeface="Tahoma"/>
              </a:endParaRPr>
            </a:p>
            <a:p>
              <a:pPr lvl="0" algn="ctr" defTabSz="457200" rtl="1">
                <a:lnSpc>
                  <a:spcPct val="120000"/>
                </a:lnSpc>
              </a:pP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על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מורדותיו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הצפון-מזרחיים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הכרמל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.</a:t>
              </a:r>
            </a:p>
            <a:p>
              <a:pPr lvl="0" algn="ctr" defTabSz="457200" rtl="1">
                <a:lnSpc>
                  <a:spcPct val="120000"/>
                </a:lnSpc>
              </a:pP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הפארק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משתרע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בין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שכונת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רמות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יצחק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בצפון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ונחל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נשר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בדרום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,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ובמרכזו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עובר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 </a:t>
              </a:r>
              <a:r>
                <a:rPr sz="2000" b="1" dirty="0" err="1">
                  <a:latin typeface="Tahoma"/>
                  <a:ea typeface="Tahoma"/>
                  <a:cs typeface="Tahoma"/>
                  <a:sym typeface="Tahoma"/>
                </a:rPr>
                <a:t>נחל</a:t>
              </a:r>
              <a:r>
                <a:rPr sz="2000" b="1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b="1" dirty="0" err="1">
                  <a:latin typeface="Tahoma"/>
                  <a:ea typeface="Tahoma"/>
                  <a:cs typeface="Tahoma"/>
                  <a:sym typeface="Tahoma"/>
                </a:rPr>
                <a:t>קטיע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.</a:t>
              </a:r>
            </a:p>
            <a:p>
              <a:pPr lvl="0" algn="ctr" defTabSz="457200" rtl="1">
                <a:lnSpc>
                  <a:spcPct val="120000"/>
                </a:lnSpc>
              </a:pP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שני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הגשרים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התלויים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שבפארק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מעניקים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תצפית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בלתי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שגרתית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על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המדרון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שמתחת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לאוניברסיטת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חיפה</a:t>
              </a:r>
              <a:r>
                <a:rPr lang="he-IL" sz="2000" dirty="0">
                  <a:latin typeface="Tahoma"/>
                  <a:ea typeface="Tahoma"/>
                  <a:cs typeface="Tahoma"/>
                  <a:sym typeface="Tahoma"/>
                </a:rPr>
                <a:t>,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המכוסה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כולו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בחורש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טבעי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ים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sz="2000" dirty="0" err="1">
                  <a:latin typeface="Tahoma"/>
                  <a:ea typeface="Tahoma"/>
                  <a:cs typeface="Tahoma"/>
                  <a:sym typeface="Tahoma"/>
                </a:rPr>
                <a:t>תיכוני</a:t>
              </a:r>
              <a:r>
                <a:rPr sz="2000" dirty="0">
                  <a:latin typeface="Tahoma"/>
                  <a:ea typeface="Tahoma"/>
                  <a:cs typeface="Tahoma"/>
                  <a:sym typeface="Tahoma"/>
                </a:rPr>
                <a:t>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1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hape 232"/>
          <p:cNvSpPr/>
          <p:nvPr/>
        </p:nvSpPr>
        <p:spPr>
          <a:xfrm>
            <a:off x="4264007" y="2402839"/>
            <a:ext cx="4110569" cy="2189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/>
              <a:t>קומיקס</a:t>
            </a:r>
            <a:r>
              <a:rPr sz="6000" dirty="0"/>
              <a:t> </a:t>
            </a:r>
            <a:r>
              <a:rPr sz="6000" dirty="0" err="1"/>
              <a:t>ציוני</a:t>
            </a:r>
            <a:endParaRPr sz="6000" dirty="0"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asted-image.pdf" descr="צילום הנפת דגל הדיו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/>
        </p:nvSpPr>
        <p:spPr>
          <a:xfrm>
            <a:off x="2736485" y="253999"/>
            <a:ext cx="6719030" cy="1001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26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600" dirty="0" err="1"/>
              <a:t>מה</a:t>
            </a:r>
            <a:r>
              <a:rPr sz="2600" dirty="0"/>
              <a:t> </a:t>
            </a:r>
            <a:r>
              <a:rPr sz="2600" dirty="0" err="1"/>
              <a:t>חושב</a:t>
            </a:r>
            <a:r>
              <a:rPr sz="2600" dirty="0"/>
              <a:t> </a:t>
            </a:r>
            <a:r>
              <a:rPr lang="he-IL" sz="2600" dirty="0"/>
              <a:t>מניף </a:t>
            </a:r>
            <a:r>
              <a:rPr sz="2600" dirty="0" err="1"/>
              <a:t>דגל</a:t>
            </a:r>
            <a:r>
              <a:rPr sz="2600" dirty="0"/>
              <a:t> </a:t>
            </a:r>
            <a:r>
              <a:rPr sz="2600" dirty="0" err="1"/>
              <a:t>הדיו</a:t>
            </a:r>
            <a:r>
              <a:rPr sz="2600" dirty="0"/>
              <a:t> </a:t>
            </a:r>
            <a:r>
              <a:rPr sz="2600" dirty="0" err="1"/>
              <a:t>עם</a:t>
            </a:r>
            <a:r>
              <a:rPr sz="2600" dirty="0"/>
              <a:t> </a:t>
            </a:r>
            <a:r>
              <a:rPr sz="2600" dirty="0" err="1"/>
              <a:t>כיבוש</a:t>
            </a:r>
            <a:r>
              <a:rPr sz="2600" dirty="0"/>
              <a:t> </a:t>
            </a:r>
            <a:r>
              <a:rPr sz="2600" dirty="0" err="1"/>
              <a:t>אילת</a:t>
            </a:r>
            <a:r>
              <a:rPr sz="2600" dirty="0"/>
              <a:t> </a:t>
            </a:r>
            <a:endParaRPr lang="he-IL" sz="2600" dirty="0"/>
          </a:p>
          <a:p>
            <a:pPr lvl="0" rtl="1">
              <a:defRPr sz="1800"/>
            </a:pPr>
            <a:r>
              <a:rPr sz="2600" dirty="0"/>
              <a:t>ב</a:t>
            </a:r>
            <a:r>
              <a:rPr lang="he-IL" sz="2600" dirty="0"/>
              <a:t>-1948?</a:t>
            </a:r>
            <a:endParaRPr sz="2600" dirty="0"/>
          </a:p>
        </p:txBody>
      </p:sp>
      <p:sp>
        <p:nvSpPr>
          <p:cNvPr id="236" name="Shape 236"/>
          <p:cNvSpPr/>
          <p:nvPr/>
        </p:nvSpPr>
        <p:spPr>
          <a:xfrm>
            <a:off x="2088760" y="4973319"/>
            <a:ext cx="1841933" cy="1001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26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600" dirty="0" err="1"/>
              <a:t>דגל</a:t>
            </a:r>
            <a:r>
              <a:rPr sz="2600" dirty="0"/>
              <a:t> </a:t>
            </a:r>
            <a:r>
              <a:rPr sz="2600" dirty="0" err="1"/>
              <a:t>הדיו</a:t>
            </a:r>
            <a:r>
              <a:rPr lang="he-IL" sz="2600" dirty="0"/>
              <a:t>, </a:t>
            </a:r>
            <a:r>
              <a:rPr sz="2600" dirty="0" err="1"/>
              <a:t>אילת</a:t>
            </a:r>
            <a:r>
              <a:rPr lang="he-IL" sz="2600" dirty="0"/>
              <a:t>, 1948</a:t>
            </a:r>
            <a:endParaRPr sz="2600" dirty="0"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asted-image.pdf" descr="צילום של מנחם בגין  ואנואר סאדאת לוחצים ידיים , מביט בהם הנשיא ג'ימי קרטר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/>
          <p:nvPr/>
        </p:nvSpPr>
        <p:spPr>
          <a:xfrm>
            <a:off x="1730965" y="292099"/>
            <a:ext cx="8730070" cy="931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400" dirty="0" err="1"/>
              <a:t>מה</a:t>
            </a:r>
            <a:r>
              <a:rPr sz="2400" dirty="0"/>
              <a:t> </a:t>
            </a:r>
            <a:r>
              <a:rPr sz="2400" dirty="0" err="1"/>
              <a:t>חושבים</a:t>
            </a:r>
            <a:r>
              <a:rPr sz="2400" dirty="0"/>
              <a:t> </a:t>
            </a:r>
            <a:r>
              <a:rPr sz="2400" dirty="0" err="1"/>
              <a:t>ראש</a:t>
            </a:r>
            <a:r>
              <a:rPr sz="2400" dirty="0"/>
              <a:t> </a:t>
            </a:r>
            <a:r>
              <a:rPr sz="2400" dirty="0" err="1"/>
              <a:t>ממשלת</a:t>
            </a:r>
            <a:r>
              <a:rPr sz="2400" dirty="0"/>
              <a:t> </a:t>
            </a:r>
            <a:r>
              <a:rPr sz="2400" dirty="0" err="1"/>
              <a:t>ישראל</a:t>
            </a:r>
            <a:r>
              <a:rPr sz="2400" dirty="0"/>
              <a:t> </a:t>
            </a:r>
            <a:r>
              <a:rPr sz="2400" dirty="0" err="1"/>
              <a:t>בגין</a:t>
            </a:r>
            <a:r>
              <a:rPr sz="2400" dirty="0"/>
              <a:t> </a:t>
            </a:r>
            <a:r>
              <a:rPr sz="2400" dirty="0" err="1"/>
              <a:t>ונשיא</a:t>
            </a:r>
            <a:r>
              <a:rPr sz="2400" dirty="0"/>
              <a:t> </a:t>
            </a:r>
            <a:r>
              <a:rPr sz="2400" dirty="0" err="1"/>
              <a:t>מצרים</a:t>
            </a:r>
            <a:r>
              <a:rPr sz="2400" dirty="0"/>
              <a:t> </a:t>
            </a:r>
            <a:r>
              <a:rPr sz="2400" dirty="0" err="1"/>
              <a:t>סאדאת</a:t>
            </a:r>
            <a:r>
              <a:rPr sz="2400" dirty="0"/>
              <a:t> </a:t>
            </a:r>
            <a:r>
              <a:rPr sz="2400" dirty="0" err="1"/>
              <a:t>בטקס</a:t>
            </a:r>
            <a:r>
              <a:rPr sz="2400" dirty="0"/>
              <a:t> </a:t>
            </a:r>
            <a:r>
              <a:rPr sz="2400" dirty="0" err="1"/>
              <a:t>החתימה</a:t>
            </a:r>
            <a:r>
              <a:rPr sz="2400" dirty="0"/>
              <a:t> </a:t>
            </a:r>
            <a:r>
              <a:rPr sz="2400" dirty="0" err="1"/>
              <a:t>על</a:t>
            </a:r>
            <a:r>
              <a:rPr sz="2400" dirty="0"/>
              <a:t> </a:t>
            </a:r>
            <a:r>
              <a:rPr sz="2400" dirty="0" err="1"/>
              <a:t>הסכם</a:t>
            </a:r>
            <a:r>
              <a:rPr sz="2400" dirty="0"/>
              <a:t> </a:t>
            </a:r>
            <a:r>
              <a:rPr sz="2400" dirty="0" err="1"/>
              <a:t>השלום</a:t>
            </a:r>
            <a:r>
              <a:rPr sz="2400" dirty="0"/>
              <a:t> </a:t>
            </a:r>
            <a:r>
              <a:rPr sz="2400" dirty="0" err="1"/>
              <a:t>בין</a:t>
            </a:r>
            <a:r>
              <a:rPr sz="2400" dirty="0"/>
              <a:t> </a:t>
            </a:r>
            <a:r>
              <a:rPr sz="2400" dirty="0" err="1"/>
              <a:t>ישראל</a:t>
            </a:r>
            <a:r>
              <a:rPr sz="2400" dirty="0"/>
              <a:t> </a:t>
            </a:r>
            <a:r>
              <a:rPr sz="2400" dirty="0" err="1"/>
              <a:t>למצרים</a:t>
            </a:r>
            <a:r>
              <a:rPr sz="2400" dirty="0"/>
              <a:t>?</a:t>
            </a:r>
          </a:p>
        </p:txBody>
      </p:sp>
      <p:sp>
        <p:nvSpPr>
          <p:cNvPr id="240" name="Shape 240"/>
          <p:cNvSpPr/>
          <p:nvPr/>
        </p:nvSpPr>
        <p:spPr>
          <a:xfrm>
            <a:off x="2167719" y="4798060"/>
            <a:ext cx="1709761" cy="1374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2400" dirty="0" err="1">
                <a:latin typeface="Tahoma"/>
                <a:ea typeface="Tahoma"/>
                <a:cs typeface="Tahoma"/>
                <a:sym typeface="Tahoma"/>
              </a:rPr>
              <a:t>הסכם</a:t>
            </a:r>
            <a:endParaRPr sz="2400" dirty="0">
              <a:latin typeface="Tahoma"/>
              <a:ea typeface="Tahoma"/>
              <a:cs typeface="Tahoma"/>
              <a:sym typeface="Tahoma"/>
            </a:endParaRPr>
          </a:p>
          <a:p>
            <a:pPr lvl="0" algn="ctr" defTabSz="457200" rtl="1">
              <a:lnSpc>
                <a:spcPct val="120000"/>
              </a:lnSpc>
            </a:pPr>
            <a:r>
              <a:rPr sz="2400" dirty="0" err="1">
                <a:latin typeface="Tahoma"/>
                <a:ea typeface="Tahoma"/>
                <a:cs typeface="Tahoma"/>
                <a:sym typeface="Tahoma"/>
              </a:rPr>
              <a:t>קמפ-דייוויד</a:t>
            </a:r>
            <a:r>
              <a:rPr sz="2400" dirty="0">
                <a:latin typeface="Tahoma"/>
                <a:ea typeface="Tahoma"/>
                <a:cs typeface="Tahoma"/>
                <a:sym typeface="Tahoma"/>
              </a:rPr>
              <a:t>,</a:t>
            </a:r>
          </a:p>
          <a:p>
            <a:pPr lvl="0" algn="ctr" defTabSz="457200" rtl="1">
              <a:lnSpc>
                <a:spcPct val="120000"/>
              </a:lnSpc>
            </a:pPr>
            <a:r>
              <a:rPr sz="2400" dirty="0">
                <a:latin typeface="Tahoma"/>
                <a:ea typeface="Tahoma"/>
                <a:cs typeface="Tahoma"/>
                <a:sym typeface="Tahoma"/>
              </a:rPr>
              <a:t>1978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asted-image.pdf" descr="יצחק רבין ויעל ארד לוחצים ידיים &#10;אורן סמדג'ה מביט בהם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/>
          <p:nvPr/>
        </p:nvSpPr>
        <p:spPr>
          <a:xfrm>
            <a:off x="1964823" y="152399"/>
            <a:ext cx="8262354" cy="86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2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200" dirty="0" err="1"/>
              <a:t>מה</a:t>
            </a:r>
            <a:r>
              <a:rPr sz="2200" dirty="0"/>
              <a:t> </a:t>
            </a:r>
            <a:r>
              <a:rPr sz="2200" dirty="0" err="1"/>
              <a:t>חושבים</a:t>
            </a:r>
            <a:r>
              <a:rPr sz="2200" dirty="0"/>
              <a:t> יעל </a:t>
            </a:r>
            <a:r>
              <a:rPr lang="he-IL" sz="2200" dirty="0"/>
              <a:t>א</a:t>
            </a:r>
            <a:r>
              <a:rPr sz="2200" dirty="0" err="1"/>
              <a:t>רד</a:t>
            </a:r>
            <a:r>
              <a:rPr sz="2200" dirty="0"/>
              <a:t> </a:t>
            </a:r>
            <a:r>
              <a:rPr sz="2200" dirty="0" err="1"/>
              <a:t>ואורן</a:t>
            </a:r>
            <a:r>
              <a:rPr sz="2200" dirty="0"/>
              <a:t> </a:t>
            </a:r>
            <a:r>
              <a:rPr sz="2200" dirty="0" err="1"/>
              <a:t>סמדג׳ה</a:t>
            </a:r>
            <a:r>
              <a:rPr sz="2200" dirty="0"/>
              <a:t> </a:t>
            </a:r>
            <a:r>
              <a:rPr sz="2200" dirty="0" err="1"/>
              <a:t>כשיצחק</a:t>
            </a:r>
            <a:r>
              <a:rPr sz="2200" dirty="0"/>
              <a:t> </a:t>
            </a:r>
            <a:r>
              <a:rPr sz="2200" dirty="0" err="1"/>
              <a:t>רבין</a:t>
            </a:r>
            <a:r>
              <a:rPr lang="he-IL" sz="2200" dirty="0"/>
              <a:t>, </a:t>
            </a:r>
            <a:r>
              <a:rPr sz="2200" dirty="0" err="1"/>
              <a:t>ראש</a:t>
            </a:r>
            <a:r>
              <a:rPr sz="2200" dirty="0"/>
              <a:t> </a:t>
            </a:r>
            <a:r>
              <a:rPr sz="2200" dirty="0" err="1"/>
              <a:t>הממשלה</a:t>
            </a:r>
            <a:r>
              <a:rPr lang="he-IL" sz="2200" dirty="0"/>
              <a:t>, </a:t>
            </a:r>
            <a:r>
              <a:rPr sz="2200" dirty="0" err="1"/>
              <a:t>מברך</a:t>
            </a:r>
            <a:r>
              <a:rPr sz="2200" dirty="0"/>
              <a:t> </a:t>
            </a:r>
            <a:r>
              <a:rPr sz="2200" dirty="0" err="1"/>
              <a:t>אותם</a:t>
            </a:r>
            <a:r>
              <a:rPr sz="2200" dirty="0"/>
              <a:t> </a:t>
            </a:r>
            <a:r>
              <a:rPr sz="2200" dirty="0" err="1"/>
              <a:t>על</a:t>
            </a:r>
            <a:r>
              <a:rPr sz="2200" dirty="0"/>
              <a:t> </a:t>
            </a:r>
            <a:r>
              <a:rPr sz="2200" dirty="0" err="1"/>
              <a:t>זכייתם</a:t>
            </a:r>
            <a:r>
              <a:rPr sz="2200" dirty="0"/>
              <a:t> </a:t>
            </a:r>
            <a:r>
              <a:rPr sz="2200" dirty="0" err="1"/>
              <a:t>במדליה</a:t>
            </a:r>
            <a:r>
              <a:rPr sz="2200" dirty="0"/>
              <a:t> </a:t>
            </a:r>
            <a:r>
              <a:rPr sz="2200" dirty="0" err="1"/>
              <a:t>אולימפית</a:t>
            </a:r>
            <a:r>
              <a:rPr sz="2200" dirty="0"/>
              <a:t>?</a:t>
            </a:r>
          </a:p>
        </p:txBody>
      </p:sp>
      <p:sp>
        <p:nvSpPr>
          <p:cNvPr id="244" name="Shape 244"/>
          <p:cNvSpPr/>
          <p:nvPr/>
        </p:nvSpPr>
        <p:spPr>
          <a:xfrm>
            <a:off x="2040555" y="4412381"/>
            <a:ext cx="1931055" cy="208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defTabSz="457200">
              <a:lnSpc>
                <a:spcPct val="120000"/>
              </a:lnSpc>
              <a:defRPr sz="2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200" dirty="0" err="1"/>
              <a:t>מדליה</a:t>
            </a:r>
            <a:r>
              <a:rPr sz="2200" dirty="0"/>
              <a:t> </a:t>
            </a:r>
            <a:r>
              <a:rPr sz="2200" dirty="0" err="1"/>
              <a:t>אולימפית</a:t>
            </a:r>
            <a:r>
              <a:rPr sz="2200" dirty="0"/>
              <a:t> </a:t>
            </a:r>
            <a:r>
              <a:rPr sz="2200" dirty="0" err="1"/>
              <a:t>ליעל</a:t>
            </a:r>
            <a:r>
              <a:rPr sz="2200" dirty="0"/>
              <a:t> </a:t>
            </a:r>
            <a:r>
              <a:rPr lang="he-IL" sz="2200" dirty="0"/>
              <a:t>א</a:t>
            </a:r>
            <a:r>
              <a:rPr sz="2200" dirty="0" err="1"/>
              <a:t>רד</a:t>
            </a:r>
            <a:r>
              <a:rPr sz="2200" dirty="0"/>
              <a:t> </a:t>
            </a:r>
            <a:r>
              <a:rPr sz="2200" dirty="0" err="1"/>
              <a:t>ואורן</a:t>
            </a:r>
            <a:r>
              <a:rPr sz="2200" dirty="0"/>
              <a:t> </a:t>
            </a:r>
            <a:r>
              <a:rPr sz="2200" dirty="0" err="1"/>
              <a:t>סמדג׳ה</a:t>
            </a:r>
            <a:r>
              <a:rPr lang="he-IL" sz="2200" dirty="0"/>
              <a:t>, 1992</a:t>
            </a:r>
            <a:endParaRPr sz="2200" dirty="0"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>
            <a:off x="4272118" y="2423160"/>
            <a:ext cx="4174566" cy="201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1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/>
              <a:t>לא</a:t>
            </a:r>
            <a:r>
              <a:rPr sz="6000" dirty="0"/>
              <a:t> </a:t>
            </a:r>
            <a:r>
              <a:rPr sz="6000" dirty="0" err="1"/>
              <a:t>נפסיק</a:t>
            </a:r>
            <a:r>
              <a:rPr sz="6000" dirty="0"/>
              <a:t> </a:t>
            </a:r>
            <a:r>
              <a:rPr sz="6000" dirty="0" err="1"/>
              <a:t>לשיר</a:t>
            </a:r>
            <a:endParaRPr sz="6000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5289210" y="517078"/>
            <a:ext cx="1613581" cy="48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 defTabSz="457200">
              <a:lnSpc>
                <a:spcPct val="120000"/>
              </a:lnSpc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/>
            </a:pPr>
            <a:r>
              <a:rPr sz="2400"/>
              <a:t>מתוך השיר</a:t>
            </a:r>
          </a:p>
        </p:txBody>
      </p:sp>
      <p:pic>
        <p:nvPicPr>
          <p:cNvPr id="67" name="pasted-image.pdf" descr="זוהי ארץ אפרים קישון "/>
          <p:cNvPicPr/>
          <p:nvPr/>
        </p:nvPicPr>
        <p:blipFill>
          <a:blip r:embed="rId3"/>
          <a:stretch>
            <a:fillRect/>
          </a:stretch>
        </p:blipFill>
        <p:spPr>
          <a:xfrm>
            <a:off x="2001523" y="1010209"/>
            <a:ext cx="8188954" cy="134911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887CE8-26B0-44AB-8548-F41D328E8640}"/>
              </a:ext>
            </a:extLst>
          </p:cNvPr>
          <p:cNvSpPr txBox="1"/>
          <p:nvPr/>
        </p:nvSpPr>
        <p:spPr>
          <a:xfrm>
            <a:off x="2421172" y="2444014"/>
            <a:ext cx="7659232" cy="2054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>
            <a:spAutoFit/>
          </a:bodyPr>
          <a:lstStyle/>
          <a:p>
            <a:pPr marL="0" lvl="0" indent="130810" algn="ctr" rtl="1">
              <a:lnSpc>
                <a:spcPct val="150000"/>
              </a:lnSpc>
              <a:buSzTx/>
              <a:buNone/>
              <a:defRPr sz="1800"/>
            </a:pP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זוהי ארץ כל כך קטנה ששטחה על מפת העולם אינו מספיק כדי לכתוב את שמה בתוכו.</a:t>
            </a:r>
          </a:p>
          <a:p>
            <a:pPr marL="0" lvl="0" indent="130810" algn="ctr" rtl="1">
              <a:lnSpc>
                <a:spcPct val="150000"/>
              </a:lnSpc>
              <a:buSzTx/>
              <a:buNone/>
              <a:defRPr sz="1800"/>
            </a:pP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זוהי הארץ הצרה ביותר בעולם, זוהי ארץ הצרות.</a:t>
            </a:r>
          </a:p>
          <a:p>
            <a:pPr marL="0" lvl="0" indent="130810" algn="ctr" rtl="1">
              <a:lnSpc>
                <a:spcPct val="150000"/>
              </a:lnSpc>
              <a:buSzTx/>
              <a:buNone/>
              <a:defRPr sz="1800"/>
            </a:pP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זוהי ארץ בה לומדת האם את שפת האם מפי ילדיה.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asted-image.pdf" descr="איור של דגל ישראל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7148761" y="1670050"/>
            <a:ext cx="3529507" cy="3627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שירו</a:t>
            </a:r>
            <a:r>
              <a:rPr sz="4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כמה</a:t>
            </a:r>
            <a:r>
              <a:rPr sz="4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שיותר</a:t>
            </a:r>
            <a:r>
              <a:rPr sz="4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שירים</a:t>
            </a:r>
            <a:r>
              <a:rPr sz="4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עם</a:t>
            </a:r>
            <a:r>
              <a:rPr sz="4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המילה</a:t>
            </a:r>
            <a:endParaRPr sz="4000" dirty="0">
              <a:latin typeface="Tahoma"/>
              <a:ea typeface="Tahoma"/>
              <a:cs typeface="Tahoma"/>
              <a:sym typeface="Tahoma"/>
            </a:endParaRPr>
          </a:p>
          <a:p>
            <a:pPr lvl="0" algn="ctr" defTabSz="457200" rtl="1">
              <a:lnSpc>
                <a:spcPct val="120000"/>
              </a:lnSpc>
            </a:pPr>
            <a:r>
              <a:rPr sz="8000" b="1" dirty="0" err="1">
                <a:latin typeface="Tahoma"/>
                <a:ea typeface="Tahoma"/>
                <a:cs typeface="Tahoma"/>
                <a:sym typeface="Tahoma"/>
              </a:rPr>
              <a:t>מדינה</a:t>
            </a:r>
            <a:endParaRPr sz="8000" b="1" dirty="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asted-image.pdf" descr="איור של הר חרמון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/>
          <p:nvPr/>
        </p:nvSpPr>
        <p:spPr>
          <a:xfrm>
            <a:off x="6023074" y="1419859"/>
            <a:ext cx="4618781" cy="4018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שירו</a:t>
            </a:r>
            <a:r>
              <a:rPr sz="4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כמה</a:t>
            </a:r>
            <a:r>
              <a:rPr sz="4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שיותר</a:t>
            </a:r>
            <a:r>
              <a:rPr sz="4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שירים</a:t>
            </a:r>
            <a:r>
              <a:rPr sz="4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עם</a:t>
            </a:r>
            <a:r>
              <a:rPr sz="4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שמות</a:t>
            </a:r>
            <a:r>
              <a:rPr sz="40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4000" dirty="0" err="1">
                <a:latin typeface="Tahoma"/>
                <a:ea typeface="Tahoma"/>
                <a:cs typeface="Tahoma"/>
                <a:sym typeface="Tahoma"/>
              </a:rPr>
              <a:t>של</a:t>
            </a:r>
            <a:endParaRPr sz="4000" dirty="0">
              <a:latin typeface="Tahoma"/>
              <a:ea typeface="Tahoma"/>
              <a:cs typeface="Tahoma"/>
              <a:sym typeface="Tahoma"/>
            </a:endParaRPr>
          </a:p>
          <a:p>
            <a:pPr lvl="0" algn="ctr" defTabSz="457200" rtl="1"/>
            <a:r>
              <a:rPr sz="8000" b="1" dirty="0" err="1">
                <a:latin typeface="Tahoma"/>
                <a:ea typeface="Tahoma"/>
                <a:cs typeface="Tahoma"/>
                <a:sym typeface="Tahoma"/>
              </a:rPr>
              <a:t>מקומות</a:t>
            </a:r>
            <a:r>
              <a:rPr sz="8000" b="1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8000" b="1" dirty="0" err="1">
                <a:latin typeface="Tahoma"/>
                <a:ea typeface="Tahoma"/>
                <a:cs typeface="Tahoma"/>
                <a:sym typeface="Tahoma"/>
              </a:rPr>
              <a:t>בארץ</a:t>
            </a:r>
            <a:endParaRPr sz="8000" b="1" dirty="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asted-image.pdf" descr="צילום של מנחם בגין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1944719" y="1964055"/>
            <a:ext cx="6349589" cy="2080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r" defTabSz="457200" rtl="1">
              <a:lnSpc>
                <a:spcPct val="120000"/>
              </a:lnSpc>
            </a:pPr>
            <a:r>
              <a:rPr sz="2200" dirty="0">
                <a:latin typeface="Tahoma"/>
                <a:ea typeface="Tahoma"/>
                <a:cs typeface="Tahoma"/>
                <a:sym typeface="Tahoma"/>
              </a:rPr>
              <a:t>״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השלום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הוא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יְפִי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החיים</a:t>
            </a: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הוא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זריחת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השמש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,</a:t>
            </a:r>
          </a:p>
          <a:p>
            <a:pPr lvl="0" algn="r" defTabSz="457200" rtl="1">
              <a:lnSpc>
                <a:spcPct val="120000"/>
              </a:lnSpc>
            </a:pP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הוא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חיוכו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של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ילד</a:t>
            </a: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אהבתה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של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אֵם</a:t>
            </a: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חדוותו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של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אב</a:t>
            </a: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היחד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של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משפחה</a:t>
            </a: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הוא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קידומו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של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האדם</a:t>
            </a: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ניצחונו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של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העניין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הצודק</a:t>
            </a: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התגברותה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של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dirty="0" err="1">
                <a:latin typeface="Tahoma"/>
                <a:ea typeface="Tahoma"/>
                <a:cs typeface="Tahoma"/>
                <a:sym typeface="Tahoma"/>
              </a:rPr>
              <a:t>האמת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.</a:t>
            </a:r>
          </a:p>
          <a:p>
            <a:pPr lvl="0" algn="r" defTabSz="457200" rtl="1">
              <a:lnSpc>
                <a:spcPct val="120000"/>
              </a:lnSpc>
            </a:pPr>
            <a:r>
              <a:rPr sz="2200" b="1" dirty="0" err="1">
                <a:latin typeface="Tahoma"/>
                <a:ea typeface="Tahoma"/>
                <a:cs typeface="Tahoma"/>
                <a:sym typeface="Tahoma"/>
              </a:rPr>
              <a:t>השלום</a:t>
            </a:r>
            <a:r>
              <a:rPr sz="2200" b="1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b="1" dirty="0" err="1">
                <a:latin typeface="Tahoma"/>
                <a:ea typeface="Tahoma"/>
                <a:cs typeface="Tahoma"/>
                <a:sym typeface="Tahoma"/>
              </a:rPr>
              <a:t>הוא</a:t>
            </a:r>
            <a:r>
              <a:rPr sz="2200" b="1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b="1" dirty="0" err="1">
                <a:latin typeface="Tahoma"/>
                <a:ea typeface="Tahoma"/>
                <a:cs typeface="Tahoma"/>
                <a:sym typeface="Tahoma"/>
              </a:rPr>
              <a:t>כל</a:t>
            </a:r>
            <a:r>
              <a:rPr sz="2200" b="1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b="1" dirty="0" err="1">
                <a:latin typeface="Tahoma"/>
                <a:ea typeface="Tahoma"/>
                <a:cs typeface="Tahoma"/>
                <a:sym typeface="Tahoma"/>
              </a:rPr>
              <a:t>אלה</a:t>
            </a:r>
            <a:r>
              <a:rPr sz="2200" b="1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b="1" dirty="0" err="1">
                <a:latin typeface="Tahoma"/>
                <a:ea typeface="Tahoma"/>
                <a:cs typeface="Tahoma"/>
                <a:sym typeface="Tahoma"/>
              </a:rPr>
              <a:t>והרבה</a:t>
            </a:r>
            <a:r>
              <a:rPr sz="2200" b="1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b="1" dirty="0" err="1">
                <a:latin typeface="Tahoma"/>
                <a:ea typeface="Tahoma"/>
                <a:cs typeface="Tahoma"/>
                <a:sym typeface="Tahoma"/>
              </a:rPr>
              <a:t>יותר</a:t>
            </a:r>
            <a:r>
              <a:rPr sz="2200" b="1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2200" b="1" dirty="0" err="1">
                <a:latin typeface="Tahoma"/>
                <a:ea typeface="Tahoma"/>
                <a:cs typeface="Tahoma"/>
                <a:sym typeface="Tahoma"/>
              </a:rPr>
              <a:t>מזה</a:t>
            </a:r>
            <a:r>
              <a:rPr sz="2200" dirty="0">
                <a:latin typeface="Tahoma"/>
                <a:ea typeface="Tahoma"/>
                <a:cs typeface="Tahoma"/>
                <a:sym typeface="Tahoma"/>
              </a:rPr>
              <a:t>.״</a:t>
            </a:r>
          </a:p>
        </p:txBody>
      </p:sp>
      <p:sp>
        <p:nvSpPr>
          <p:cNvPr id="261" name="Shape 261"/>
          <p:cNvSpPr/>
          <p:nvPr/>
        </p:nvSpPr>
        <p:spPr>
          <a:xfrm>
            <a:off x="1736446" y="4271644"/>
            <a:ext cx="6557862" cy="651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r" defTabSz="457200" rtl="1">
              <a:lnSpc>
                <a:spcPct val="120000"/>
              </a:lnSpc>
            </a:pP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מתוך</a:t>
            </a:r>
            <a:r>
              <a:rPr sz="16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נאום</a:t>
            </a:r>
            <a:r>
              <a:rPr sz="16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ראש</a:t>
            </a:r>
            <a:r>
              <a:rPr sz="16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הממשלה</a:t>
            </a:r>
            <a:r>
              <a:rPr sz="16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מנחם</a:t>
            </a:r>
            <a:r>
              <a:rPr sz="16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בגין</a:t>
            </a:r>
            <a:r>
              <a:rPr sz="16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בטקס</a:t>
            </a:r>
            <a:r>
              <a:rPr sz="16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הענקת</a:t>
            </a:r>
            <a:r>
              <a:rPr sz="16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פרס</a:t>
            </a:r>
            <a:r>
              <a:rPr sz="16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נובל</a:t>
            </a:r>
            <a:r>
              <a:rPr sz="16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לשלום</a:t>
            </a:r>
            <a:endParaRPr sz="1600" dirty="0">
              <a:latin typeface="Tahoma"/>
              <a:ea typeface="Tahoma"/>
              <a:cs typeface="Tahoma"/>
              <a:sym typeface="Tahoma"/>
            </a:endParaRPr>
          </a:p>
          <a:p>
            <a:pPr lvl="0" algn="r" defTabSz="457200" rtl="1">
              <a:lnSpc>
                <a:spcPct val="120000"/>
              </a:lnSpc>
            </a:pP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באוסלו</a:t>
            </a:r>
            <a:r>
              <a:rPr lang="he-IL" sz="1600" dirty="0">
                <a:latin typeface="Tahoma"/>
                <a:ea typeface="Tahoma"/>
                <a:cs typeface="Tahoma"/>
                <a:sym typeface="Tahoma"/>
              </a:rPr>
              <a:t>, 10 </a:t>
            </a:r>
            <a:r>
              <a:rPr sz="1600" dirty="0" err="1">
                <a:latin typeface="Tahoma"/>
                <a:ea typeface="Tahoma"/>
                <a:cs typeface="Tahoma"/>
                <a:sym typeface="Tahoma"/>
              </a:rPr>
              <a:t>בדצמבר</a:t>
            </a:r>
            <a:r>
              <a:rPr sz="1600" dirty="0">
                <a:latin typeface="Tahoma"/>
                <a:ea typeface="Tahoma"/>
                <a:cs typeface="Tahoma"/>
                <a:sym typeface="Tahoma"/>
              </a:rPr>
              <a:t> 1978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asted-image.pdf" descr="איור של סרטון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>
            <a:spLocks noGrp="1"/>
          </p:cNvSpPr>
          <p:nvPr>
            <p:ph type="body" idx="1"/>
          </p:nvPr>
        </p:nvSpPr>
        <p:spPr>
          <a:xfrm>
            <a:off x="2086215" y="846225"/>
            <a:ext cx="8019569" cy="174297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ctr">
              <a:lnSpc>
                <a:spcPct val="100000"/>
              </a:lnSpc>
              <a:buSzTx/>
              <a:buNone/>
              <a:defRPr sz="4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lnSpc>
                <a:spcPct val="150000"/>
              </a:lnSpc>
              <a:defRPr sz="1800"/>
            </a:pPr>
            <a:r>
              <a:rPr lang="he-IL" sz="44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צלמו סרטון בסגנון </a:t>
            </a:r>
            <a:r>
              <a:rPr lang="he-IL" sz="4400" b="0" i="0" dirty="0" err="1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טיקטוק</a:t>
            </a:r>
            <a:r>
              <a:rPr lang="he-IL" sz="44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, שמציג את ישראל לתיירים מחו״ל</a:t>
            </a:r>
            <a:endParaRPr sz="4400" dirty="0"/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asted-image.pdf" descr="לוגו קרן קימת לישראל &#10;שרשרת  דגלי ישראל &#10;איורים של בנימין זאב הרצל ודויד בן גוריון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Shape 267"/>
          <p:cNvSpPr/>
          <p:nvPr/>
        </p:nvSpPr>
        <p:spPr>
          <a:xfrm>
            <a:off x="2892589" y="4283911"/>
            <a:ext cx="6406821" cy="95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defTabSz="457200">
              <a:lnSpc>
                <a:spcPct val="120000"/>
              </a:lnSpc>
              <a:defRPr sz="1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lang="he-IL" sz="12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עיצוב: אירה </a:t>
            </a:r>
            <a:r>
              <a:rPr lang="he-IL" sz="1200" b="0" i="0" dirty="0" err="1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גופמן</a:t>
            </a:r>
            <a:r>
              <a:rPr lang="he-IL" sz="12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. פיתוח והפקה: צוות המחלקה הפדגוגית, סטודיו </a:t>
            </a:r>
            <a:r>
              <a:rPr lang="he-IL" sz="1200" b="0" i="0" dirty="0" err="1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צחר</a:t>
            </a:r>
            <a:r>
              <a:rPr lang="he-IL" sz="12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, שרון </a:t>
            </a:r>
            <a:r>
              <a:rPr lang="he-IL" sz="1200" b="0" i="0" dirty="0" err="1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גלפרין</a:t>
            </a:r>
            <a:r>
              <a:rPr lang="he-IL" sz="12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. הצילומים במצגת באדיבות ארכיון הצילומים של קק״ל, לשכת </a:t>
            </a:r>
            <a:r>
              <a:rPr lang="he-IL" sz="1200" b="0" i="0" dirty="0" err="1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העתונות</a:t>
            </a:r>
            <a:r>
              <a:rPr lang="he-IL" sz="12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 ומכון ויצמן למדע.</a:t>
            </a:r>
          </a:p>
          <a:p>
            <a:pPr lvl="0" rtl="1">
              <a:defRPr sz="1800"/>
            </a:pPr>
            <a:r>
              <a:rPr lang="he-IL" sz="12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צלמים: הנס פין, פריץ כהן, עמוס בן גרשום, מרק נימן, יעקב סער, משה </a:t>
            </a:r>
            <a:r>
              <a:rPr lang="he-IL" sz="1200" b="0" i="0" dirty="0" err="1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פרידן</a:t>
            </a:r>
            <a:r>
              <a:rPr lang="he-IL" sz="12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, יעקב שקולניק, מיכאל חורי, מיכה פרי, אברהם </a:t>
            </a:r>
            <a:r>
              <a:rPr lang="he-IL" sz="1200" b="0" i="0" dirty="0" err="1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מלבסקי</a:t>
            </a:r>
            <a:r>
              <a:rPr lang="he-IL" sz="12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, דרור ארצי, אביגיל עוזי, 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IVP</a:t>
            </a:r>
            <a:r>
              <a:rPr lang="he-IL" sz="12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 , פלאש 90.</a:t>
            </a:r>
            <a:endParaRPr sz="1200" dirty="0"/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asted-image.pdf" descr="איור של זיקוקים &#10;זום ישראלי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df">
            <a:extLst>
              <a:ext uri="{FF2B5EF4-FFF2-40B4-BE49-F238E27FC236}">
                <a16:creationId xmlns:a16="http://schemas.microsoft.com/office/drawing/2014/main" id="{C627EFED-C510-4DB4-B794-2878E3A614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66">
            <a:extLst>
              <a:ext uri="{FF2B5EF4-FFF2-40B4-BE49-F238E27FC236}">
                <a16:creationId xmlns:a16="http://schemas.microsoft.com/office/drawing/2014/main" id="{6235AAB3-BEBB-4A2E-A243-DE3087681EBC}"/>
              </a:ext>
            </a:extLst>
          </p:cNvPr>
          <p:cNvSpPr/>
          <p:nvPr/>
        </p:nvSpPr>
        <p:spPr>
          <a:xfrm>
            <a:off x="5289210" y="517078"/>
            <a:ext cx="1613581" cy="48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 defTabSz="457200">
              <a:lnSpc>
                <a:spcPct val="120000"/>
              </a:lnSpc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/>
            </a:pPr>
            <a:r>
              <a:rPr sz="2400"/>
              <a:t>מתוך השיר</a:t>
            </a:r>
          </a:p>
        </p:txBody>
      </p:sp>
      <p:pic>
        <p:nvPicPr>
          <p:cNvPr id="6" name="pasted-image.pdf">
            <a:extLst>
              <a:ext uri="{FF2B5EF4-FFF2-40B4-BE49-F238E27FC236}">
                <a16:creationId xmlns:a16="http://schemas.microsoft.com/office/drawing/2014/main" id="{3EDF7C72-43B7-4D25-87F7-8DEB15C0824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01523" y="1010209"/>
            <a:ext cx="8188954" cy="134911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7449D4-0612-4066-A481-0CA93E393652}"/>
              </a:ext>
            </a:extLst>
          </p:cNvPr>
          <p:cNvSpPr txBox="1"/>
          <p:nvPr/>
        </p:nvSpPr>
        <p:spPr>
          <a:xfrm>
            <a:off x="2421172" y="2444014"/>
            <a:ext cx="7659232" cy="2054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>
            <a:spAutoFit/>
          </a:bodyPr>
          <a:lstStyle/>
          <a:p>
            <a:pPr marL="0" indent="130810" algn="ctr" rtl="1">
              <a:lnSpc>
                <a:spcPct val="150000"/>
              </a:lnSpc>
              <a:buSzTx/>
              <a:buFont typeface="Arial"/>
              <a:buNone/>
              <a:defRPr sz="1800"/>
            </a:pP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זוהי ארץ בה אבות אכלו בוסר ושיני הבנים מצוינות.</a:t>
            </a:r>
          </a:p>
          <a:p>
            <a:pPr marL="0" indent="130810" algn="ctr" rtl="1">
              <a:lnSpc>
                <a:spcPct val="150000"/>
              </a:lnSpc>
              <a:buSzTx/>
              <a:buFont typeface="Arial"/>
              <a:buNone/>
              <a:defRPr sz="1800"/>
            </a:pP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זוהי ארץ בה לכל אזרח זכות לומר את דעתו אך אין בה חוק המחייב מישהו להקשיב.</a:t>
            </a:r>
          </a:p>
          <a:p>
            <a:pPr marL="0" indent="130810" algn="ctr" rtl="1">
              <a:lnSpc>
                <a:spcPct val="150000"/>
              </a:lnSpc>
              <a:buSzTx/>
              <a:buFontTx/>
              <a:buNone/>
              <a:defRPr sz="1800"/>
            </a:pP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זוהי ארץ בה לא מצפים לניסים אלא מתחשבים בהם.</a:t>
            </a:r>
          </a:p>
        </p:txBody>
      </p:sp>
    </p:spTree>
    <p:extLst>
      <p:ext uri="{BB962C8B-B14F-4D97-AF65-F5344CB8AC3E}">
        <p14:creationId xmlns:p14="http://schemas.microsoft.com/office/powerpoint/2010/main" val="32979298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sted-image.pdf">
            <a:extLst>
              <a:ext uri="{FF2B5EF4-FFF2-40B4-BE49-F238E27FC236}">
                <a16:creationId xmlns:a16="http://schemas.microsoft.com/office/drawing/2014/main" id="{D8BF4FD0-00E0-4FC0-A905-19FECF4A26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66">
            <a:extLst>
              <a:ext uri="{FF2B5EF4-FFF2-40B4-BE49-F238E27FC236}">
                <a16:creationId xmlns:a16="http://schemas.microsoft.com/office/drawing/2014/main" id="{824156DB-DB8F-48F7-9CCC-28D7151CC4A3}"/>
              </a:ext>
            </a:extLst>
          </p:cNvPr>
          <p:cNvSpPr/>
          <p:nvPr/>
        </p:nvSpPr>
        <p:spPr>
          <a:xfrm>
            <a:off x="5289210" y="517078"/>
            <a:ext cx="1613581" cy="48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 defTabSz="457200">
              <a:lnSpc>
                <a:spcPct val="120000"/>
              </a:lnSpc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/>
            </a:pPr>
            <a:r>
              <a:rPr sz="2400"/>
              <a:t>מתוך השיר</a:t>
            </a:r>
          </a:p>
        </p:txBody>
      </p:sp>
      <p:pic>
        <p:nvPicPr>
          <p:cNvPr id="8" name="pasted-image.pdf">
            <a:extLst>
              <a:ext uri="{FF2B5EF4-FFF2-40B4-BE49-F238E27FC236}">
                <a16:creationId xmlns:a16="http://schemas.microsoft.com/office/drawing/2014/main" id="{20004B06-B719-4FA7-815F-AD03B9C93A3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01523" y="1010209"/>
            <a:ext cx="8188954" cy="134911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D44CA4-684C-4411-95A9-12CB7F867505}"/>
              </a:ext>
            </a:extLst>
          </p:cNvPr>
          <p:cNvSpPr txBox="1"/>
          <p:nvPr/>
        </p:nvSpPr>
        <p:spPr>
          <a:xfrm>
            <a:off x="2421172" y="2444014"/>
            <a:ext cx="7659232" cy="2054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>
            <a:spAutoFit/>
          </a:bodyPr>
          <a:lstStyle/>
          <a:p>
            <a:pPr marL="0" indent="130810" algn="ctr" rtl="1">
              <a:lnSpc>
                <a:spcPct val="150000"/>
              </a:lnSpc>
              <a:buSzTx/>
              <a:buFontTx/>
              <a:buNone/>
              <a:defRPr sz="1800"/>
            </a:pP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זוהי ארץ שאינה מקבלת אוויר אבל נושמת חירות. </a:t>
            </a:r>
          </a:p>
          <a:p>
            <a:pPr marL="0" indent="130810" algn="ctr" rtl="1">
              <a:lnSpc>
                <a:spcPct val="150000"/>
              </a:lnSpc>
              <a:buSzTx/>
              <a:buFontTx/>
              <a:buNone/>
              <a:defRPr sz="1800"/>
            </a:pP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זוהי ארץ בה כל אדם – חייל ובכל זאת כל חייל – אדם.</a:t>
            </a:r>
          </a:p>
          <a:p>
            <a:pPr marL="0" indent="130810" algn="ctr" rtl="1">
              <a:lnSpc>
                <a:spcPct val="150000"/>
              </a:lnSpc>
              <a:buSzTx/>
              <a:buFontTx/>
              <a:buNone/>
              <a:defRPr sz="1800"/>
            </a:pP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זוהי הארץ היחידה שאני יכול לחיות בה.</a:t>
            </a:r>
          </a:p>
          <a:p>
            <a:pPr marL="0" indent="130810" algn="ctr" rtl="1">
              <a:lnSpc>
                <a:spcPct val="150000"/>
              </a:lnSpc>
              <a:buSzTx/>
              <a:buFontTx/>
              <a:buNone/>
              <a:defRPr sz="1800"/>
            </a:pP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זוהי הארץ שלי!</a:t>
            </a:r>
          </a:p>
        </p:txBody>
      </p:sp>
    </p:spTree>
    <p:extLst>
      <p:ext uri="{BB962C8B-B14F-4D97-AF65-F5344CB8AC3E}">
        <p14:creationId xmlns:p14="http://schemas.microsoft.com/office/powerpoint/2010/main" val="14822611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/>
          <p:nvPr/>
        </p:nvSpPr>
        <p:spPr>
          <a:xfrm>
            <a:off x="4326273" y="2659380"/>
            <a:ext cx="4029843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/>
              <a:t>מה</a:t>
            </a:r>
            <a:r>
              <a:rPr sz="6000" dirty="0"/>
              <a:t> </a:t>
            </a:r>
            <a:r>
              <a:rPr sz="6000" dirty="0" err="1"/>
              <a:t>מסתתר</a:t>
            </a:r>
            <a:r>
              <a:rPr sz="6000" dirty="0"/>
              <a:t> </a:t>
            </a:r>
            <a:r>
              <a:rPr sz="6000" dirty="0" err="1"/>
              <a:t>בציור</a:t>
            </a:r>
            <a:r>
              <a:rPr sz="6000" dirty="0"/>
              <a:t>?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asted-image.pdf" descr="עַיִן  הָאוֹת ל +   צִיּוּן   בִּבְחִינָה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/>
        </p:nvSpPr>
        <p:spPr>
          <a:xfrm>
            <a:off x="4619956" y="400050"/>
            <a:ext cx="2952088" cy="1081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lnSpc>
                <a:spcPct val="12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/>
              <a:t>עין</a:t>
            </a:r>
            <a:r>
              <a:rPr sz="6000" dirty="0"/>
              <a:t> </a:t>
            </a:r>
            <a:r>
              <a:rPr sz="6000" dirty="0" err="1"/>
              <a:t>לציון</a:t>
            </a:r>
            <a:endParaRPr sz="6000" dirty="0"/>
          </a:p>
        </p:txBody>
      </p:sp>
      <p:sp>
        <p:nvSpPr>
          <p:cNvPr id="80" name="Shape 80" descr="צילום של"/>
          <p:cNvSpPr/>
          <p:nvPr/>
        </p:nvSpPr>
        <p:spPr>
          <a:xfrm>
            <a:off x="7768141" y="4966970"/>
            <a:ext cx="1406660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000" dirty="0" err="1"/>
              <a:t>נפתלי</a:t>
            </a:r>
            <a:r>
              <a:rPr sz="2000" dirty="0"/>
              <a:t> </a:t>
            </a:r>
            <a:r>
              <a:rPr sz="2000" dirty="0" err="1"/>
              <a:t>הרץ</a:t>
            </a:r>
            <a:r>
              <a:rPr sz="2000" dirty="0"/>
              <a:t> </a:t>
            </a:r>
            <a:r>
              <a:rPr sz="2000" dirty="0" err="1"/>
              <a:t>אימבר</a:t>
            </a:r>
            <a:r>
              <a:rPr lang="he-IL" dirty="0"/>
              <a:t>,</a:t>
            </a:r>
            <a:r>
              <a:rPr sz="2000" dirty="0"/>
              <a:t> </a:t>
            </a:r>
            <a:r>
              <a:rPr sz="2000" dirty="0" err="1"/>
              <a:t>מחבר</a:t>
            </a:r>
            <a:r>
              <a:rPr sz="2000" dirty="0"/>
              <a:t> </a:t>
            </a:r>
            <a:r>
              <a:rPr sz="2000" dirty="0" err="1"/>
              <a:t>ההמנון</a:t>
            </a:r>
            <a:r>
              <a:rPr sz="2000" dirty="0"/>
              <a:t>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958</Words>
  <Application>Microsoft Office PowerPoint</Application>
  <PresentationFormat>Widescreen</PresentationFormat>
  <Paragraphs>103</Paragraphs>
  <Slides>45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Helvetica Neue</vt:lpstr>
      <vt:lpstr>Tahoma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orly</dc:creator>
  <cp:lastModifiedBy>Tsvika Krauzer</cp:lastModifiedBy>
  <cp:revision>18</cp:revision>
  <dcterms:modified xsi:type="dcterms:W3CDTF">2021-08-02T15:28:27Z</dcterms:modified>
</cp:coreProperties>
</file>