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81" r:id="rId4"/>
    <p:sldId id="257" r:id="rId5"/>
    <p:sldId id="282" r:id="rId6"/>
    <p:sldId id="283" r:id="rId7"/>
    <p:sldId id="259" r:id="rId8"/>
    <p:sldId id="284" r:id="rId9"/>
    <p:sldId id="260" r:id="rId10"/>
    <p:sldId id="285" r:id="rId11"/>
    <p:sldId id="264" r:id="rId12"/>
    <p:sldId id="265" r:id="rId13"/>
    <p:sldId id="266" r:id="rId14"/>
    <p:sldId id="267" r:id="rId15"/>
    <p:sldId id="286" r:id="rId16"/>
    <p:sldId id="263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080" userDrawn="1">
          <p15:clr>
            <a:srgbClr val="A4A3A4"/>
          </p15:clr>
        </p15:guide>
        <p15:guide id="4" pos="7176" userDrawn="1">
          <p15:clr>
            <a:srgbClr val="A4A3A4"/>
          </p15:clr>
        </p15:guide>
        <p15:guide id="5" orient="horz" pos="600" userDrawn="1">
          <p15:clr>
            <a:srgbClr val="A4A3A4"/>
          </p15:clr>
        </p15:guide>
        <p15:guide id="6" pos="1056" userDrawn="1">
          <p15:clr>
            <a:srgbClr val="A4A3A4"/>
          </p15:clr>
        </p15:guide>
        <p15:guide id="7" pos="66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847"/>
    <a:srgbClr val="0373BA"/>
    <a:srgbClr val="09379F"/>
    <a:srgbClr val="3A90EE"/>
    <a:srgbClr val="946326"/>
    <a:srgbClr val="FCF6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88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706" y="62"/>
      </p:cViewPr>
      <p:guideLst>
        <p:guide orient="horz" pos="3744"/>
        <p:guide pos="3840"/>
        <p:guide orient="horz" pos="4080"/>
        <p:guide pos="7176"/>
        <p:guide orient="horz" pos="600"/>
        <p:guide pos="1056"/>
        <p:guide pos="66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9EEBC3-EAFE-2A6E-7A34-4BF460FC6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E621185-3B0C-016D-A860-C192C186A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6C2AC04-C1F7-5F38-2BE7-CFE70C44C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CFDF965-2BC7-FDDD-13B5-9166B76E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38479B3-0C91-E9F0-912D-B307A52E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365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A78598-CD57-5F2D-DE4C-13DD80FA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D4E101-8C14-0C31-16AA-B64CE4DAC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DCD76B9-D02C-CA3A-8399-43FC3F4D9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2D3823F-FE86-3EB5-4AC1-4780F415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0F47E5E-1BE0-DAE1-E90F-DE7E6758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4858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C4C5656-1A17-8EF6-637B-226093C13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30503D9-85E6-9ACB-08E0-769E15DE1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D53A6D0-0715-9EAE-C6EE-4C12EC3A3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9B8E377-CF57-2B6A-FFBF-43F71745A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325FC59-80CE-F403-5449-026317F94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72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2C11B39-5540-8732-BF59-A929A04B6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BC7F359-659F-6942-16CB-B6560552C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459C7DA-4BB1-EDDB-CA14-4E89D7949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9FEA84-656E-B945-F0EF-84058F71B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A26B5B5-D1FB-EDE3-1692-7A85BED2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F7F1434-653C-5E64-ABFC-93DE9F1FE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940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9962EF-90A5-F1DF-92B5-09E8B532F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A7E5E1-8970-D8F5-E585-50863A2B8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2ED4263-E7A8-7A1F-8DB4-1B5FA24E1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233A542-A4BA-7BF1-B208-BC48209F3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6AAD455-D01A-0BB3-1363-3A3DD253B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1010DDBA-A170-D012-0F2C-572CA8D27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4C16CF53-8250-FCFE-B136-1280718EC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EDC68BEE-B9EB-8F06-D1D8-BD818E54D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8458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FF3F4FB-E85D-95DD-7A50-DD3C0F601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6F73D6D-FE9D-165D-97E8-C5CD6BD99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E47759B-DF24-8214-B9DE-DF069725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AD172F3-75CF-DF5B-85A2-6E53D798C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556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B04721AC-06AA-5AE0-FB91-769D5B9C0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F1E18DF-6244-2BB0-D42C-B0A81E85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C2E6788-72CB-D011-F204-D77B987B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559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3A6389-49E7-ABB5-E330-029BA2382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A1ED15F-0DEE-EC35-4196-D0FA5580A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BFFA635-14E1-909C-4406-1C96FCA33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83A634A-BE3A-E72C-B16E-652719F8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553D3E1-FBC7-A91D-18AD-2AF652566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4B2648E-2C8F-745D-0DCF-A7519EB4F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157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F8E90A-3D69-F5D5-3F23-7A334D3EB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3E11D4-CB61-4773-86D8-EB8FF6F799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D317910-D28B-79A9-9EAD-38081D804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1496C26-7907-BB93-2955-8305C848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DFE417C-B8D9-8904-C73A-9D838FE5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1805E8-B1C4-5664-0EFA-8F651D89E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864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3ADD401-3FBE-EFB7-DFFF-EE7B07D60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4865249-DA5A-A568-03F0-9861E85EBF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0DB45F3-1976-B182-ADB8-025FE201E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2A70DAF-8805-836F-0E63-DC7AD2344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98B274B-238B-FB1C-7D39-3A646F57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7891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81771B3C-FC8F-8475-1C03-5E733AA845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A6DEC4D-00DB-2389-E191-BF05D4D97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66CD9B5-F3F1-5803-3F4A-C5F0E0335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7D3564D-CB70-A4A7-2A2A-7F4C718C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C39E8B3-2090-F561-FD4F-A03FDECE6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818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F54B52B2-CA78-684B-C51B-E99CFC27F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5957472-2D0B-908B-741C-864239CB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36B7B9F-1407-3729-3C64-DB0ED1048E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ED5DF-9B04-4247-9B39-55EF18305E2E}" type="datetimeFigureOut">
              <a:rPr lang="he-IL" smtClean="0"/>
              <a:t>כ"ד/אלול/תשפ"ג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CB12034-17BA-A5DC-487D-B851FE5D6F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1D0A293-C7B7-7F95-524F-D7FAEBB92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CA155-61CE-49C5-9F41-A59CD68A9FE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3184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0UYbjsbi378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VCzLsVA8ysw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OBH4L_OmFs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kzau6pHWbw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zER6Z6OxBOI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0.png"/><Relationship Id="rId7" Type="http://schemas.openxmlformats.org/officeDocument/2006/relationships/image" Target="../media/image3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2.png"/><Relationship Id="rId7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ABB57A34-6A07-1E6D-7A75-F7C99ACEC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2162C803-A7F8-74C6-4027-2C65148AC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607" y="600553"/>
            <a:ext cx="1869293" cy="1323439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3F08787-9F8B-992C-D842-99F605F33426}"/>
              </a:ext>
            </a:extLst>
          </p:cNvPr>
          <p:cNvSpPr txBox="1"/>
          <p:nvPr/>
        </p:nvSpPr>
        <p:spPr>
          <a:xfrm>
            <a:off x="2551515" y="2427468"/>
            <a:ext cx="5776783" cy="12868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4500"/>
              </a:lnSpc>
            </a:pPr>
            <a:r>
              <a:rPr lang="he-IL" sz="4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חלק 1: סיפורה של </a:t>
            </a:r>
            <a:br>
              <a:rPr lang="he-IL" sz="4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</a:br>
            <a:r>
              <a:rPr lang="he-IL" sz="4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קרן קימת לישראל</a:t>
            </a:r>
          </a:p>
        </p:txBody>
      </p:sp>
      <p:cxnSp>
        <p:nvCxnSpPr>
          <p:cNvPr id="20" name="מחבר ישר 19">
            <a:extLst>
              <a:ext uri="{FF2B5EF4-FFF2-40B4-BE49-F238E27FC236}">
                <a16:creationId xmlns:a16="http://schemas.microsoft.com/office/drawing/2014/main" id="{5E18B780-0B64-7072-9DF0-56C61C291161}"/>
              </a:ext>
            </a:extLst>
          </p:cNvPr>
          <p:cNvCxnSpPr>
            <a:cxnSpLocks/>
          </p:cNvCxnSpPr>
          <p:nvPr/>
        </p:nvCxnSpPr>
        <p:spPr>
          <a:xfrm flipH="1">
            <a:off x="3318557" y="3840480"/>
            <a:ext cx="8873443" cy="0"/>
          </a:xfrm>
          <a:prstGeom prst="line">
            <a:avLst/>
          </a:prstGeom>
          <a:ln w="57150">
            <a:solidFill>
              <a:srgbClr val="4FB8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תמונה 22" descr="תמונה שמכילה אומנות קליפיפם, ציור, איור, סרט מצויר&#10;&#10;התיאור נוצר באופן אוטומטי">
            <a:extLst>
              <a:ext uri="{FF2B5EF4-FFF2-40B4-BE49-F238E27FC236}">
                <a16:creationId xmlns:a16="http://schemas.microsoft.com/office/drawing/2014/main" id="{9751A40D-4A4D-9CC4-3A71-D9E06D552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247" y="2427468"/>
            <a:ext cx="2560542" cy="3420152"/>
          </a:xfrm>
          <a:prstGeom prst="rect">
            <a:avLst/>
          </a:prstGeom>
        </p:spPr>
      </p:pic>
      <p:grpSp>
        <p:nvGrpSpPr>
          <p:cNvPr id="27" name="קבוצה 26">
            <a:extLst>
              <a:ext uri="{FF2B5EF4-FFF2-40B4-BE49-F238E27FC236}">
                <a16:creationId xmlns:a16="http://schemas.microsoft.com/office/drawing/2014/main" id="{D9D53716-D355-327A-0B3B-94E265B4EE42}"/>
              </a:ext>
            </a:extLst>
          </p:cNvPr>
          <p:cNvGrpSpPr/>
          <p:nvPr/>
        </p:nvGrpSpPr>
        <p:grpSpPr>
          <a:xfrm>
            <a:off x="0" y="4961980"/>
            <a:ext cx="3164098" cy="1896020"/>
            <a:chOff x="0" y="4961980"/>
            <a:chExt cx="3164098" cy="1896020"/>
          </a:xfrm>
        </p:grpSpPr>
        <p:pic>
          <p:nvPicPr>
            <p:cNvPr id="14" name="תמונה 13" descr="תמונה שמכילה גרפיקה, עיצוב גרפי, צבעוני, עיצוב&#10;&#10;התיאור נוצר באופן אוטומטי">
              <a:extLst>
                <a:ext uri="{FF2B5EF4-FFF2-40B4-BE49-F238E27FC236}">
                  <a16:creationId xmlns:a16="http://schemas.microsoft.com/office/drawing/2014/main" id="{6C217FA7-40DC-3B29-2A68-E83D552B4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961980"/>
              <a:ext cx="3164098" cy="18960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6" name="מלבן 25">
              <a:extLst>
                <a:ext uri="{FF2B5EF4-FFF2-40B4-BE49-F238E27FC236}">
                  <a16:creationId xmlns:a16="http://schemas.microsoft.com/office/drawing/2014/main" id="{F63A4D8E-6E86-E2F0-86AB-FCF1C6B301A0}"/>
                </a:ext>
              </a:extLst>
            </p:cNvPr>
            <p:cNvSpPr/>
            <p:nvPr/>
          </p:nvSpPr>
          <p:spPr>
            <a:xfrm>
              <a:off x="762000" y="6280150"/>
              <a:ext cx="400050" cy="514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13" name="גרפיקה 12">
            <a:extLst>
              <a:ext uri="{FF2B5EF4-FFF2-40B4-BE49-F238E27FC236}">
                <a16:creationId xmlns:a16="http://schemas.microsoft.com/office/drawing/2014/main" id="{25D08D15-33C4-47E4-B715-CF7828BF1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427248" y="2427468"/>
            <a:ext cx="2562540" cy="342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931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F1E3E35C-EC80-4C93-55B2-84DDF7888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657A2F5-58F4-B319-D13A-272A3B4BFC50}"/>
              </a:ext>
            </a:extLst>
          </p:cNvPr>
          <p:cNvSpPr txBox="1"/>
          <p:nvPr/>
        </p:nvSpPr>
        <p:spPr>
          <a:xfrm>
            <a:off x="2074333" y="2061398"/>
            <a:ext cx="778086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בי"ט בטבת תרס"ב, 29 בדצמבר 1901,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בקונגרס הציוני החמישי, הוקמה קרן קימת לישראל </a:t>
            </a:r>
          </a:p>
          <a:p>
            <a:pPr marL="0" indent="0" algn="ctr">
              <a:buNone/>
            </a:pPr>
            <a:endParaRPr lang="he-IL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קרן לאומית שמטרתה לקנות קרקעות בארץ ישראל, לגייס תרומות מהעם היהודי ולעזור בהגשמת החלום הציוני וההתיישבותי</a:t>
            </a:r>
          </a:p>
        </p:txBody>
      </p:sp>
      <p:pic>
        <p:nvPicPr>
          <p:cNvPr id="5" name="תמונה 4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84B3F190-165D-42D9-8AE1-658ADD78A0B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04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5FC5D0CF-0C35-442F-9E14-8CB2819E9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מדיה מקוונת 4" title="סיפורה של קק&amp;quot;ל">
            <a:hlinkClick r:id="" action="ppaction://media"/>
            <a:extLst>
              <a:ext uri="{FF2B5EF4-FFF2-40B4-BE49-F238E27FC236}">
                <a16:creationId xmlns:a16="http://schemas.microsoft.com/office/drawing/2014/main" id="{079AB661-26DD-D317-2AF6-5B025D9D567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08667" y="841772"/>
            <a:ext cx="9199033" cy="5174456"/>
          </a:xfrm>
          <a:prstGeom prst="rect">
            <a:avLst/>
          </a:prstGeom>
        </p:spPr>
      </p:pic>
      <p:pic>
        <p:nvPicPr>
          <p:cNvPr id="5" name="תמונה 4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E210FBFB-D578-4B58-9131-A7534B41AC1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  <p:pic>
        <p:nvPicPr>
          <p:cNvPr id="6" name="תמונה 5" descr="תמונה שמכילה גרפיקה&#10;&#10;התיאור נוצר באופן אוטומטי">
            <a:extLst>
              <a:ext uri="{FF2B5EF4-FFF2-40B4-BE49-F238E27FC236}">
                <a16:creationId xmlns:a16="http://schemas.microsoft.com/office/drawing/2014/main" id="{DD93C20A-EE8A-453D-A97D-CDAA1F2AF1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252" y="812593"/>
            <a:ext cx="573195" cy="57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8993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6E4B21A3-8B59-A7D0-DCC1-B0BD6F3CB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2162C803-A7F8-74C6-4027-2C65148AC7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657A2F5-58F4-B319-D13A-272A3B4BFC50}"/>
              </a:ext>
            </a:extLst>
          </p:cNvPr>
          <p:cNvSpPr txBox="1"/>
          <p:nvPr/>
        </p:nvSpPr>
        <p:spPr>
          <a:xfrm>
            <a:off x="1667934" y="555873"/>
            <a:ext cx="98193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המשימה הראשונה של קק"ל הייתה להגיע לליבם של יהודים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בכל העולם ולגרום להם להאמין בכוחם ולהשתתף במפעל הציוני</a:t>
            </a:r>
            <a:r>
              <a:rPr lang="he-IL" sz="3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. </a:t>
            </a:r>
            <a:r>
              <a:rPr lang="en-US" sz="3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rgbClr val="4FB847"/>
                </a:solidFill>
                <a:latin typeface="+mj-lt"/>
                <a:cs typeface="Calibri" panose="020F0502020204030204" pitchFamily="34" charset="0"/>
              </a:rPr>
              <a:t>לשם כך היא השתמשה במספר כלים, שלכולם היה </a:t>
            </a:r>
            <a:r>
              <a:rPr lang="en-US" sz="3200" b="1" dirty="0">
                <a:solidFill>
                  <a:srgbClr val="4FB847"/>
                </a:solidFill>
                <a:latin typeface="+mj-lt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srgbClr val="4FB847"/>
                </a:solidFill>
                <a:latin typeface="+mj-lt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rgbClr val="4FB847"/>
                </a:solidFill>
                <a:latin typeface="+mj-lt"/>
                <a:cs typeface="Calibri" panose="020F0502020204030204" pitchFamily="34" charset="0"/>
              </a:rPr>
              <a:t>גם היבט אומנותי וגרפי:</a:t>
            </a:r>
            <a:r>
              <a:rPr lang="he-IL" sz="3200" b="1" dirty="0">
                <a:latin typeface="+mj-lt"/>
                <a:cs typeface="Calibri" panose="020F0502020204030204" pitchFamily="34" charset="0"/>
              </a:rPr>
              <a:t/>
            </a:r>
            <a:br>
              <a:rPr lang="he-IL" sz="3200" b="1" dirty="0">
                <a:latin typeface="+mj-lt"/>
                <a:cs typeface="Calibri" panose="020F0502020204030204" pitchFamily="34" charset="0"/>
              </a:rPr>
            </a:br>
            <a:endParaRPr lang="he-IL" sz="32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16" name="תמונה 15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F46BBAA2-AB3F-09F5-5AF9-EFCB963CA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2" y="4962971"/>
            <a:ext cx="1174441" cy="1756015"/>
          </a:xfrm>
          <a:prstGeom prst="rect">
            <a:avLst/>
          </a:prstGeom>
        </p:spPr>
      </p:pic>
      <p:pic>
        <p:nvPicPr>
          <p:cNvPr id="21" name="תמונה 20" descr="תמונה שמכילה ירוק, צילום מסך, צבעוני, גרפיקה&#10;&#10;התיאור נוצר באופן אוטומטי">
            <a:extLst>
              <a:ext uri="{FF2B5EF4-FFF2-40B4-BE49-F238E27FC236}">
                <a16:creationId xmlns:a16="http://schemas.microsoft.com/office/drawing/2014/main" id="{108119F6-A0E6-3063-D841-1EE98B5DB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3" y="6141420"/>
            <a:ext cx="584360" cy="577565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ED177E32-A881-0576-2F08-EDF94E44756B}"/>
              </a:ext>
            </a:extLst>
          </p:cNvPr>
          <p:cNvSpPr txBox="1"/>
          <p:nvPr/>
        </p:nvSpPr>
        <p:spPr>
          <a:xfrm>
            <a:off x="7229991" y="2766167"/>
            <a:ext cx="4257309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4FB847"/>
              </a:buClr>
            </a:pPr>
            <a:r>
              <a:rPr lang="he-IL" sz="3200" b="1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בולי קק"ל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היהודים הדביקו אותם לצד הבולים הרשמיים של המדינות שחיו בהן, וכך הפיצו את רעיונות קק"ל וגאולת הקרקעות בקרב היהודים בעולם</a:t>
            </a:r>
          </a:p>
        </p:txBody>
      </p:sp>
      <p:pic>
        <p:nvPicPr>
          <p:cNvPr id="27" name="תמונה 26" descr="תמונה שמכילה בול דואר, ניתן לאיסוף, בול&#10;&#10;התיאור נוצר באופן אוטומטי">
            <a:extLst>
              <a:ext uri="{FF2B5EF4-FFF2-40B4-BE49-F238E27FC236}">
                <a16:creationId xmlns:a16="http://schemas.microsoft.com/office/drawing/2014/main" id="{CA99A355-1706-DB92-1E16-0383D75C5C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246" y="2757422"/>
            <a:ext cx="1371886" cy="2513046"/>
          </a:xfrm>
          <a:prstGeom prst="rect">
            <a:avLst/>
          </a:prstGeom>
        </p:spPr>
      </p:pic>
      <p:pic>
        <p:nvPicPr>
          <p:cNvPr id="35" name="תמונה 34" descr="תמונה שמכילה אומנות, ניתן לאיסוף, בול דואר&#10;&#10;התיאור נוצר באופן אוטומטי">
            <a:extLst>
              <a:ext uri="{FF2B5EF4-FFF2-40B4-BE49-F238E27FC236}">
                <a16:creationId xmlns:a16="http://schemas.microsoft.com/office/drawing/2014/main" id="{8E63A9B7-C7E3-D0E4-1F48-6EDB380922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664" y="2696690"/>
            <a:ext cx="1416371" cy="2513046"/>
          </a:xfrm>
          <a:prstGeom prst="rect">
            <a:avLst/>
          </a:prstGeom>
        </p:spPr>
      </p:pic>
      <p:pic>
        <p:nvPicPr>
          <p:cNvPr id="37" name="תמונה 36" descr="תמונה שמכילה בול דואר, ניתן לאיסוף, גלגל, בול&#10;&#10;התיאור נוצר באופן אוטומטי">
            <a:extLst>
              <a:ext uri="{FF2B5EF4-FFF2-40B4-BE49-F238E27FC236}">
                <a16:creationId xmlns:a16="http://schemas.microsoft.com/office/drawing/2014/main" id="{AE1CC494-032F-A242-A994-07638F41C0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651" y="2757422"/>
            <a:ext cx="2158325" cy="177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86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6E4B21A3-8B59-A7D0-DCC1-B0BD6F3CB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2162C803-A7F8-74C6-4027-2C65148AC7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  <p:pic>
        <p:nvPicPr>
          <p:cNvPr id="16" name="תמונה 15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F46BBAA2-AB3F-09F5-5AF9-EFCB963CA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2" y="4962971"/>
            <a:ext cx="1174441" cy="1756015"/>
          </a:xfrm>
          <a:prstGeom prst="rect">
            <a:avLst/>
          </a:prstGeom>
        </p:spPr>
      </p:pic>
      <p:pic>
        <p:nvPicPr>
          <p:cNvPr id="21" name="תמונה 20" descr="תמונה שמכילה ירוק, צילום מסך, צבעוני, גרפיקה&#10;&#10;התיאור נוצר באופן אוטומטי">
            <a:extLst>
              <a:ext uri="{FF2B5EF4-FFF2-40B4-BE49-F238E27FC236}">
                <a16:creationId xmlns:a16="http://schemas.microsoft.com/office/drawing/2014/main" id="{108119F6-A0E6-3063-D841-1EE98B5DB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3" y="6141420"/>
            <a:ext cx="584360" cy="577565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ED177E32-A881-0576-2F08-EDF94E44756B}"/>
              </a:ext>
            </a:extLst>
          </p:cNvPr>
          <p:cNvSpPr txBox="1"/>
          <p:nvPr/>
        </p:nvSpPr>
        <p:spPr>
          <a:xfrm>
            <a:off x="5748868" y="2366766"/>
            <a:ext cx="5738432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4FB847"/>
              </a:buClr>
            </a:pPr>
            <a:r>
              <a:rPr lang="he-IL" sz="3200" b="1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הקופסה הכחולה</a:t>
            </a:r>
            <a:r>
              <a:rPr lang="en-US" sz="3200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קופת צדקה שהוצבה בבתים, בבתי ספר ובבתי כנסת, ובאמצעותה תרם כל יהודי ככל יכולתו לקרן החדשה</a:t>
            </a:r>
          </a:p>
        </p:txBody>
      </p:sp>
      <p:pic>
        <p:nvPicPr>
          <p:cNvPr id="33" name="תמונה 32" descr="תמונה שמכילה מפה, טקסט, ארגז מטען, קופסה&#10;&#10;התיאור נוצר באופן אוטומטי">
            <a:extLst>
              <a:ext uri="{FF2B5EF4-FFF2-40B4-BE49-F238E27FC236}">
                <a16:creationId xmlns:a16="http://schemas.microsoft.com/office/drawing/2014/main" id="{44958F45-D5BC-082D-A2F8-CC6246BDA0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143" y="1161179"/>
            <a:ext cx="4019704" cy="477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29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6E4B21A3-8B59-A7D0-DCC1-B0BD6F3CB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2162C803-A7F8-74C6-4027-2C65148AC7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  <p:pic>
        <p:nvPicPr>
          <p:cNvPr id="16" name="תמונה 15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F46BBAA2-AB3F-09F5-5AF9-EFCB963CA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2" y="4962971"/>
            <a:ext cx="1174441" cy="1756015"/>
          </a:xfrm>
          <a:prstGeom prst="rect">
            <a:avLst/>
          </a:prstGeom>
        </p:spPr>
      </p:pic>
      <p:pic>
        <p:nvPicPr>
          <p:cNvPr id="21" name="תמונה 20" descr="תמונה שמכילה ירוק, צילום מסך, צבעוני, גרפיקה&#10;&#10;התיאור נוצר באופן אוטומטי">
            <a:extLst>
              <a:ext uri="{FF2B5EF4-FFF2-40B4-BE49-F238E27FC236}">
                <a16:creationId xmlns:a16="http://schemas.microsoft.com/office/drawing/2014/main" id="{108119F6-A0E6-3063-D841-1EE98B5DB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3" y="6141420"/>
            <a:ext cx="584360" cy="577565"/>
          </a:xfrm>
          <a:prstGeom prst="rect">
            <a:avLst/>
          </a:prstGeom>
        </p:spPr>
      </p:pic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ED177E32-A881-0576-2F08-EDF94E44756B}"/>
              </a:ext>
            </a:extLst>
          </p:cNvPr>
          <p:cNvSpPr txBox="1"/>
          <p:nvPr/>
        </p:nvSpPr>
        <p:spPr>
          <a:xfrm>
            <a:off x="6096000" y="2366766"/>
            <a:ext cx="5391299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4FB847"/>
              </a:buClr>
            </a:pPr>
            <a:r>
              <a:rPr lang="he-IL" sz="3200" b="1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ספר הזהב</a:t>
            </a:r>
            <a:r>
              <a:rPr lang="en-US" sz="3200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הרישום בספר היה אות כבוד למי שתרם תרומה גדולה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DC7A8F5-65EA-EC97-5EC0-4F16B13F3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51210">
            <a:off x="2966415" y="1548521"/>
            <a:ext cx="3448269" cy="376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1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BABCBF04-DAB0-460D-7A20-ECE259524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7512908" y="940925"/>
            <a:ext cx="4005412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4FB847"/>
              </a:buClr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כל אחד מהכלים האלה עוצב ויוצר במטרה לפרוץ מחסומים של שפה ומרחק, להגיע לליבותיהם של היהודים הפזורים בעולם ולאחד אותם סביב מטרה משותפת </a:t>
            </a:r>
          </a:p>
          <a:p>
            <a:pPr>
              <a:buClr>
                <a:srgbClr val="4FB847"/>
              </a:buClr>
            </a:pPr>
            <a:endParaRPr lang="he-IL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תמונה 24">
            <a:extLst>
              <a:ext uri="{FF2B5EF4-FFF2-40B4-BE49-F238E27FC236}">
                <a16:creationId xmlns:a16="http://schemas.microsoft.com/office/drawing/2014/main" id="{9BF73CA0-3E80-9C5A-7AC3-CF8C76A9D3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"/>
          <a:stretch/>
        </p:blipFill>
        <p:spPr>
          <a:xfrm flipH="1">
            <a:off x="4043643" y="940925"/>
            <a:ext cx="2831357" cy="4171014"/>
          </a:xfrm>
          <a:prstGeom prst="rect">
            <a:avLst/>
          </a:prstGeom>
        </p:spPr>
      </p:pic>
      <p:pic>
        <p:nvPicPr>
          <p:cNvPr id="26" name="Picture 2" descr="חינוך וקהילה – אתר קק&quot;ל למחנכים, ילדים ונוער - הסיפור של בולי קק&quot;ל">
            <a:extLst>
              <a:ext uri="{FF2B5EF4-FFF2-40B4-BE49-F238E27FC236}">
                <a16:creationId xmlns:a16="http://schemas.microsoft.com/office/drawing/2014/main" id="{91FB599D-73E7-E10D-45FF-4A9DC03A0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r="2665" b="1293"/>
          <a:stretch/>
        </p:blipFill>
        <p:spPr bwMode="auto">
          <a:xfrm>
            <a:off x="1634058" y="940925"/>
            <a:ext cx="2191206" cy="195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מציין מיקום תוכן 4">
            <a:extLst>
              <a:ext uri="{FF2B5EF4-FFF2-40B4-BE49-F238E27FC236}">
                <a16:creationId xmlns:a16="http://schemas.microsoft.com/office/drawing/2014/main" id="{E3A8C157-10E7-E04F-5454-B4C9E1AE37E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2654" r="14697" b="2440"/>
          <a:stretch/>
        </p:blipFill>
        <p:spPr>
          <a:xfrm>
            <a:off x="1634059" y="3113154"/>
            <a:ext cx="2191205" cy="2008965"/>
          </a:xfrm>
          <a:prstGeom prst="rect">
            <a:avLst/>
          </a:prstGeom>
        </p:spPr>
      </p:pic>
      <p:pic>
        <p:nvPicPr>
          <p:cNvPr id="8" name="תמונה 7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59CEFE59-3877-86E9-46B3-96A5C9E0EF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3082" y="5125329"/>
            <a:ext cx="1160976" cy="1735881"/>
          </a:xfrm>
          <a:prstGeom prst="rect">
            <a:avLst/>
          </a:prstGeom>
        </p:spPr>
      </p:pic>
      <p:pic>
        <p:nvPicPr>
          <p:cNvPr id="12" name="תמונה 11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BC0989F0-C272-4B5C-9D2D-DF3A9E8B94C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198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BABCBF04-DAB0-460D-7A20-ECE259524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7093379" y="812593"/>
            <a:ext cx="4372453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4FB847"/>
              </a:buClr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בפני האומנים שעיצבו את הקופסאות הכחולות, הבולים וספרי הזהב, עמד אתגר לא פשוט: </a:t>
            </a:r>
            <a:r>
              <a:rPr lang="he-IL" sz="3200" b="1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הם היו צריכים לתמצת מסר עמוק ומרגש לסמלים ברורים ובהירים, שידברו אל כל יהודי באשר הוא, וישפיעו עליו לפעול</a:t>
            </a:r>
          </a:p>
          <a:p>
            <a:pPr marL="285750" indent="-285750">
              <a:buClr>
                <a:srgbClr val="4FB847"/>
              </a:buClr>
              <a:buFont typeface="Wingdings" panose="05000000000000000000" pitchFamily="2" charset="2"/>
              <a:buChar char="ü"/>
            </a:pPr>
            <a:endParaRPr lang="he-IL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תמונה 11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04504DBB-DFB0-4B72-A0BC-F5545D47EBC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D1CA5201-3C3D-46B4-8CAA-5DD76D4A88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0"/>
          <a:stretch/>
        </p:blipFill>
        <p:spPr>
          <a:xfrm flipH="1">
            <a:off x="4043643" y="940925"/>
            <a:ext cx="2831357" cy="4171014"/>
          </a:xfrm>
          <a:prstGeom prst="rect">
            <a:avLst/>
          </a:prstGeom>
        </p:spPr>
      </p:pic>
      <p:pic>
        <p:nvPicPr>
          <p:cNvPr id="14" name="Picture 2" descr="חינוך וקהילה – אתר קק&quot;ל למחנכים, ילדים ונוער - הסיפור של בולי קק&quot;ל">
            <a:extLst>
              <a:ext uri="{FF2B5EF4-FFF2-40B4-BE49-F238E27FC236}">
                <a16:creationId xmlns:a16="http://schemas.microsoft.com/office/drawing/2014/main" id="{9789DFB0-1DC9-48C6-82BD-FCAD69314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" r="2665" b="1293"/>
          <a:stretch/>
        </p:blipFill>
        <p:spPr bwMode="auto">
          <a:xfrm>
            <a:off x="1634058" y="940925"/>
            <a:ext cx="2191206" cy="1954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מציין מיקום תוכן 4">
            <a:extLst>
              <a:ext uri="{FF2B5EF4-FFF2-40B4-BE49-F238E27FC236}">
                <a16:creationId xmlns:a16="http://schemas.microsoft.com/office/drawing/2014/main" id="{5CF425ED-6FB2-415F-9F9C-F03EFFF4213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 t="2654" r="14697" b="2440"/>
          <a:stretch/>
        </p:blipFill>
        <p:spPr>
          <a:xfrm>
            <a:off x="1634059" y="3113154"/>
            <a:ext cx="2191205" cy="2008965"/>
          </a:xfrm>
          <a:prstGeom prst="rect">
            <a:avLst/>
          </a:prstGeom>
        </p:spPr>
      </p:pic>
      <p:pic>
        <p:nvPicPr>
          <p:cNvPr id="16" name="תמונה 15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234A2A9C-BDC9-4C26-8E2F-4D785BB3E4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73082" y="5125329"/>
            <a:ext cx="1160976" cy="17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69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EDDEA93D-111F-45EF-31A7-BEAC32610C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t="4874" b="4984"/>
          <a:stretch/>
        </p:blipFill>
        <p:spPr>
          <a:xfrm>
            <a:off x="408340" y="299786"/>
            <a:ext cx="6827679" cy="5531918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1031396" y="1340358"/>
            <a:ext cx="5386839" cy="43396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וזה הצליח: בתרומות שנאספו קק"ל גאלה אדמות, נטעה יערות, הכשירה דרכים, תמכה במפעלים שקידמו את המטרה הציונית, והקימה יישובים רבים בכל רחבי הארץ. </a:t>
            </a:r>
          </a:p>
          <a:p>
            <a:pPr marL="0" indent="0">
              <a:buNone/>
            </a:pPr>
            <a:r>
              <a:rPr lang="he-IL" sz="3200" b="1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היא המשיכה לפעול גם בתחום החינוך ולהכשיר את הלבבות לקראת הקמת המדינה היהודית</a:t>
            </a:r>
          </a:p>
          <a:p>
            <a:pPr marL="0" indent="0">
              <a:buNone/>
            </a:pPr>
            <a:endParaRPr lang="he-I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מציין מיקום תוכן 10">
            <a:extLst>
              <a:ext uri="{FF2B5EF4-FFF2-40B4-BE49-F238E27FC236}">
                <a16:creationId xmlns:a16="http://schemas.microsoft.com/office/drawing/2014/main" id="{E56F31AB-40C0-C5CA-C47F-B79AE4F4ACA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895" y="1557867"/>
            <a:ext cx="5586105" cy="3738645"/>
          </a:xfrm>
          <a:prstGeom prst="rect">
            <a:avLst/>
          </a:prstGeom>
        </p:spPr>
      </p:pic>
      <p:pic>
        <p:nvPicPr>
          <p:cNvPr id="20" name="תמונה 19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5C10FA69-F4BD-BEC9-101F-94D62B042A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40" y="5943600"/>
            <a:ext cx="1004535" cy="711200"/>
          </a:xfrm>
          <a:prstGeom prst="rect">
            <a:avLst/>
          </a:prstGeom>
        </p:spPr>
      </p:pic>
      <p:pic>
        <p:nvPicPr>
          <p:cNvPr id="24" name="תמונה 23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CBABB531-BFF8-A575-A05D-EC09F2F57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729" y="3735025"/>
            <a:ext cx="1571594" cy="31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9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0A953E42-EAB7-4B5C-B039-5B2763792A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כותרת 4">
            <a:extLst>
              <a:ext uri="{FF2B5EF4-FFF2-40B4-BE49-F238E27FC236}">
                <a16:creationId xmlns:a16="http://schemas.microsoft.com/office/drawing/2014/main" id="{31247FB5-E3CE-4D4B-862A-A9C2A84D2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רכישות הקרקע של קק"ל והיישובים שהקימה קבעו במידה רבה את גבולותיה של מדינת ישראל</a:t>
            </a:r>
            <a:endParaRPr lang="he-IL" dirty="0"/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B488058A-773F-4381-9898-3FE1EB49C946}"/>
              </a:ext>
            </a:extLst>
          </p:cNvPr>
          <p:cNvGrpSpPr/>
          <p:nvPr/>
        </p:nvGrpSpPr>
        <p:grpSpPr>
          <a:xfrm>
            <a:off x="0" y="4961980"/>
            <a:ext cx="3164098" cy="1896020"/>
            <a:chOff x="0" y="4961980"/>
            <a:chExt cx="3164098" cy="1896020"/>
          </a:xfrm>
        </p:grpSpPr>
        <p:pic>
          <p:nvPicPr>
            <p:cNvPr id="7" name="תמונה 6" descr="תמונה שמכילה גרפיקה, עיצוב גרפי, צבעוני, עיצוב&#10;&#10;התיאור נוצר באופן אוטומטי">
              <a:extLst>
                <a:ext uri="{FF2B5EF4-FFF2-40B4-BE49-F238E27FC236}">
                  <a16:creationId xmlns:a16="http://schemas.microsoft.com/office/drawing/2014/main" id="{7819DAFD-28F2-4A5C-A588-3789A3CB4D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961980"/>
              <a:ext cx="3164098" cy="1896020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מלבן 7">
              <a:extLst>
                <a:ext uri="{FF2B5EF4-FFF2-40B4-BE49-F238E27FC236}">
                  <a16:creationId xmlns:a16="http://schemas.microsoft.com/office/drawing/2014/main" id="{91733337-3D01-4B79-B988-F9034EC6EFF2}"/>
                </a:ext>
              </a:extLst>
            </p:cNvPr>
            <p:cNvSpPr/>
            <p:nvPr/>
          </p:nvSpPr>
          <p:spPr>
            <a:xfrm>
              <a:off x="762000" y="6280150"/>
              <a:ext cx="400050" cy="5143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pic>
        <p:nvPicPr>
          <p:cNvPr id="9" name="תמונה 8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5B4A8C1A-1370-4E5E-8945-D835FDA8E0F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3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F2235AAC-D82F-80F5-9B46-2843E0233F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 b="4269"/>
          <a:stretch/>
        </p:blipFill>
        <p:spPr>
          <a:xfrm>
            <a:off x="3954163" y="0"/>
            <a:ext cx="8237837" cy="6875213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5104617" y="753535"/>
            <a:ext cx="683749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/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גם אחרי שקמה מדינת ישראל, קק"ל המשיכה למלא משימות לאומיות חשובות </a:t>
            </a:r>
          </a:p>
          <a:p>
            <a:pPr fontAlgn="base"/>
            <a:endParaRPr lang="he-IL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מאז ועד היום היא ממשיכה לפעול במגוון תחומים בחום, בכחול ובירוק –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אותם הצבעים שמופיעים בסמליל (לוגו) שלה </a:t>
            </a:r>
          </a:p>
        </p:txBody>
      </p:sp>
      <p:pic>
        <p:nvPicPr>
          <p:cNvPr id="19" name="תמונה 18" descr="תמונה שמכילה עיגול, צילום מסך, ירוק, צבעוני&#10;&#10;התיאור נוצר באופן אוטומטי">
            <a:extLst>
              <a:ext uri="{FF2B5EF4-FFF2-40B4-BE49-F238E27FC236}">
                <a16:creationId xmlns:a16="http://schemas.microsoft.com/office/drawing/2014/main" id="{26048DF0-34EC-9DD6-4BE2-B6B2D32239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" t="3003" r="3968" b="5039"/>
          <a:stretch/>
        </p:blipFill>
        <p:spPr>
          <a:xfrm>
            <a:off x="2081986" y="2916195"/>
            <a:ext cx="3145762" cy="2372497"/>
          </a:xfrm>
          <a:prstGeom prst="rect">
            <a:avLst/>
          </a:prstGeom>
        </p:spPr>
      </p:pic>
      <p:pic>
        <p:nvPicPr>
          <p:cNvPr id="31" name="תמונה 3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AB660828-6A77-4B28-E178-B2AF02CFE6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682" y="4473084"/>
            <a:ext cx="2304013" cy="1631216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4AAFF0B0-773A-11CB-AE01-3BC87C082AC5}"/>
              </a:ext>
            </a:extLst>
          </p:cNvPr>
          <p:cNvSpPr txBox="1"/>
          <p:nvPr/>
        </p:nvSpPr>
        <p:spPr>
          <a:xfrm>
            <a:off x="1895476" y="3279247"/>
            <a:ext cx="314576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/>
            <a:r>
              <a:rPr lang="he-I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האם אתם יכולים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לנחש מה מייצג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כל צבע בלוגו?</a:t>
            </a:r>
          </a:p>
        </p:txBody>
      </p:sp>
      <p:pic>
        <p:nvPicPr>
          <p:cNvPr id="9" name="גרפיקה 8">
            <a:extLst>
              <a:ext uri="{FF2B5EF4-FFF2-40B4-BE49-F238E27FC236}">
                <a16:creationId xmlns:a16="http://schemas.microsoft.com/office/drawing/2014/main" id="{A02CAFBA-C0DE-0758-8AF1-2CEBA1B51C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525167" y="2190730"/>
            <a:ext cx="2740618" cy="365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83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326C9D36-814D-41D0-BF89-C652E3A7E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מדיה מקוונת 4" title="משמעות הצבע החום בסמל קק&amp;quot;ל">
            <a:hlinkClick r:id="" action="ppaction://media"/>
            <a:extLst>
              <a:ext uri="{FF2B5EF4-FFF2-40B4-BE49-F238E27FC236}">
                <a16:creationId xmlns:a16="http://schemas.microsoft.com/office/drawing/2014/main" id="{F07F1840-DF9E-251F-69EB-9607D79A955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76400" y="952500"/>
            <a:ext cx="8873066" cy="4991100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1FE84A7B-864A-34CA-47F5-C89AF03D64C6}"/>
              </a:ext>
            </a:extLst>
          </p:cNvPr>
          <p:cNvSpPr txBox="1"/>
          <p:nvPr/>
        </p:nvSpPr>
        <p:spPr>
          <a:xfrm>
            <a:off x="8994045" y="6130283"/>
            <a:ext cx="160972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/>
            <a:r>
              <a:rPr lang="he-IL" sz="2400" b="1" dirty="0">
                <a:solidFill>
                  <a:srgbClr val="9463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הצבע החום</a:t>
            </a:r>
          </a:p>
        </p:txBody>
      </p:sp>
      <p:pic>
        <p:nvPicPr>
          <p:cNvPr id="8" name="תמונה 7" descr="תמונה שמכילה גרפיקה&#10;&#10;התיאור נוצר באופן אוטומטי">
            <a:extLst>
              <a:ext uri="{FF2B5EF4-FFF2-40B4-BE49-F238E27FC236}">
                <a16:creationId xmlns:a16="http://schemas.microsoft.com/office/drawing/2014/main" id="{FCEA979F-A213-1758-8F97-1E0EDBB20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868" y="952500"/>
            <a:ext cx="573195" cy="573195"/>
          </a:xfrm>
          <a:prstGeom prst="rect">
            <a:avLst/>
          </a:prstGeom>
        </p:spPr>
      </p:pic>
      <p:pic>
        <p:nvPicPr>
          <p:cNvPr id="7" name="גרפיקה 6">
            <a:extLst>
              <a:ext uri="{FF2B5EF4-FFF2-40B4-BE49-F238E27FC236}">
                <a16:creationId xmlns:a16="http://schemas.microsoft.com/office/drawing/2014/main" id="{4558777F-5ED0-0FC1-D891-E20B90FEC8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flipH="1">
            <a:off x="172336" y="5734063"/>
            <a:ext cx="766662" cy="1023243"/>
          </a:xfrm>
          <a:prstGeom prst="rect">
            <a:avLst/>
          </a:prstGeom>
        </p:spPr>
      </p:pic>
      <p:pic>
        <p:nvPicPr>
          <p:cNvPr id="10" name="תמונה 9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93EC97FE-8AE9-49EB-9980-DB8FDD8A357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71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686A9B87-EC5B-4020-8061-DDA512DA3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מדיה מקוונת 5" title="משמעות הצבע הירוק בסמל קק&amp;quot;ל">
            <a:hlinkClick r:id="" action="ppaction://media"/>
            <a:extLst>
              <a:ext uri="{FF2B5EF4-FFF2-40B4-BE49-F238E27FC236}">
                <a16:creationId xmlns:a16="http://schemas.microsoft.com/office/drawing/2014/main" id="{A6CD5DE3-8A10-8518-31F4-7B1ADCDACB8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73931" y="941586"/>
            <a:ext cx="8844138" cy="4974828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44C74BB-7CFB-CEFE-871B-B4FB4DA3EEA4}"/>
              </a:ext>
            </a:extLst>
          </p:cNvPr>
          <p:cNvSpPr txBox="1"/>
          <p:nvPr/>
        </p:nvSpPr>
        <p:spPr>
          <a:xfrm>
            <a:off x="9004828" y="6130283"/>
            <a:ext cx="160972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/>
            <a:r>
              <a:rPr lang="he-IL" sz="2400" b="1" dirty="0">
                <a:solidFill>
                  <a:srgbClr val="4FB84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הצבע הירוק</a:t>
            </a:r>
          </a:p>
        </p:txBody>
      </p:sp>
      <p:pic>
        <p:nvPicPr>
          <p:cNvPr id="6" name="תמונה 5" descr="תמונה שמכילה גרפיקה&#10;&#10;התיאור נוצר באופן אוטומטי">
            <a:extLst>
              <a:ext uri="{FF2B5EF4-FFF2-40B4-BE49-F238E27FC236}">
                <a16:creationId xmlns:a16="http://schemas.microsoft.com/office/drawing/2014/main" id="{36186A40-D6CB-8B4E-FBC1-3686A799F3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868" y="952500"/>
            <a:ext cx="573195" cy="573195"/>
          </a:xfrm>
          <a:prstGeom prst="rect">
            <a:avLst/>
          </a:prstGeom>
        </p:spPr>
      </p:pic>
      <p:pic>
        <p:nvPicPr>
          <p:cNvPr id="8" name="גרפיקה 7">
            <a:extLst>
              <a:ext uri="{FF2B5EF4-FFF2-40B4-BE49-F238E27FC236}">
                <a16:creationId xmlns:a16="http://schemas.microsoft.com/office/drawing/2014/main" id="{7E16C735-6E84-ECC1-868D-8731CCE0E4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flipH="1">
            <a:off x="172336" y="5734063"/>
            <a:ext cx="766662" cy="1023243"/>
          </a:xfrm>
          <a:prstGeom prst="rect">
            <a:avLst/>
          </a:prstGeom>
        </p:spPr>
      </p:pic>
      <p:pic>
        <p:nvPicPr>
          <p:cNvPr id="10" name="תמונה 9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FBF9C767-C71D-4F60-8B0E-7399F228CF2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43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D8522CA7-4726-4EDC-8DCB-1A25714C4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מדיה מקוונת 6" title="משמעות הצבע הכחול בסמל קק&amp;quot;ל">
            <a:hlinkClick r:id="" action="ppaction://media"/>
            <a:extLst>
              <a:ext uri="{FF2B5EF4-FFF2-40B4-BE49-F238E27FC236}">
                <a16:creationId xmlns:a16="http://schemas.microsoft.com/office/drawing/2014/main" id="{F0231F63-3B2E-B423-DA04-89CFB2A32F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76400" y="971549"/>
            <a:ext cx="8839200" cy="4972051"/>
          </a:xfrm>
          <a:prstGeom prst="rect">
            <a:avLst/>
          </a:prstGeom>
        </p:spPr>
      </p:pic>
      <p:pic>
        <p:nvPicPr>
          <p:cNvPr id="10" name="תמונה 9" descr="תמונה שמכילה גרפיקה&#10;&#10;התיאור נוצר באופן אוטומטי">
            <a:extLst>
              <a:ext uri="{FF2B5EF4-FFF2-40B4-BE49-F238E27FC236}">
                <a16:creationId xmlns:a16="http://schemas.microsoft.com/office/drawing/2014/main" id="{ACDD6452-DF12-1D58-D46A-595765E9B0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868" y="952500"/>
            <a:ext cx="573195" cy="573195"/>
          </a:xfrm>
          <a:prstGeom prst="rect">
            <a:avLst/>
          </a:prstGeom>
        </p:spPr>
      </p:pic>
      <p:pic>
        <p:nvPicPr>
          <p:cNvPr id="4" name="גרפיקה 3">
            <a:extLst>
              <a:ext uri="{FF2B5EF4-FFF2-40B4-BE49-F238E27FC236}">
                <a16:creationId xmlns:a16="http://schemas.microsoft.com/office/drawing/2014/main" id="{76BBE917-E27C-E928-AC08-8FC8AF5F32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flipH="1">
            <a:off x="172336" y="5734063"/>
            <a:ext cx="766662" cy="1023243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E37B469-B53A-55CA-09DF-24D141E85CBF}"/>
              </a:ext>
            </a:extLst>
          </p:cNvPr>
          <p:cNvSpPr txBox="1"/>
          <p:nvPr/>
        </p:nvSpPr>
        <p:spPr>
          <a:xfrm>
            <a:off x="9004828" y="6130283"/>
            <a:ext cx="160972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base"/>
            <a:r>
              <a:rPr lang="he-IL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הצבע הכחול</a:t>
            </a:r>
          </a:p>
        </p:txBody>
      </p:sp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22DD4461-D379-47F6-9099-32F9A226D85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53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69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D468723A-B200-4B6B-88AB-43188DB54C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2" b="4269"/>
          <a:stretch/>
        </p:blipFill>
        <p:spPr>
          <a:xfrm>
            <a:off x="2286001" y="0"/>
            <a:ext cx="9906000" cy="6875213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65EEE45A-5B15-45DD-895F-6D3DF1C7A7C5}"/>
              </a:ext>
            </a:extLst>
          </p:cNvPr>
          <p:cNvSpPr/>
          <p:nvPr/>
        </p:nvSpPr>
        <p:spPr>
          <a:xfrm>
            <a:off x="3048000" y="2030569"/>
            <a:ext cx="6096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בשנים האחרונות, התווסף לכל אחד מצבעי הסמל של קק"ל היבט נוסף וחשוב: כחלק מפעולותיה השונות בתחומי הייעור, הסביבה, הקרקע והמים, קק"ל נרתמה למאבק בשינוי האקלים, המשפיע על כולנו</a:t>
            </a:r>
          </a:p>
          <a:p>
            <a:pPr fontAlgn="base"/>
            <a:endParaRPr lang="he-IL" sz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תמונה 4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645E711B-32B0-4425-9F0D-F3245ECAA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4343399"/>
            <a:ext cx="1265438" cy="2514600"/>
          </a:xfrm>
          <a:prstGeom prst="rect">
            <a:avLst/>
          </a:prstGeom>
        </p:spPr>
      </p:pic>
      <p:pic>
        <p:nvPicPr>
          <p:cNvPr id="7" name="תמונה 6" descr="תמונה שמכילה עיגול, צילום מסך, ירוק, צבעוני&#10;&#10;התיאור נוצר באופן אוטומטי">
            <a:extLst>
              <a:ext uri="{FF2B5EF4-FFF2-40B4-BE49-F238E27FC236}">
                <a16:creationId xmlns:a16="http://schemas.microsoft.com/office/drawing/2014/main" id="{4E284A0A-1161-4F41-AC28-C6B99CC665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" t="3003" r="3968" b="5039"/>
          <a:stretch/>
        </p:blipFill>
        <p:spPr>
          <a:xfrm>
            <a:off x="10303933" y="-90502"/>
            <a:ext cx="1888067" cy="6965715"/>
          </a:xfrm>
          <a:prstGeom prst="rect">
            <a:avLst/>
          </a:prstGeom>
        </p:spPr>
      </p:pic>
      <p:pic>
        <p:nvPicPr>
          <p:cNvPr id="9" name="תמונה 8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BE81D13B-1038-4B54-B520-FE0E1EFABAB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6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 descr="תמונה שמכילה עיגול, צילום מסך, ירוק, צבעוני&#10;&#10;התיאור נוצר באופן אוטומטי">
            <a:extLst>
              <a:ext uri="{FF2B5EF4-FFF2-40B4-BE49-F238E27FC236}">
                <a16:creationId xmlns:a16="http://schemas.microsoft.com/office/drawing/2014/main" id="{6489F69D-0A72-A8BD-01D1-E96F11821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277" y="4225668"/>
            <a:ext cx="3964458" cy="3435864"/>
          </a:xfrm>
          <a:prstGeom prst="rect">
            <a:avLst/>
          </a:prstGeom>
        </p:spPr>
      </p:pic>
      <p:pic>
        <p:nvPicPr>
          <p:cNvPr id="14" name="תמונה 13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E5025EB2-0CDF-847C-21DA-80DF1EE27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4343399"/>
            <a:ext cx="1265438" cy="2514600"/>
          </a:xfrm>
          <a:prstGeom prst="rect">
            <a:avLst/>
          </a:prstGeom>
        </p:spPr>
      </p:pic>
      <p:pic>
        <p:nvPicPr>
          <p:cNvPr id="3" name="מדיה מקוונת 4" title="מרכז האקלים של קק&amp;quot;ל">
            <a:hlinkClick r:id="" action="ppaction://media"/>
            <a:extLst>
              <a:ext uri="{FF2B5EF4-FFF2-40B4-BE49-F238E27FC236}">
                <a16:creationId xmlns:a16="http://schemas.microsoft.com/office/drawing/2014/main" id="{76AAD381-FCB1-EA17-D8C0-7B89AFD394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882153" y="1161179"/>
            <a:ext cx="8978900" cy="5050632"/>
          </a:xfrm>
          <a:prstGeom prst="rect">
            <a:avLst/>
          </a:prstGeom>
        </p:spPr>
      </p:pic>
      <p:pic>
        <p:nvPicPr>
          <p:cNvPr id="8" name="תמונה 7" descr="תמונה שמכילה גרפיקה&#10;&#10;התיאור נוצר באופן אוטומטי">
            <a:extLst>
              <a:ext uri="{FF2B5EF4-FFF2-40B4-BE49-F238E27FC236}">
                <a16:creationId xmlns:a16="http://schemas.microsoft.com/office/drawing/2014/main" id="{986638F9-986E-A174-7460-0F9EDDF05B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053" y="540205"/>
            <a:ext cx="534661" cy="534661"/>
          </a:xfrm>
          <a:prstGeom prst="rect">
            <a:avLst/>
          </a:prstGeom>
        </p:spPr>
      </p:pic>
      <p:pic>
        <p:nvPicPr>
          <p:cNvPr id="9" name="תמונה 8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7C7C5A59-1A9B-4431-9630-5F5350EB15D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73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F0130CF7-1113-4DD0-1A3A-EE7270E1A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תמונה 23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CBABB531-BFF8-A575-A05D-EC09F2F57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1610557" cy="320040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265FE8E-0B5F-8958-2953-E11A3117E8E3}"/>
              </a:ext>
            </a:extLst>
          </p:cNvPr>
          <p:cNvSpPr txBox="1"/>
          <p:nvPr/>
        </p:nvSpPr>
        <p:spPr>
          <a:xfrm>
            <a:off x="2949449" y="2461335"/>
            <a:ext cx="5776783" cy="126470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4500"/>
              </a:lnSpc>
            </a:pPr>
            <a:r>
              <a:rPr lang="he-IL" sz="48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חלק 2: סמל יום העצמאות של קק"ל</a:t>
            </a:r>
          </a:p>
        </p:txBody>
      </p:sp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1CEB057A-5E0D-B731-79AB-3C711B8E7306}"/>
              </a:ext>
            </a:extLst>
          </p:cNvPr>
          <p:cNvCxnSpPr>
            <a:cxnSpLocks/>
          </p:cNvCxnSpPr>
          <p:nvPr/>
        </p:nvCxnSpPr>
        <p:spPr>
          <a:xfrm flipH="1">
            <a:off x="4114800" y="3840480"/>
            <a:ext cx="80772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9BC11A30-C8EA-C379-A2E7-10AEBA807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37" y="952500"/>
            <a:ext cx="1557563" cy="110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730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E23BFCC2-2AF6-A9A5-BE6B-2E8DC6D40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" t="2570" r="2374" b="2456"/>
          <a:stretch/>
        </p:blipFill>
        <p:spPr>
          <a:xfrm>
            <a:off x="4791928" y="952500"/>
            <a:ext cx="5723672" cy="4924523"/>
          </a:xfrm>
          <a:prstGeom prst="rect">
            <a:avLst/>
          </a:prstGeom>
        </p:spPr>
      </p:pic>
      <p:pic>
        <p:nvPicPr>
          <p:cNvPr id="15" name="תמונה 14" descr="תמונה שמכילה גרפיקה, עיצוב גרפי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5DF64D7A-55DE-C05F-F5A2-A406C46BC7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0382" r="20171"/>
          <a:stretch/>
        </p:blipFill>
        <p:spPr>
          <a:xfrm>
            <a:off x="9595303" y="507472"/>
            <a:ext cx="1840594" cy="1835698"/>
          </a:xfrm>
          <a:prstGeom prst="rect">
            <a:avLst/>
          </a:prstGeom>
        </p:spPr>
      </p:pic>
      <p:sp>
        <p:nvSpPr>
          <p:cNvPr id="3" name="מציין מיקום תוכן 4">
            <a:extLst>
              <a:ext uri="{FF2B5EF4-FFF2-40B4-BE49-F238E27FC236}">
                <a16:creationId xmlns:a16="http://schemas.microsoft.com/office/drawing/2014/main" id="{3414C2EE-85A0-BBF5-BDBF-747AF599D5CE}"/>
              </a:ext>
            </a:extLst>
          </p:cNvPr>
          <p:cNvSpPr txBox="1">
            <a:spLocks/>
          </p:cNvSpPr>
          <p:nvPr/>
        </p:nvSpPr>
        <p:spPr>
          <a:xfrm>
            <a:off x="5653514" y="2765425"/>
            <a:ext cx="4000499" cy="132715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מאז יום העצמאות הראשון של מדינת ישראל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קק"ל מוציאה בכל שנה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סמל מיוחד לחג</a:t>
            </a:r>
          </a:p>
        </p:txBody>
      </p:sp>
      <p:pic>
        <p:nvPicPr>
          <p:cNvPr id="6" name="תמונה 5" descr="תמונה שמכילה סימן, סמל, תג, סימן מסחרי&#10;&#10;התיאור נוצר באופן אוטומטי">
            <a:extLst>
              <a:ext uri="{FF2B5EF4-FFF2-40B4-BE49-F238E27FC236}">
                <a16:creationId xmlns:a16="http://schemas.microsoft.com/office/drawing/2014/main" id="{140FFF59-0352-5D5C-BEB5-2B8FDA86BA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5627" r="2164" b="3534"/>
          <a:stretch/>
        </p:blipFill>
        <p:spPr>
          <a:xfrm>
            <a:off x="1693572" y="2038864"/>
            <a:ext cx="2667563" cy="3299255"/>
          </a:xfrm>
          <a:prstGeom prst="rect">
            <a:avLst/>
          </a:prstGeom>
        </p:spPr>
      </p:pic>
      <p:sp>
        <p:nvSpPr>
          <p:cNvPr id="9" name="מציין מיקום תוכן 4">
            <a:extLst>
              <a:ext uri="{FF2B5EF4-FFF2-40B4-BE49-F238E27FC236}">
                <a16:creationId xmlns:a16="http://schemas.microsoft.com/office/drawing/2014/main" id="{CF58DAE4-F7E0-608D-EAC3-964DBDD9CD09}"/>
              </a:ext>
            </a:extLst>
          </p:cNvPr>
          <p:cNvSpPr txBox="1">
            <a:spLocks/>
          </p:cNvSpPr>
          <p:nvPr/>
        </p:nvSpPr>
        <p:spPr>
          <a:xfrm>
            <a:off x="2188643" y="5338119"/>
            <a:ext cx="1813345" cy="396846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00"/>
              </a:lnSpc>
            </a:pPr>
            <a:r>
              <a:rPr lang="he-IL" sz="1200" dirty="0">
                <a:solidFill>
                  <a:srgbClr val="0373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שנה לישראל </a:t>
            </a:r>
            <a:r>
              <a:rPr lang="en-US" sz="1200" dirty="0">
                <a:solidFill>
                  <a:srgbClr val="0373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200" dirty="0">
                <a:solidFill>
                  <a:srgbClr val="0373BA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1200" dirty="0">
                <a:solidFill>
                  <a:srgbClr val="0373B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יום העצמאות, תש"ט 1949</a:t>
            </a:r>
            <a:endParaRPr lang="he-IL" sz="1800" dirty="0">
              <a:solidFill>
                <a:srgbClr val="0373B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תמונה 1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A5F6B775-88E0-1CD1-7B1D-77BCEC8BC41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74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 descr="תמונה שמכילה עיגול, צילום מסך, ירוק, צבעוני&#10;&#10;התיאור נוצר באופן אוטומטי">
            <a:extLst>
              <a:ext uri="{FF2B5EF4-FFF2-40B4-BE49-F238E27FC236}">
                <a16:creationId xmlns:a16="http://schemas.microsoft.com/office/drawing/2014/main" id="{C54E9198-01E5-3336-7989-FDD0A9D18C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3178" r="4511" b="5414"/>
          <a:stretch/>
        </p:blipFill>
        <p:spPr>
          <a:xfrm rot="16200000">
            <a:off x="2151244" y="1100316"/>
            <a:ext cx="4201847" cy="53540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</p:pic>
      <p:sp>
        <p:nvSpPr>
          <p:cNvPr id="3" name="מציין מיקום תוכן 4">
            <a:extLst>
              <a:ext uri="{FF2B5EF4-FFF2-40B4-BE49-F238E27FC236}">
                <a16:creationId xmlns:a16="http://schemas.microsoft.com/office/drawing/2014/main" id="{3414C2EE-85A0-BBF5-BDBF-747AF599D5CE}"/>
              </a:ext>
            </a:extLst>
          </p:cNvPr>
          <p:cNvSpPr txBox="1">
            <a:spLocks/>
          </p:cNvSpPr>
          <p:nvPr/>
        </p:nvSpPr>
        <p:spPr>
          <a:xfrm>
            <a:off x="2010920" y="2552779"/>
            <a:ext cx="4262027" cy="2044017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הסמל מיועד לחלוקה למוסדות חינוך עבור תלמידים וכן למוסדות ציבוריים שונים,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אך גם אספנים מכל העולם נוהגים לאסוף ולשמור אותו</a:t>
            </a:r>
          </a:p>
        </p:txBody>
      </p:sp>
      <p:pic>
        <p:nvPicPr>
          <p:cNvPr id="17" name="תמונה 1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A5F6B775-88E0-1CD1-7B1D-77BCEC8BC4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FFA1A5D4-012D-D98B-34D2-2EDC2766E1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016" y="2043486"/>
            <a:ext cx="5127635" cy="3631243"/>
          </a:xfrm>
          <a:prstGeom prst="rect">
            <a:avLst/>
          </a:prstGeom>
        </p:spPr>
      </p:pic>
      <p:pic>
        <p:nvPicPr>
          <p:cNvPr id="15" name="תמונה 14" descr="תמונה שמכילה גרפיקה, עיצוב גרפי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5DF64D7A-55DE-C05F-F5A2-A406C46BC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526" y="0"/>
            <a:ext cx="2552779" cy="255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7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E23BFCC2-2AF6-A9A5-BE6B-2E8DC6D40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2087" r="2674" b="2030"/>
          <a:stretch/>
        </p:blipFill>
        <p:spPr>
          <a:xfrm>
            <a:off x="4695569" y="636373"/>
            <a:ext cx="6215448" cy="5424616"/>
          </a:xfrm>
          <a:prstGeom prst="rect">
            <a:avLst/>
          </a:prstGeom>
        </p:spPr>
      </p:pic>
      <p:sp>
        <p:nvSpPr>
          <p:cNvPr id="9" name="מציין מיקום תוכן 4">
            <a:extLst>
              <a:ext uri="{FF2B5EF4-FFF2-40B4-BE49-F238E27FC236}">
                <a16:creationId xmlns:a16="http://schemas.microsoft.com/office/drawing/2014/main" id="{CF58DAE4-F7E0-608D-EAC3-964DBDD9CD09}"/>
              </a:ext>
            </a:extLst>
          </p:cNvPr>
          <p:cNvSpPr txBox="1">
            <a:spLocks/>
          </p:cNvSpPr>
          <p:nvPr/>
        </p:nvSpPr>
        <p:spPr>
          <a:xfrm>
            <a:off x="6987664" y="2088208"/>
            <a:ext cx="2867298" cy="2359868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r>
              <a:rPr lang="he-IL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לצד סמלי הלאום וציון השנה הסמל כולל גם מסר גרפי, העוסק בתחום אחד או יותר מתחומי עיסוקה של קק"ל</a:t>
            </a:r>
          </a:p>
        </p:txBody>
      </p:sp>
      <p:pic>
        <p:nvPicPr>
          <p:cNvPr id="17" name="תמונה 1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A5F6B775-88E0-1CD1-7B1D-77BCEC8BC4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pic>
        <p:nvPicPr>
          <p:cNvPr id="2" name="מציין מיקום תוכן 5">
            <a:extLst>
              <a:ext uri="{FF2B5EF4-FFF2-40B4-BE49-F238E27FC236}">
                <a16:creationId xmlns:a16="http://schemas.microsoft.com/office/drawing/2014/main" id="{E954BD00-57D6-4A64-26CE-C6681EEFE6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687" y="1186144"/>
            <a:ext cx="4714316" cy="4324874"/>
          </a:xfrm>
          <a:prstGeom prst="rect">
            <a:avLst/>
          </a:prstGeom>
        </p:spPr>
      </p:pic>
      <p:pic>
        <p:nvPicPr>
          <p:cNvPr id="15" name="תמונה 14" descr="תמונה שמכילה גרפיקה, עיצוב גרפי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5DF64D7A-55DE-C05F-F5A2-A406C46BC7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6963"/>
            <a:ext cx="3361038" cy="336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083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4D2DEB35-9B6D-4345-87FF-D9F3002025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2087" r="2674" b="2030"/>
          <a:stretch/>
        </p:blipFill>
        <p:spPr>
          <a:xfrm>
            <a:off x="2015067" y="2913026"/>
            <a:ext cx="4631248" cy="3276108"/>
          </a:xfrm>
          <a:prstGeom prst="rect">
            <a:avLst/>
          </a:prstGeom>
        </p:spPr>
      </p:pic>
      <p:pic>
        <p:nvPicPr>
          <p:cNvPr id="17" name="תמונה 1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A5F6B775-88E0-1CD1-7B1D-77BCEC8BC4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pic>
        <p:nvPicPr>
          <p:cNvPr id="7" name="מציין מיקום תוכן 4">
            <a:extLst>
              <a:ext uri="{FF2B5EF4-FFF2-40B4-BE49-F238E27FC236}">
                <a16:creationId xmlns:a16="http://schemas.microsoft.com/office/drawing/2014/main" id="{7C7BEBC3-091F-837D-523D-13ACE58B6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952500"/>
            <a:ext cx="3462054" cy="4053896"/>
          </a:xfrm>
          <a:prstGeom prst="rect">
            <a:avLst/>
          </a:prstGeom>
        </p:spPr>
      </p:pic>
      <p:pic>
        <p:nvPicPr>
          <p:cNvPr id="6" name="תמונה 5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80B41D70-F30E-C521-17F8-A4355621D3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198" y="0"/>
            <a:ext cx="1610557" cy="3200400"/>
          </a:xfrm>
          <a:prstGeom prst="rect">
            <a:avLst/>
          </a:prstGeom>
        </p:spPr>
      </p:pic>
      <p:sp>
        <p:nvSpPr>
          <p:cNvPr id="9" name="מציין מיקום תוכן 4">
            <a:extLst>
              <a:ext uri="{FF2B5EF4-FFF2-40B4-BE49-F238E27FC236}">
                <a16:creationId xmlns:a16="http://schemas.microsoft.com/office/drawing/2014/main" id="{CF58DAE4-F7E0-608D-EAC3-964DBDD9CD09}"/>
              </a:ext>
            </a:extLst>
          </p:cNvPr>
          <p:cNvSpPr txBox="1">
            <a:spLocks/>
          </p:cNvSpPr>
          <p:nvPr/>
        </p:nvSpPr>
        <p:spPr>
          <a:xfrm>
            <a:off x="2359475" y="3793067"/>
            <a:ext cx="3462054" cy="1805996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את הסמל התלמידים מצמידים לחולצה הלבנה שהם לובשים, כנהוג בחג</a:t>
            </a:r>
          </a:p>
        </p:txBody>
      </p:sp>
    </p:spTree>
    <p:extLst>
      <p:ext uri="{BB962C8B-B14F-4D97-AF65-F5344CB8AC3E}">
        <p14:creationId xmlns:p14="http://schemas.microsoft.com/office/powerpoint/2010/main" val="3407091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תמונה 9" descr="תמונה שמכילה צילום מסך, כחול, כחול חשמלי, שמיים&#10;&#10;התיאור נוצר באופן אוטומטי">
            <a:extLst>
              <a:ext uri="{FF2B5EF4-FFF2-40B4-BE49-F238E27FC236}">
                <a16:creationId xmlns:a16="http://schemas.microsoft.com/office/drawing/2014/main" id="{C636C99C-583E-4050-821F-91D73ECDBF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2087" r="2674" b="2030"/>
          <a:stretch/>
        </p:blipFill>
        <p:spPr>
          <a:xfrm>
            <a:off x="639233" y="2540688"/>
            <a:ext cx="10913533" cy="2607760"/>
          </a:xfrm>
          <a:prstGeom prst="rect">
            <a:avLst/>
          </a:prstGeom>
        </p:spPr>
      </p:pic>
      <p:pic>
        <p:nvPicPr>
          <p:cNvPr id="17" name="תמונה 1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A5F6B775-88E0-1CD1-7B1D-77BCEC8BC41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9540" y="255329"/>
            <a:ext cx="984720" cy="697171"/>
          </a:xfrm>
          <a:prstGeom prst="rect">
            <a:avLst/>
          </a:prstGeom>
        </p:spPr>
      </p:pic>
      <p:sp>
        <p:nvSpPr>
          <p:cNvPr id="9" name="מציין מיקום תוכן 4">
            <a:extLst>
              <a:ext uri="{FF2B5EF4-FFF2-40B4-BE49-F238E27FC236}">
                <a16:creationId xmlns:a16="http://schemas.microsoft.com/office/drawing/2014/main" id="{CF58DAE4-F7E0-608D-EAC3-964DBDD9CD09}"/>
              </a:ext>
            </a:extLst>
          </p:cNvPr>
          <p:cNvSpPr txBox="1">
            <a:spLocks/>
          </p:cNvSpPr>
          <p:nvPr/>
        </p:nvSpPr>
        <p:spPr>
          <a:xfrm>
            <a:off x="1086233" y="3844568"/>
            <a:ext cx="9813307" cy="769997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000"/>
              </a:lnSpc>
            </a:pPr>
            <a:r>
              <a:rPr lang="he-IL" sz="32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לאורך השנים השתנה והתעדכן מראה הסמל מבחינות שונות: </a:t>
            </a: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הצבעים, הדימויים והאיורים, החומרים והצורה</a:t>
            </a:r>
          </a:p>
        </p:txBody>
      </p:sp>
      <p:pic>
        <p:nvPicPr>
          <p:cNvPr id="13" name="תמונה 12" descr="תמונה שמכילה מתכת, ארד, נחושת, מטבע&#10;&#10;התיאור נוצר באופן אוטומטי">
            <a:extLst>
              <a:ext uri="{FF2B5EF4-FFF2-40B4-BE49-F238E27FC236}">
                <a16:creationId xmlns:a16="http://schemas.microsoft.com/office/drawing/2014/main" id="{12A3215E-85FF-F6FB-68FA-300BBCDB0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433" y="1154043"/>
            <a:ext cx="1323204" cy="2085049"/>
          </a:xfrm>
          <a:prstGeom prst="rect">
            <a:avLst/>
          </a:prstGeom>
        </p:spPr>
      </p:pic>
      <p:pic>
        <p:nvPicPr>
          <p:cNvPr id="15" name="תמונה 14" descr="תמונה שמכילה פמוט, נר, סמל, צילום דומם&#10;&#10;התיאור נוצר באופן אוטומטי">
            <a:extLst>
              <a:ext uri="{FF2B5EF4-FFF2-40B4-BE49-F238E27FC236}">
                <a16:creationId xmlns:a16="http://schemas.microsoft.com/office/drawing/2014/main" id="{DB44DD7F-2A6F-91DC-B52B-A77E74DF48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838" y="896379"/>
            <a:ext cx="1718973" cy="2532622"/>
          </a:xfrm>
          <a:prstGeom prst="rect">
            <a:avLst/>
          </a:prstGeom>
        </p:spPr>
      </p:pic>
      <p:pic>
        <p:nvPicPr>
          <p:cNvPr id="22" name="תמונה 21" descr="תמונה שמכילה עיגול, סימן, סמל, עולם&#10;&#10;התיאור נוצר באופן אוטומטי">
            <a:extLst>
              <a:ext uri="{FF2B5EF4-FFF2-40B4-BE49-F238E27FC236}">
                <a16:creationId xmlns:a16="http://schemas.microsoft.com/office/drawing/2014/main" id="{23711985-C856-C876-FE2E-D9AD906055B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0" t="11859" r="28386" b="9672"/>
          <a:stretch/>
        </p:blipFill>
        <p:spPr>
          <a:xfrm>
            <a:off x="1086233" y="1264303"/>
            <a:ext cx="1879600" cy="1901532"/>
          </a:xfrm>
          <a:prstGeom prst="rect">
            <a:avLst/>
          </a:prstGeom>
        </p:spPr>
      </p:pic>
      <p:pic>
        <p:nvPicPr>
          <p:cNvPr id="24" name="תמונה 23" descr="תמונה שמכילה עיגול, סימן מסחרי, לוגו, סימן&#10;&#10;התיאור נוצר באופן אוטומטי">
            <a:extLst>
              <a:ext uri="{FF2B5EF4-FFF2-40B4-BE49-F238E27FC236}">
                <a16:creationId xmlns:a16="http://schemas.microsoft.com/office/drawing/2014/main" id="{4D8F402B-449D-4014-3683-243E114958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999" y="1239357"/>
            <a:ext cx="1837848" cy="1933800"/>
          </a:xfrm>
          <a:prstGeom prst="rect">
            <a:avLst/>
          </a:prstGeom>
        </p:spPr>
      </p:pic>
      <p:pic>
        <p:nvPicPr>
          <p:cNvPr id="26" name="תמונה 25" descr="תמונה שמכילה סימן, סמל, לוגו, סימן מסחרי&#10;&#10;התיאור נוצר באופן אוטומטי">
            <a:extLst>
              <a:ext uri="{FF2B5EF4-FFF2-40B4-BE49-F238E27FC236}">
                <a16:creationId xmlns:a16="http://schemas.microsoft.com/office/drawing/2014/main" id="{C73A2108-77A0-7E5B-8E9B-AE6F94DE0C3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3" t="8315" r="34613" b="6525"/>
          <a:stretch/>
        </p:blipFill>
        <p:spPr>
          <a:xfrm>
            <a:off x="5530962" y="1173880"/>
            <a:ext cx="1962241" cy="19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93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תמונה 8" descr="תמונה שמכילה צילום מסך, שמיים, כחול, כחול חשמלי&#10;&#10;התיאור נוצר באופן אוטומטי">
            <a:extLst>
              <a:ext uri="{FF2B5EF4-FFF2-40B4-BE49-F238E27FC236}">
                <a16:creationId xmlns:a16="http://schemas.microsoft.com/office/drawing/2014/main" id="{71005F43-0C29-9B4E-193B-E9203C6081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" t="2642" r="1524" b="2087"/>
          <a:stretch/>
        </p:blipFill>
        <p:spPr>
          <a:xfrm>
            <a:off x="641653" y="1266567"/>
            <a:ext cx="9231395" cy="5024165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3335867" y="1944764"/>
            <a:ext cx="5328042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Clr>
                <a:srgbClr val="4FB847"/>
              </a:buClr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הסמלים בעשור השישי ובעשור השביעי כוללים דימויים מכל הנושאים, המשולבים זה בזה – סמלים לאומיים לצד נופי טבע ומפעלי קק"ל הקשורים ליער, למים, להתיישבות ולאיכות הסביבה וגם אלמנטים חברתיים, היחס לאחר ועוד</a:t>
            </a:r>
          </a:p>
        </p:txBody>
      </p:sp>
      <p:pic>
        <p:nvPicPr>
          <p:cNvPr id="7" name="תמונה 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09B7ABEE-0E36-BC66-6A55-68CCC174F6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pic>
        <p:nvPicPr>
          <p:cNvPr id="10" name="תמונה 9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1C6CDBDD-F2DE-CDB6-89B5-3F2DBC994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644" y="0"/>
            <a:ext cx="1610557" cy="3200400"/>
          </a:xfrm>
          <a:prstGeom prst="rect">
            <a:avLst/>
          </a:prstGeom>
        </p:spPr>
      </p:pic>
      <p:pic>
        <p:nvPicPr>
          <p:cNvPr id="3" name="גרפיקה 2">
            <a:extLst>
              <a:ext uri="{FF2B5EF4-FFF2-40B4-BE49-F238E27FC236}">
                <a16:creationId xmlns:a16="http://schemas.microsoft.com/office/drawing/2014/main" id="{CF692783-2B96-E246-B7B5-921147FE45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875060" y="3096601"/>
            <a:ext cx="2342264" cy="312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26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09B7ABEE-0E36-BC66-6A55-68CCC174F6B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pic>
        <p:nvPicPr>
          <p:cNvPr id="4" name="תמונה 3" descr="תמונה שמכילה עיגול, צילום מסך, ירוק, צבעוני&#10;&#10;התיאור נוצר באופן אוטומטי">
            <a:extLst>
              <a:ext uri="{FF2B5EF4-FFF2-40B4-BE49-F238E27FC236}">
                <a16:creationId xmlns:a16="http://schemas.microsoft.com/office/drawing/2014/main" id="{4162F8B9-43FF-25AB-EFBA-BD48E2D756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4" t="2055" r="2757" b="3343"/>
          <a:stretch/>
        </p:blipFill>
        <p:spPr>
          <a:xfrm rot="10800000">
            <a:off x="6578600" y="952500"/>
            <a:ext cx="4511051" cy="5101167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7096462" y="1776808"/>
            <a:ext cx="3338147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indent="0">
              <a:buNone/>
            </a:pPr>
            <a:r>
              <a:rPr lang="he-IL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הצורך בשמירה על הסביבה ניכר לא רק בדימויים שמופיעים על סמלי קק"ל ביום העצמאות, אלא גם בחומרים שהם עשויים מהם</a:t>
            </a:r>
          </a:p>
        </p:txBody>
      </p:sp>
      <p:pic>
        <p:nvPicPr>
          <p:cNvPr id="10" name="תמונה 9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1C6CDBDD-F2DE-CDB6-89B5-3F2DBC994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77523" y="4142"/>
            <a:ext cx="1147906" cy="2281048"/>
          </a:xfrm>
          <a:prstGeom prst="rect">
            <a:avLst/>
          </a:prstGeom>
        </p:spPr>
      </p:pic>
      <p:pic>
        <p:nvPicPr>
          <p:cNvPr id="11" name="מציין מיקום תוכן 8">
            <a:extLst>
              <a:ext uri="{FF2B5EF4-FFF2-40B4-BE49-F238E27FC236}">
                <a16:creationId xmlns:a16="http://schemas.microsoft.com/office/drawing/2014/main" id="{409ACC65-F568-9B7A-B6DE-FCE14BFECB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079" y="2726528"/>
            <a:ext cx="2021950" cy="339624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תמונה 7" descr="תמונה שמכילה טקסט, סרט מצויר&#10;&#10;התיאור נוצר באופן אוטומטי">
            <a:extLst>
              <a:ext uri="{FF2B5EF4-FFF2-40B4-BE49-F238E27FC236}">
                <a16:creationId xmlns:a16="http://schemas.microsoft.com/office/drawing/2014/main" id="{5E621D83-8D8F-A6FC-E0BB-B7CC6076E1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41" y="1161179"/>
            <a:ext cx="2021950" cy="3826203"/>
          </a:xfrm>
          <a:prstGeom prst="rect">
            <a:avLst/>
          </a:prstGeom>
        </p:spPr>
      </p:pic>
      <p:pic>
        <p:nvPicPr>
          <p:cNvPr id="12" name="גרפיקה 11">
            <a:extLst>
              <a:ext uri="{FF2B5EF4-FFF2-40B4-BE49-F238E27FC236}">
                <a16:creationId xmlns:a16="http://schemas.microsoft.com/office/drawing/2014/main" id="{3FCB6B84-0E4C-C8F9-970F-C1DCDC489B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79406" y="1020463"/>
            <a:ext cx="227647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29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1E8F729E-DF70-D0ED-B80F-41F38EA28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" t="2551" r="2682" b="2271"/>
          <a:stretch/>
        </p:blipFill>
        <p:spPr>
          <a:xfrm>
            <a:off x="3651422" y="803189"/>
            <a:ext cx="4880919" cy="4238368"/>
          </a:xfrm>
          <a:prstGeom prst="rect">
            <a:avLst/>
          </a:prstGeom>
        </p:spPr>
      </p:pic>
      <p:pic>
        <p:nvPicPr>
          <p:cNvPr id="7" name="תמונה 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09B7ABEE-0E36-BC66-6A55-68CCC174F6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4708313" y="1139356"/>
            <a:ext cx="3338147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הסמלים הראשונים שקק"ל הפיקה היו עשויים מפח. בשלב מאוחר יותר הם 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יוצרו מפלסטיק</a:t>
            </a:r>
          </a:p>
        </p:txBody>
      </p:sp>
      <p:pic>
        <p:nvPicPr>
          <p:cNvPr id="5" name="תמונה 4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A3376387-3E27-FA09-CD54-0D666B70F4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460" y="3693901"/>
            <a:ext cx="3164098" cy="316409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0E11AA1-356C-9181-8EE5-7B77CE905A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140" y="2937794"/>
            <a:ext cx="3108697" cy="297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635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>
            <a:extLst>
              <a:ext uri="{FF2B5EF4-FFF2-40B4-BE49-F238E27FC236}">
                <a16:creationId xmlns:a16="http://schemas.microsoft.com/office/drawing/2014/main" id="{1E8F729E-DF70-D0ED-B80F-41F38EA28A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" t="2392" r="2629" b="2656"/>
          <a:stretch/>
        </p:blipFill>
        <p:spPr>
          <a:xfrm>
            <a:off x="2323069" y="741405"/>
            <a:ext cx="6332839" cy="5498758"/>
          </a:xfrm>
          <a:prstGeom prst="rect">
            <a:avLst/>
          </a:prstGeom>
        </p:spPr>
      </p:pic>
      <p:pic>
        <p:nvPicPr>
          <p:cNvPr id="7" name="תמונה 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09B7ABEE-0E36-BC66-6A55-68CCC174F6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2030E10-410D-A40C-7F01-62504953114E}"/>
              </a:ext>
            </a:extLst>
          </p:cNvPr>
          <p:cNvSpPr txBox="1"/>
          <p:nvPr/>
        </p:nvSpPr>
        <p:spPr>
          <a:xfrm>
            <a:off x="3309638" y="1231122"/>
            <a:ext cx="3338147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indent="0">
              <a:buNone/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כיום, בצעד שמוכיח כי עבור קק"ל השמירה על הסביבה היא לא רק סמל, הסמלים מיוצרים מחומר מתכלה וידידותי לסביבה על בסיס עמילן תירס</a:t>
            </a:r>
          </a:p>
        </p:txBody>
      </p:sp>
      <p:pic>
        <p:nvPicPr>
          <p:cNvPr id="3" name="מציין מיקום תוכן 9">
            <a:extLst>
              <a:ext uri="{FF2B5EF4-FFF2-40B4-BE49-F238E27FC236}">
                <a16:creationId xmlns:a16="http://schemas.microsoft.com/office/drawing/2014/main" id="{93A9FB43-E1E0-6DA8-8B1A-5EF2CAE51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800276" y="1724695"/>
            <a:ext cx="4534697" cy="35475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71278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D8721D76-8A59-8770-73F3-D239DAE32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תמונה 6" descr="תמונה שמכילה טקסט, גופן, גרפיקה, צילום מסך&#10;&#10;התיאור נוצר באופן אוטומטי">
            <a:extLst>
              <a:ext uri="{FF2B5EF4-FFF2-40B4-BE49-F238E27FC236}">
                <a16:creationId xmlns:a16="http://schemas.microsoft.com/office/drawing/2014/main" id="{09B7ABEE-0E36-BC66-6A55-68CCC174F6B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2" y="464008"/>
            <a:ext cx="984720" cy="697171"/>
          </a:xfrm>
          <a:prstGeom prst="rect">
            <a:avLst/>
          </a:prstGeom>
        </p:spPr>
      </p:pic>
      <p:pic>
        <p:nvPicPr>
          <p:cNvPr id="11" name="מציין מיקום תוכן 4">
            <a:extLst>
              <a:ext uri="{FF2B5EF4-FFF2-40B4-BE49-F238E27FC236}">
                <a16:creationId xmlns:a16="http://schemas.microsoft.com/office/drawing/2014/main" id="{30752B35-E37C-FDBE-31AE-504FC9FBBF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9" r="6338" b="19477"/>
          <a:stretch/>
        </p:blipFill>
        <p:spPr>
          <a:xfrm>
            <a:off x="1278673" y="1675989"/>
            <a:ext cx="5130086" cy="327794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4" name="מלבן: פינות מעוגלות 13">
            <a:extLst>
              <a:ext uri="{FF2B5EF4-FFF2-40B4-BE49-F238E27FC236}">
                <a16:creationId xmlns:a16="http://schemas.microsoft.com/office/drawing/2014/main" id="{01EF500E-926B-094C-8A9B-28D98A026677}"/>
              </a:ext>
            </a:extLst>
          </p:cNvPr>
          <p:cNvSpPr/>
          <p:nvPr/>
        </p:nvSpPr>
        <p:spPr>
          <a:xfrm>
            <a:off x="6412202" y="574587"/>
            <a:ext cx="5130086" cy="581774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373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E74A2ACA-67F6-8EF8-74EB-B6E2EF03B41C}"/>
              </a:ext>
            </a:extLst>
          </p:cNvPr>
          <p:cNvSpPr txBox="1"/>
          <p:nvPr/>
        </p:nvSpPr>
        <p:spPr>
          <a:xfrm>
            <a:off x="6708118" y="920621"/>
            <a:ext cx="4453173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indent="0">
              <a:buNone/>
            </a:pPr>
            <a:r>
              <a:rPr lang="he-IL" sz="3200" b="1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לקראת שנת ה-76 לישראל </a:t>
            </a:r>
            <a:r>
              <a:rPr lang="en-US" sz="3200" b="1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b="1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מבקשת החטיבה לחינוך ולקהילה </a:t>
            </a:r>
            <a:r>
              <a:rPr lang="en-US" sz="3200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dirty="0">
                <a:solidFill>
                  <a:srgbClr val="0373B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של קק"ל להזמין את תלמידי מגמות האומנות והעיצוב בתיכונים בכל רחבי הארץ להגיש הצעות משלהם לעיצוב הסמל, ובכך להוסיף לתהליך ההפקה ערך חינוכי נוסף</a:t>
            </a:r>
          </a:p>
        </p:txBody>
      </p:sp>
      <p:pic>
        <p:nvPicPr>
          <p:cNvPr id="8" name="תמונה 7" descr="תמונה שמכילה גרפיקה, עיצוב גרפי, עיצוב&#10;&#10;התיאור נוצר באופן אוטומטי">
            <a:extLst>
              <a:ext uri="{FF2B5EF4-FFF2-40B4-BE49-F238E27FC236}">
                <a16:creationId xmlns:a16="http://schemas.microsoft.com/office/drawing/2014/main" id="{01CDFB3D-60A8-40A0-B8E3-19800D245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7" y="3693902"/>
            <a:ext cx="3164098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707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תמונה שמכילה כחול חשמלי, Azure, מים, כחול מג'ורלי&#10;&#10;התיאור נוצר באופן אוטומטי">
            <a:extLst>
              <a:ext uri="{FF2B5EF4-FFF2-40B4-BE49-F238E27FC236}">
                <a16:creationId xmlns:a16="http://schemas.microsoft.com/office/drawing/2014/main" id="{16D4EA99-8E9F-B480-1EF0-B542D4851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תמונה 23" descr="תמונה שמכילה עיצוב גרפי, גרפיקה, צילום מסך, צבעוני&#10;&#10;התיאור נוצר באופן אוטומטי">
            <a:extLst>
              <a:ext uri="{FF2B5EF4-FFF2-40B4-BE49-F238E27FC236}">
                <a16:creationId xmlns:a16="http://schemas.microsoft.com/office/drawing/2014/main" id="{CBABB531-BFF8-A575-A05D-EC09F2F57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1610557" cy="3200400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8265FE8E-0B5F-8958-2953-E11A3117E8E3}"/>
              </a:ext>
            </a:extLst>
          </p:cNvPr>
          <p:cNvSpPr txBox="1"/>
          <p:nvPr/>
        </p:nvSpPr>
        <p:spPr>
          <a:xfrm>
            <a:off x="3459737" y="2427468"/>
            <a:ext cx="5776783" cy="17470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ts val="4500"/>
              </a:lnSpc>
            </a:pPr>
            <a:r>
              <a:rPr lang="he-IL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אז מי מכם יעצב את סמל יום העצמאות הבא?</a:t>
            </a:r>
            <a:br>
              <a:rPr lang="he-IL" sz="4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he-IL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1CEB057A-5E0D-B731-79AB-3C711B8E7306}"/>
              </a:ext>
            </a:extLst>
          </p:cNvPr>
          <p:cNvCxnSpPr>
            <a:cxnSpLocks/>
          </p:cNvCxnSpPr>
          <p:nvPr/>
        </p:nvCxnSpPr>
        <p:spPr>
          <a:xfrm flipH="1">
            <a:off x="4114800" y="3840480"/>
            <a:ext cx="807720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תמונה 10" descr="תמונה שמכילה טקסט, גופן, גרפיקה, עיצוב גרפי&#10;&#10;התיאור נוצר באופן אוטומטי">
            <a:extLst>
              <a:ext uri="{FF2B5EF4-FFF2-40B4-BE49-F238E27FC236}">
                <a16:creationId xmlns:a16="http://schemas.microsoft.com/office/drawing/2014/main" id="{9BC11A30-C8EA-C379-A2E7-10AEBA8075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840" y="4150755"/>
            <a:ext cx="1557563" cy="1102738"/>
          </a:xfrm>
          <a:prstGeom prst="rect">
            <a:avLst/>
          </a:prstGeom>
        </p:spPr>
      </p:pic>
      <p:pic>
        <p:nvPicPr>
          <p:cNvPr id="7" name="גרפיקה 6">
            <a:extLst>
              <a:ext uri="{FF2B5EF4-FFF2-40B4-BE49-F238E27FC236}">
                <a16:creationId xmlns:a16="http://schemas.microsoft.com/office/drawing/2014/main" id="{A0538EA1-B97D-4A1E-96C1-8A55D6ECE9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543128" y="531444"/>
            <a:ext cx="2342264" cy="312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33669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6269</TotalTime>
  <Words>397</Words>
  <Application>Microsoft Office PowerPoint</Application>
  <PresentationFormat>מסך רחב</PresentationFormat>
  <Paragraphs>34</Paragraphs>
  <Slides>28</Slides>
  <Notes>0</Notes>
  <HiddenSlides>0</HiddenSlides>
  <MMClips>5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Verdana</vt:lpstr>
      <vt:lpstr>Wingdings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רכישות הקרקע של קק"ל והיישובים שהקימה קבעו במידה רבה את גבולותיה של מדינת ישראל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studiojul.jul@gmail.com</dc:creator>
  <cp:lastModifiedBy>ORLY</cp:lastModifiedBy>
  <cp:revision>17</cp:revision>
  <dcterms:created xsi:type="dcterms:W3CDTF">2023-08-30T14:14:18Z</dcterms:created>
  <dcterms:modified xsi:type="dcterms:W3CDTF">2023-09-10T11:01:08Z</dcterms:modified>
</cp:coreProperties>
</file>