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handoutMasterIdLst>
    <p:handoutMasterId r:id="rId22"/>
  </p:handoutMasterIdLst>
  <p:sldIdLst>
    <p:sldId id="267" r:id="rId2"/>
    <p:sldId id="268" r:id="rId3"/>
    <p:sldId id="269" r:id="rId4"/>
    <p:sldId id="256" r:id="rId5"/>
    <p:sldId id="263" r:id="rId6"/>
    <p:sldId id="261" r:id="rId7"/>
    <p:sldId id="270" r:id="rId8"/>
    <p:sldId id="264" r:id="rId9"/>
    <p:sldId id="275" r:id="rId10"/>
    <p:sldId id="276" r:id="rId11"/>
    <p:sldId id="259" r:id="rId12"/>
    <p:sldId id="257" r:id="rId13"/>
    <p:sldId id="277" r:id="rId14"/>
    <p:sldId id="278" r:id="rId15"/>
    <p:sldId id="279" r:id="rId16"/>
    <p:sldId id="280" r:id="rId17"/>
    <p:sldId id="272" r:id="rId18"/>
    <p:sldId id="273" r:id="rId19"/>
    <p:sldId id="274" r:id="rId20"/>
  </p:sldIdLst>
  <p:sldSz cx="10691813" cy="7559675"/>
  <p:notesSz cx="7559675" cy="106918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1469" y="72"/>
      </p:cViewPr>
      <p:guideLst>
        <p:guide orient="horz" pos="2381"/>
        <p:guide pos="3368"/>
      </p:guideLst>
    </p:cSldViewPr>
  </p:slideViewPr>
  <p:notesTextViewPr>
    <p:cViewPr>
      <p:scale>
        <a:sx n="1" d="1"/>
        <a:sy n="1" d="1"/>
      </p:scale>
      <p:origin x="0" y="0"/>
    </p:cViewPr>
  </p:notesTextViewPr>
  <p:notesViewPr>
    <p:cSldViewPr snapToGrid="0">
      <p:cViewPr varScale="1">
        <p:scale>
          <a:sx n="40" d="100"/>
          <a:sy n="40" d="100"/>
        </p:scale>
        <p:origin x="2848"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D55934-13C8-412E-872C-61FA3F8AD208}"/>
              </a:ext>
            </a:extLst>
          </p:cNvPr>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IL"/>
          </a:p>
        </p:txBody>
      </p:sp>
      <p:sp>
        <p:nvSpPr>
          <p:cNvPr id="3" name="Date Placeholder 2">
            <a:extLst>
              <a:ext uri="{FF2B5EF4-FFF2-40B4-BE49-F238E27FC236}">
                <a16:creationId xmlns:a16="http://schemas.microsoft.com/office/drawing/2014/main" id="{F612ECA3-1DF0-40FE-A402-308761FBFA26}"/>
              </a:ext>
            </a:extLst>
          </p:cNvPr>
          <p:cNvSpPr>
            <a:spLocks noGrp="1"/>
          </p:cNvSpPr>
          <p:nvPr>
            <p:ph type="dt" sz="quarter" idx="1"/>
          </p:nvPr>
        </p:nvSpPr>
        <p:spPr>
          <a:xfrm>
            <a:off x="4281488" y="0"/>
            <a:ext cx="3276600" cy="536575"/>
          </a:xfrm>
          <a:prstGeom prst="rect">
            <a:avLst/>
          </a:prstGeom>
        </p:spPr>
        <p:txBody>
          <a:bodyPr vert="horz" lIns="91440" tIns="45720" rIns="91440" bIns="45720" rtlCol="0"/>
          <a:lstStyle>
            <a:lvl1pPr algn="r">
              <a:defRPr sz="1200"/>
            </a:lvl1pPr>
          </a:lstStyle>
          <a:p>
            <a:fld id="{C994416A-6150-4D4B-9BB6-B108304B44C3}" type="datetimeFigureOut">
              <a:rPr lang="en-IL" smtClean="0"/>
              <a:t>03/24/2024</a:t>
            </a:fld>
            <a:endParaRPr lang="en-IL"/>
          </a:p>
        </p:txBody>
      </p:sp>
      <p:sp>
        <p:nvSpPr>
          <p:cNvPr id="4" name="Footer Placeholder 3">
            <a:extLst>
              <a:ext uri="{FF2B5EF4-FFF2-40B4-BE49-F238E27FC236}">
                <a16:creationId xmlns:a16="http://schemas.microsoft.com/office/drawing/2014/main" id="{907B554F-6004-4677-9C75-0912E049F52E}"/>
              </a:ext>
            </a:extLst>
          </p:cNvPr>
          <p:cNvSpPr>
            <a:spLocks noGrp="1"/>
          </p:cNvSpPr>
          <p:nvPr>
            <p:ph type="ftr" sz="quarter" idx="2"/>
          </p:nvPr>
        </p:nvSpPr>
        <p:spPr>
          <a:xfrm>
            <a:off x="0" y="10155238"/>
            <a:ext cx="3276600" cy="536575"/>
          </a:xfrm>
          <a:prstGeom prst="rect">
            <a:avLst/>
          </a:prstGeom>
        </p:spPr>
        <p:txBody>
          <a:bodyPr vert="horz" lIns="91440" tIns="45720" rIns="91440" bIns="45720" rtlCol="0" anchor="b"/>
          <a:lstStyle>
            <a:lvl1pPr algn="l">
              <a:defRPr sz="1200"/>
            </a:lvl1pPr>
          </a:lstStyle>
          <a:p>
            <a:endParaRPr lang="en-IL"/>
          </a:p>
        </p:txBody>
      </p:sp>
      <p:sp>
        <p:nvSpPr>
          <p:cNvPr id="5" name="Slide Number Placeholder 4">
            <a:extLst>
              <a:ext uri="{FF2B5EF4-FFF2-40B4-BE49-F238E27FC236}">
                <a16:creationId xmlns:a16="http://schemas.microsoft.com/office/drawing/2014/main" id="{B6C5E9F0-33B8-4F75-9A61-2B5AAF571031}"/>
              </a:ext>
            </a:extLst>
          </p:cNvPr>
          <p:cNvSpPr>
            <a:spLocks noGrp="1"/>
          </p:cNvSpPr>
          <p:nvPr>
            <p:ph type="sldNum" sz="quarter" idx="3"/>
          </p:nvPr>
        </p:nvSpPr>
        <p:spPr>
          <a:xfrm>
            <a:off x="4281488" y="10155238"/>
            <a:ext cx="3276600" cy="536575"/>
          </a:xfrm>
          <a:prstGeom prst="rect">
            <a:avLst/>
          </a:prstGeom>
        </p:spPr>
        <p:txBody>
          <a:bodyPr vert="horz" lIns="91440" tIns="45720" rIns="91440" bIns="45720" rtlCol="0" anchor="b"/>
          <a:lstStyle>
            <a:lvl1pPr algn="r">
              <a:defRPr sz="1200"/>
            </a:lvl1pPr>
          </a:lstStyle>
          <a:p>
            <a:fld id="{5DBC03D2-57A0-4513-9844-C98D13705C36}" type="slidenum">
              <a:rPr lang="en-IL" smtClean="0"/>
              <a:t>‹#›</a:t>
            </a:fld>
            <a:endParaRPr lang="en-IL"/>
          </a:p>
        </p:txBody>
      </p:sp>
    </p:spTree>
    <p:extLst>
      <p:ext uri="{BB962C8B-B14F-4D97-AF65-F5344CB8AC3E}">
        <p14:creationId xmlns:p14="http://schemas.microsoft.com/office/powerpoint/2010/main" val="3738580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04515" y="685800"/>
            <a:ext cx="4849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c915491164_0_6: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c91549116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BA7E4CD4-5A5C-4411-A441-83610CDF0A30}"/>
              </a:ext>
            </a:extLst>
          </p:cNvPr>
          <p:cNvSpPr txBox="1"/>
          <p:nvPr userDrawn="1"/>
        </p:nvSpPr>
        <p:spPr>
          <a:xfrm>
            <a:off x="-54929" y="290560"/>
            <a:ext cx="8427403" cy="2062103"/>
          </a:xfrm>
          <a:prstGeom prst="rect">
            <a:avLst/>
          </a:prstGeom>
          <a:noFill/>
        </p:spPr>
        <p:txBody>
          <a:bodyPr wrap="square" rtlCol="0">
            <a:spAutoFit/>
          </a:bodyPr>
          <a:lstStyle/>
          <a:p>
            <a:pPr algn="r" rtl="1"/>
            <a:r>
              <a:rPr lang="he-IL" sz="6400" b="1" dirty="0">
                <a:latin typeface="Calibri" panose="020F0502020204030204" pitchFamily="34" charset="0"/>
                <a:cs typeface="Calibri" panose="020F0502020204030204" pitchFamily="34" charset="0"/>
              </a:rPr>
              <a:t>הנחיות להפעלת </a:t>
            </a:r>
            <a:endParaRPr lang="en-US" sz="6400" b="1" dirty="0">
              <a:latin typeface="Calibri" panose="020F0502020204030204" pitchFamily="34" charset="0"/>
              <a:cs typeface="Calibri" panose="020F0502020204030204" pitchFamily="34" charset="0"/>
            </a:endParaRPr>
          </a:p>
          <a:p>
            <a:pPr algn="r" rtl="1"/>
            <a:r>
              <a:rPr lang="he-IL" sz="6400" b="1" dirty="0">
                <a:latin typeface="Calibri" panose="020F0502020204030204" pitchFamily="34" charset="0"/>
                <a:cs typeface="Calibri" panose="020F0502020204030204" pitchFamily="34" charset="0"/>
              </a:rPr>
              <a:t>מגדיר צמחים</a:t>
            </a:r>
            <a:r>
              <a:rPr lang="en-US" sz="6400" b="1" dirty="0">
                <a:latin typeface="Calibri" panose="020F0502020204030204" pitchFamily="34" charset="0"/>
                <a:cs typeface="Calibri" panose="020F0502020204030204" pitchFamily="34" charset="0"/>
              </a:rPr>
              <a:t> </a:t>
            </a:r>
            <a:r>
              <a:rPr lang="he-IL" sz="6400" b="1" dirty="0">
                <a:latin typeface="Calibri" panose="020F0502020204030204" pitchFamily="34" charset="0"/>
                <a:cs typeface="Calibri" panose="020F0502020204030204" pitchFamily="34" charset="0"/>
              </a:rPr>
              <a:t>אישי ולוטו</a:t>
            </a:r>
            <a:endParaRPr lang="en-IL" sz="64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CC47918-CC6D-4BC1-9746-9EC98B152C5F}"/>
              </a:ext>
            </a:extLst>
          </p:cNvPr>
          <p:cNvSpPr txBox="1"/>
          <p:nvPr userDrawn="1"/>
        </p:nvSpPr>
        <p:spPr>
          <a:xfrm>
            <a:off x="223520" y="2902674"/>
            <a:ext cx="9963041" cy="1754326"/>
          </a:xfrm>
          <a:prstGeom prst="rect">
            <a:avLst/>
          </a:prstGeom>
          <a:noFill/>
        </p:spPr>
        <p:txBody>
          <a:bodyPr wrap="square" rtlCol="0">
            <a:spAutoFit/>
          </a:bodyPr>
          <a:lstStyle/>
          <a:p>
            <a:pPr algn="r" rtl="1"/>
            <a:r>
              <a:rPr lang="he-IL" sz="2600" b="1" dirty="0">
                <a:latin typeface="Calibri" panose="020F0502020204030204" pitchFamily="34" charset="0"/>
                <a:cs typeface="Calibri" panose="020F0502020204030204" pitchFamily="34" charset="0"/>
              </a:rPr>
              <a:t>לפניכם כלי מודולרי לבניית מגדיר צמחים אישי או משחק לוטו לשטח, שמטרתם לסייע לתלמידים להכיר צמחים שונים ולדעת לזהותם. בניית המגדיר מאפשרת למחנך/מדריך לבחור אילו צמחים לשלב בפעילות בהתאם למצאי בשטח (מיקום הפעילות, הצמחים הקיימים בשטח בהתאם לעונת השנה וכדומה)</a:t>
            </a:r>
          </a:p>
        </p:txBody>
      </p:sp>
      <p:cxnSp>
        <p:nvCxnSpPr>
          <p:cNvPr id="4" name="Straight Connector 3">
            <a:extLst>
              <a:ext uri="{FF2B5EF4-FFF2-40B4-BE49-F238E27FC236}">
                <a16:creationId xmlns:a16="http://schemas.microsoft.com/office/drawing/2014/main" id="{6D957265-B8FF-482A-847A-B2E216D9F70B}"/>
              </a:ext>
            </a:extLst>
          </p:cNvPr>
          <p:cNvCxnSpPr>
            <a:cxnSpLocks/>
          </p:cNvCxnSpPr>
          <p:nvPr userDrawn="1"/>
        </p:nvCxnSpPr>
        <p:spPr>
          <a:xfrm>
            <a:off x="617821" y="2555747"/>
            <a:ext cx="7626067" cy="0"/>
          </a:xfrm>
          <a:prstGeom prst="line">
            <a:avLst/>
          </a:prstGeom>
          <a:ln w="15875">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5" name="Picture 4" descr="A picture containing text, clipart&#10;&#10;Description automatically generated">
            <a:extLst>
              <a:ext uri="{FF2B5EF4-FFF2-40B4-BE49-F238E27FC236}">
                <a16:creationId xmlns:a16="http://schemas.microsoft.com/office/drawing/2014/main" id="{106AB085-BF23-400A-B15D-27940467D1E5}"/>
              </a:ext>
            </a:extLst>
          </p:cNvPr>
          <p:cNvPicPr>
            <a:picLocks noChangeAspect="1"/>
          </p:cNvPicPr>
          <p:nvPr userDrawn="1"/>
        </p:nvPicPr>
        <p:blipFill>
          <a:blip r:embed="rId2"/>
          <a:stretch>
            <a:fillRect/>
          </a:stretch>
        </p:blipFill>
        <p:spPr>
          <a:xfrm>
            <a:off x="0" y="4801061"/>
            <a:ext cx="10691813" cy="2758614"/>
          </a:xfrm>
          <a:prstGeom prst="rect">
            <a:avLst/>
          </a:prstGeom>
        </p:spPr>
      </p:pic>
      <p:pic>
        <p:nvPicPr>
          <p:cNvPr id="6" name="Picture 5" descr="Logo, company name&#10;&#10;Description automatically generated">
            <a:extLst>
              <a:ext uri="{FF2B5EF4-FFF2-40B4-BE49-F238E27FC236}">
                <a16:creationId xmlns:a16="http://schemas.microsoft.com/office/drawing/2014/main" id="{EC2319BE-A740-44B2-B473-5907958AE9B3}"/>
              </a:ext>
            </a:extLst>
          </p:cNvPr>
          <p:cNvPicPr>
            <a:picLocks noChangeAspect="1"/>
          </p:cNvPicPr>
          <p:nvPr userDrawn="1"/>
        </p:nvPicPr>
        <p:blipFill>
          <a:blip r:embed="rId3"/>
          <a:stretch>
            <a:fillRect/>
          </a:stretch>
        </p:blipFill>
        <p:spPr>
          <a:xfrm>
            <a:off x="8547464" y="563612"/>
            <a:ext cx="1690211" cy="232515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CFBB79C8-A90E-4207-8DEA-5416C368B757}"/>
              </a:ext>
            </a:extLst>
          </p:cNvPr>
          <p:cNvSpPr txBox="1"/>
          <p:nvPr userDrawn="1"/>
        </p:nvSpPr>
        <p:spPr>
          <a:xfrm>
            <a:off x="5150069" y="289880"/>
            <a:ext cx="5056813" cy="1292662"/>
          </a:xfrm>
          <a:prstGeom prst="rect">
            <a:avLst/>
          </a:prstGeom>
          <a:noFill/>
        </p:spPr>
        <p:txBody>
          <a:bodyPr wrap="square" rtlCol="0">
            <a:spAutoFit/>
          </a:bodyPr>
          <a:lstStyle/>
          <a:p>
            <a:pPr algn="r" rtl="1"/>
            <a:r>
              <a:rPr lang="he-IL" sz="5000" b="1" dirty="0">
                <a:latin typeface="Calibri" panose="020F0502020204030204" pitchFamily="34" charset="0"/>
                <a:cs typeface="Calibri" panose="020F0502020204030204" pitchFamily="34" charset="0"/>
              </a:rPr>
              <a:t>עצים ושיחים לבחירה</a:t>
            </a:r>
            <a:br>
              <a:rPr lang="en-US" sz="3200" b="1" dirty="0">
                <a:latin typeface="Calibri" panose="020F0502020204030204" pitchFamily="34" charset="0"/>
                <a:cs typeface="Calibri" panose="020F0502020204030204" pitchFamily="34" charset="0"/>
              </a:rPr>
            </a:br>
            <a:r>
              <a:rPr lang="he-IL" sz="2800" b="1" dirty="0">
                <a:latin typeface="Calibri" panose="020F0502020204030204" pitchFamily="34" charset="0"/>
                <a:cs typeface="Calibri" panose="020F0502020204030204" pitchFamily="34" charset="0"/>
              </a:rPr>
              <a:t>העתק מכאן – הדבק לפנקס</a:t>
            </a:r>
            <a:endParaRPr lang="en-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2174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CFBB79C8-A90E-4207-8DEA-5416C368B757}"/>
              </a:ext>
            </a:extLst>
          </p:cNvPr>
          <p:cNvSpPr txBox="1"/>
          <p:nvPr userDrawn="1"/>
        </p:nvSpPr>
        <p:spPr>
          <a:xfrm>
            <a:off x="5826641" y="289880"/>
            <a:ext cx="4380241" cy="1292662"/>
          </a:xfrm>
          <a:prstGeom prst="rect">
            <a:avLst/>
          </a:prstGeom>
          <a:noFill/>
        </p:spPr>
        <p:txBody>
          <a:bodyPr wrap="square" rtlCol="0">
            <a:spAutoFit/>
          </a:bodyPr>
          <a:lstStyle/>
          <a:p>
            <a:pPr algn="r" rtl="1"/>
            <a:r>
              <a:rPr lang="he-IL" sz="5000" b="1" dirty="0">
                <a:latin typeface="Calibri" panose="020F0502020204030204" pitchFamily="34" charset="0"/>
                <a:cs typeface="Calibri" panose="020F0502020204030204" pitchFamily="34" charset="0"/>
              </a:rPr>
              <a:t>צמחים מדבריים</a:t>
            </a:r>
            <a:br>
              <a:rPr lang="en-US" sz="3200" b="1" dirty="0">
                <a:latin typeface="Calibri" panose="020F0502020204030204" pitchFamily="34" charset="0"/>
                <a:cs typeface="Calibri" panose="020F0502020204030204" pitchFamily="34" charset="0"/>
              </a:rPr>
            </a:br>
            <a:r>
              <a:rPr lang="he-IL" sz="2800" b="1" dirty="0">
                <a:latin typeface="Calibri" panose="020F0502020204030204" pitchFamily="34" charset="0"/>
                <a:cs typeface="Calibri" panose="020F0502020204030204" pitchFamily="34" charset="0"/>
              </a:rPr>
              <a:t>חד שנתיים</a:t>
            </a:r>
            <a:endParaRPr lang="en-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2270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C35F3834-01AE-4958-9A0E-589C75894111}"/>
              </a:ext>
            </a:extLst>
          </p:cNvPr>
          <p:cNvSpPr txBox="1"/>
          <p:nvPr userDrawn="1"/>
        </p:nvSpPr>
        <p:spPr>
          <a:xfrm>
            <a:off x="591671" y="290560"/>
            <a:ext cx="9615212" cy="1015663"/>
          </a:xfrm>
          <a:prstGeom prst="rect">
            <a:avLst/>
          </a:prstGeom>
          <a:noFill/>
        </p:spPr>
        <p:txBody>
          <a:bodyPr wrap="square" rtlCol="0">
            <a:spAutoFit/>
          </a:bodyPr>
          <a:lstStyle/>
          <a:p>
            <a:pPr algn="r" rtl="1"/>
            <a:r>
              <a:rPr lang="he-IL" sz="6000" b="1" dirty="0">
                <a:latin typeface="Calibri" panose="020F0502020204030204" pitchFamily="34" charset="0"/>
                <a:cs typeface="Calibri" panose="020F0502020204030204" pitchFamily="34" charset="0"/>
              </a:rPr>
              <a:t>אפשרות ב': לוטו</a:t>
            </a:r>
            <a:endParaRPr lang="en-IL" sz="40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DF840C4-71DA-497F-809F-E7EDAA7029E0}"/>
              </a:ext>
            </a:extLst>
          </p:cNvPr>
          <p:cNvSpPr txBox="1"/>
          <p:nvPr userDrawn="1"/>
        </p:nvSpPr>
        <p:spPr>
          <a:xfrm>
            <a:off x="591670" y="1581604"/>
            <a:ext cx="9615211" cy="4247317"/>
          </a:xfrm>
          <a:prstGeom prst="rect">
            <a:avLst/>
          </a:prstGeom>
          <a:noFill/>
        </p:spPr>
        <p:txBody>
          <a:bodyPr wrap="square" rtlCol="0">
            <a:spAutoFit/>
          </a:bodyPr>
          <a:lstStyle/>
          <a:p>
            <a:pPr algn="r" rtl="1"/>
            <a:r>
              <a:rPr lang="he-IL" sz="1800" b="1" dirty="0">
                <a:latin typeface="Calibri" panose="020F0502020204030204" pitchFamily="34" charset="0"/>
                <a:cs typeface="Calibri" panose="020F0502020204030204" pitchFamily="34" charset="0"/>
              </a:rPr>
              <a:t>מטרת המשחק: </a:t>
            </a:r>
            <a:r>
              <a:rPr lang="he-IL" sz="1800" dirty="0">
                <a:latin typeface="Calibri" panose="020F0502020204030204" pitchFamily="34" charset="0"/>
                <a:cs typeface="Calibri" panose="020F0502020204030204" pitchFamily="34" charset="0"/>
              </a:rPr>
              <a:t>זיהוי צמחים והכרתם על ידי התאמה חד ערכית בין דף הלוטו שהחניכים יקבלו לבין הפריטים בשטח</a:t>
            </a:r>
          </a:p>
          <a:p>
            <a:pPr algn="r" rtl="1"/>
            <a:r>
              <a:rPr lang="he-IL" sz="1800" b="1" dirty="0">
                <a:latin typeface="Calibri" panose="020F0502020204030204" pitchFamily="34" charset="0"/>
                <a:cs typeface="Calibri" panose="020F0502020204030204" pitchFamily="34" charset="0"/>
              </a:rPr>
              <a:t>גיל מומלץ: </a:t>
            </a:r>
            <a:r>
              <a:rPr lang="he-IL" sz="1800" dirty="0">
                <a:latin typeface="Calibri" panose="020F0502020204030204" pitchFamily="34" charset="0"/>
                <a:cs typeface="Calibri" panose="020F0502020204030204" pitchFamily="34" charset="0"/>
              </a:rPr>
              <a:t>ילדי גן–כיתה ו' </a:t>
            </a:r>
          </a:p>
          <a:p>
            <a:pPr algn="r" rtl="1"/>
            <a:r>
              <a:rPr lang="he-IL" sz="1800" b="1" dirty="0">
                <a:latin typeface="Calibri" panose="020F0502020204030204" pitchFamily="34" charset="0"/>
                <a:cs typeface="Calibri" panose="020F0502020204030204" pitchFamily="34" charset="0"/>
              </a:rPr>
              <a:t>איפה ומתי: </a:t>
            </a:r>
            <a:r>
              <a:rPr lang="he-IL" sz="1800" dirty="0">
                <a:latin typeface="Calibri" panose="020F0502020204030204" pitchFamily="34" charset="0"/>
                <a:cs typeface="Calibri" panose="020F0502020204030204" pitchFamily="34" charset="0"/>
              </a:rPr>
              <a:t>בחצר המוסד החינוכי, במהלך טיול, במהלך שהייה בשטח </a:t>
            </a:r>
          </a:p>
          <a:p>
            <a:pPr algn="r" rtl="1"/>
            <a:r>
              <a:rPr lang="he-IL" sz="1800" b="1" dirty="0">
                <a:latin typeface="Calibri" panose="020F0502020204030204" pitchFamily="34" charset="0"/>
                <a:cs typeface="Calibri" panose="020F0502020204030204" pitchFamily="34" charset="0"/>
              </a:rPr>
              <a:t>ציוד: </a:t>
            </a:r>
            <a:r>
              <a:rPr lang="he-IL" sz="1800" dirty="0">
                <a:latin typeface="Calibri" panose="020F0502020204030204" pitchFamily="34" charset="0"/>
                <a:cs typeface="Calibri" panose="020F0502020204030204" pitchFamily="34" charset="0"/>
              </a:rPr>
              <a:t>דפי לוטו </a:t>
            </a:r>
          </a:p>
          <a:p>
            <a:pPr algn="r" rtl="1"/>
            <a:endParaRPr lang="he-IL" sz="1800" b="1" dirty="0">
              <a:latin typeface="Calibri" panose="020F0502020204030204" pitchFamily="34" charset="0"/>
              <a:cs typeface="Calibri" panose="020F0502020204030204" pitchFamily="34" charset="0"/>
            </a:endParaRPr>
          </a:p>
          <a:p>
            <a:pPr algn="r" rtl="1"/>
            <a:r>
              <a:rPr lang="he-IL" sz="1800" b="1" dirty="0">
                <a:latin typeface="Calibri" panose="020F0502020204030204" pitchFamily="34" charset="0"/>
                <a:cs typeface="Calibri" panose="020F0502020204030204" pitchFamily="34" charset="0"/>
              </a:rPr>
              <a:t>מהלך הפעילות: </a:t>
            </a:r>
            <a:r>
              <a:rPr lang="he-IL" sz="1800" dirty="0">
                <a:latin typeface="Calibri" panose="020F0502020204030204" pitchFamily="34" charset="0"/>
                <a:cs typeface="Calibri" panose="020F0502020204030204" pitchFamily="34" charset="0"/>
              </a:rPr>
              <a:t>כל חניך או קבוצת חניכים מקבלים דף לוטו עם ציורי צמחים. במהלך השהייה בשטח על החניכים לזהות את הצמחים ולסמן אותם בדף. הראשון שסיים לסמן את כל הצמחים הוא המנצח.</a:t>
            </a:r>
          </a:p>
          <a:p>
            <a:pPr algn="r" rtl="1"/>
            <a:endParaRPr lang="en-US" sz="1800" dirty="0">
              <a:latin typeface="Calibri" panose="020F0502020204030204" pitchFamily="34" charset="0"/>
              <a:cs typeface="Calibri" panose="020F0502020204030204" pitchFamily="34" charset="0"/>
            </a:endParaRPr>
          </a:p>
          <a:p>
            <a:pPr algn="r" rtl="1"/>
            <a:r>
              <a:rPr lang="he-IL" sz="1800" b="1" dirty="0">
                <a:latin typeface="Calibri" panose="020F0502020204030204" pitchFamily="34" charset="0"/>
                <a:cs typeface="Calibri" panose="020F0502020204030204" pitchFamily="34" charset="0"/>
              </a:rPr>
              <a:t>אפשרויות נוספות:</a:t>
            </a:r>
          </a:p>
          <a:p>
            <a:pPr marL="342900" indent="-342900" algn="r" rtl="1">
              <a:buAutoNum type="arabicPeriod"/>
            </a:pPr>
            <a:r>
              <a:rPr lang="he-IL" sz="1800" dirty="0">
                <a:latin typeface="Calibri" panose="020F0502020204030204" pitchFamily="34" charset="0"/>
                <a:cs typeface="Calibri" panose="020F0502020204030204" pitchFamily="34" charset="0"/>
              </a:rPr>
              <a:t>להכניס כל דף לוטו לשומרן (שמרדף), ולהנחות את הילדים לאסוף עלים שנשרו לרצפה המתאימים לעלים שמופיעים בדף הלוטו. </a:t>
            </a:r>
          </a:p>
          <a:p>
            <a:pPr marL="342900" indent="-342900" algn="r" rtl="1">
              <a:buAutoNum type="arabicPeriod"/>
            </a:pPr>
            <a:r>
              <a:rPr lang="he-IL" sz="1800" dirty="0">
                <a:latin typeface="Calibri" panose="020F0502020204030204" pitchFamily="34" charset="0"/>
                <a:cs typeface="Calibri" panose="020F0502020204030204" pitchFamily="34" charset="0"/>
              </a:rPr>
              <a:t>לשחק את המשחק במהלך הליכה, בטיול, או במהלך פסק זמן בטיול.</a:t>
            </a:r>
          </a:p>
          <a:p>
            <a:pPr marL="342900" indent="-342900" algn="r" rtl="1">
              <a:buAutoNum type="arabicPeriod"/>
            </a:pPr>
            <a:endParaRPr lang="he-IL" sz="1800" b="1" dirty="0">
              <a:latin typeface="Calibri" panose="020F0502020204030204" pitchFamily="34" charset="0"/>
              <a:cs typeface="Calibri" panose="020F0502020204030204" pitchFamily="34" charset="0"/>
            </a:endParaRPr>
          </a:p>
          <a:p>
            <a:pPr algn="r" rtl="1"/>
            <a:r>
              <a:rPr lang="he-IL" sz="1800" b="1" dirty="0">
                <a:latin typeface="Calibri" panose="020F0502020204030204" pitchFamily="34" charset="0"/>
                <a:cs typeface="Calibri" panose="020F0502020204030204" pitchFamily="34" charset="0"/>
              </a:rPr>
              <a:t>דגשים: </a:t>
            </a:r>
            <a:r>
              <a:rPr lang="he-IL" sz="1800" dirty="0">
                <a:latin typeface="Calibri" panose="020F0502020204030204" pitchFamily="34" charset="0"/>
                <a:cs typeface="Calibri" panose="020F0502020204030204" pitchFamily="34" charset="0"/>
              </a:rPr>
              <a:t>חשוב! הנחו את החניכים לאסוף את המצאי, בלי לקטוף צמחים ובלי לפגוע בצמחים ובעצים הקיימים בשטח. אם מקיימים את הפעילות במרחב הפתוח, הגדירו גבולות גזרה לפעילות.</a:t>
            </a:r>
            <a:endParaRPr lang="en-IL" sz="1800"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2C46E526-1474-4272-9892-1B37FD6BFBEA}"/>
              </a:ext>
            </a:extLst>
          </p:cNvPr>
          <p:cNvCxnSpPr>
            <a:cxnSpLocks/>
          </p:cNvCxnSpPr>
          <p:nvPr userDrawn="1"/>
        </p:nvCxnSpPr>
        <p:spPr>
          <a:xfrm>
            <a:off x="591670" y="1374463"/>
            <a:ext cx="9507673"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46622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9C61AD87-CAC7-4C7E-BAE1-448131C0E187}"/>
              </a:ext>
            </a:extLst>
          </p:cNvPr>
          <p:cNvSpPr txBox="1"/>
          <p:nvPr userDrawn="1"/>
        </p:nvSpPr>
        <p:spPr>
          <a:xfrm>
            <a:off x="6218543" y="5492575"/>
            <a:ext cx="3219227" cy="523220"/>
          </a:xfrm>
          <a:prstGeom prst="rect">
            <a:avLst/>
          </a:prstGeom>
          <a:noFill/>
        </p:spPr>
        <p:txBody>
          <a:bodyPr wrap="square" rtlCol="0">
            <a:spAutoFit/>
          </a:bodyPr>
          <a:lstStyle/>
          <a:p>
            <a:pPr algn="ctr" rtl="1"/>
            <a:r>
              <a:rPr lang="he-IL" sz="2800" b="1" dirty="0">
                <a:latin typeface="Calibri" panose="020F0502020204030204" pitchFamily="34" charset="0"/>
                <a:cs typeface="Calibri" panose="020F0502020204030204" pitchFamily="34" charset="0"/>
              </a:rPr>
              <a:t>תבנית לוטו ריקה</a:t>
            </a:r>
            <a:endParaRPr lang="en-IL" sz="28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C66915D-8B5A-49D8-8DF5-8FBB71F8D20E}"/>
              </a:ext>
            </a:extLst>
          </p:cNvPr>
          <p:cNvSpPr txBox="1"/>
          <p:nvPr userDrawn="1"/>
        </p:nvSpPr>
        <p:spPr>
          <a:xfrm>
            <a:off x="686839" y="5492575"/>
            <a:ext cx="4353636" cy="1077218"/>
          </a:xfrm>
          <a:prstGeom prst="rect">
            <a:avLst/>
          </a:prstGeom>
          <a:noFill/>
        </p:spPr>
        <p:txBody>
          <a:bodyPr wrap="square" rtlCol="0">
            <a:spAutoFit/>
          </a:bodyPr>
          <a:lstStyle/>
          <a:p>
            <a:pPr algn="ctr" rtl="1"/>
            <a:r>
              <a:rPr lang="he-IL" sz="2800" b="1" dirty="0">
                <a:latin typeface="Calibri" panose="020F0502020204030204" pitchFamily="34" charset="0"/>
                <a:cs typeface="Calibri" panose="020F0502020204030204" pitchFamily="34" charset="0"/>
              </a:rPr>
              <a:t>תבנית לוטו מלאה </a:t>
            </a:r>
            <a:endParaRPr lang="en-US" sz="2800" b="1" dirty="0">
              <a:latin typeface="Calibri" panose="020F0502020204030204" pitchFamily="34" charset="0"/>
              <a:cs typeface="Calibri" panose="020F0502020204030204" pitchFamily="34" charset="0"/>
            </a:endParaRPr>
          </a:p>
          <a:p>
            <a:pPr algn="ctr" rtl="1"/>
            <a:r>
              <a:rPr lang="he-IL" sz="1800" dirty="0">
                <a:latin typeface="Calibri" panose="020F0502020204030204" pitchFamily="34" charset="0"/>
                <a:cs typeface="Calibri" panose="020F0502020204030204" pitchFamily="34" charset="0"/>
              </a:rPr>
              <a:t>(המכילה את הצמחים שבחרו המחנך/מדריך למשחק)</a:t>
            </a:r>
            <a:endParaRPr lang="en-IL" sz="18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E93B09F-2561-4BB2-9AF4-F16182AC9900}"/>
              </a:ext>
            </a:extLst>
          </p:cNvPr>
          <p:cNvPicPr>
            <a:picLocks noChangeAspect="1"/>
          </p:cNvPicPr>
          <p:nvPr userDrawn="1"/>
        </p:nvPicPr>
        <p:blipFill>
          <a:blip r:embed="rId2"/>
          <a:srcRect/>
          <a:stretch/>
        </p:blipFill>
        <p:spPr>
          <a:xfrm>
            <a:off x="5489568" y="2126744"/>
            <a:ext cx="4677175" cy="3306555"/>
          </a:xfrm>
          <a:prstGeom prst="rect">
            <a:avLst/>
          </a:prstGeom>
        </p:spPr>
      </p:pic>
      <p:pic>
        <p:nvPicPr>
          <p:cNvPr id="5" name="Picture 4">
            <a:extLst>
              <a:ext uri="{FF2B5EF4-FFF2-40B4-BE49-F238E27FC236}">
                <a16:creationId xmlns:a16="http://schemas.microsoft.com/office/drawing/2014/main" id="{4AB373C4-2BA3-49EB-AD96-DF7757A6D680}"/>
              </a:ext>
            </a:extLst>
          </p:cNvPr>
          <p:cNvPicPr>
            <a:picLocks noChangeAspect="1"/>
          </p:cNvPicPr>
          <p:nvPr userDrawn="1"/>
        </p:nvPicPr>
        <p:blipFill>
          <a:blip r:embed="rId3"/>
          <a:srcRect/>
          <a:stretch/>
        </p:blipFill>
        <p:spPr>
          <a:xfrm>
            <a:off x="525069" y="2126374"/>
            <a:ext cx="4677175" cy="3306926"/>
          </a:xfrm>
          <a:prstGeom prst="rect">
            <a:avLst/>
          </a:prstGeom>
        </p:spPr>
      </p:pic>
      <p:sp>
        <p:nvSpPr>
          <p:cNvPr id="6" name="TextBox 5">
            <a:extLst>
              <a:ext uri="{FF2B5EF4-FFF2-40B4-BE49-F238E27FC236}">
                <a16:creationId xmlns:a16="http://schemas.microsoft.com/office/drawing/2014/main" id="{9F7095E3-6A01-41A0-86B0-EBDF147D3FCE}"/>
              </a:ext>
            </a:extLst>
          </p:cNvPr>
          <p:cNvSpPr txBox="1"/>
          <p:nvPr userDrawn="1"/>
        </p:nvSpPr>
        <p:spPr>
          <a:xfrm>
            <a:off x="591671" y="290560"/>
            <a:ext cx="9615212" cy="1015663"/>
          </a:xfrm>
          <a:prstGeom prst="rect">
            <a:avLst/>
          </a:prstGeom>
          <a:noFill/>
        </p:spPr>
        <p:txBody>
          <a:bodyPr wrap="square" rtlCol="0">
            <a:spAutoFit/>
          </a:bodyPr>
          <a:lstStyle/>
          <a:p>
            <a:pPr algn="r" rtl="1"/>
            <a:r>
              <a:rPr lang="he-IL" sz="6000" b="1" dirty="0">
                <a:latin typeface="Calibri" panose="020F0502020204030204" pitchFamily="34" charset="0"/>
                <a:cs typeface="Calibri" panose="020F0502020204030204" pitchFamily="34" charset="0"/>
              </a:rPr>
              <a:t>אפשרות ב': לוטו</a:t>
            </a:r>
            <a:endParaRPr lang="en-IL" sz="4000" b="1" dirty="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EB4D803F-703C-4BA0-81F0-651FB834E24F}"/>
              </a:ext>
            </a:extLst>
          </p:cNvPr>
          <p:cNvCxnSpPr>
            <a:cxnSpLocks/>
          </p:cNvCxnSpPr>
          <p:nvPr userDrawn="1"/>
        </p:nvCxnSpPr>
        <p:spPr>
          <a:xfrm>
            <a:off x="591670" y="1374463"/>
            <a:ext cx="9507673"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96752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500534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64468" y="654105"/>
            <a:ext cx="9963000" cy="841800"/>
          </a:xfrm>
          <a:prstGeom prst="rect">
            <a:avLst/>
          </a:prstGeom>
        </p:spPr>
        <p:txBody>
          <a:bodyPr spcFirstLastPara="1" wrap="square" lIns="116050" tIns="116050" rIns="116050" bIns="116050"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2" name="Google Shape;22;p5"/>
          <p:cNvSpPr txBox="1">
            <a:spLocks noGrp="1"/>
          </p:cNvSpPr>
          <p:nvPr>
            <p:ph type="body" idx="1"/>
          </p:nvPr>
        </p:nvSpPr>
        <p:spPr>
          <a:xfrm>
            <a:off x="364468" y="1693927"/>
            <a:ext cx="4677000" cy="5021400"/>
          </a:xfrm>
          <a:prstGeom prst="rect">
            <a:avLst/>
          </a:prstGeom>
        </p:spPr>
        <p:txBody>
          <a:bodyPr spcFirstLastPara="1" wrap="square" lIns="116050" tIns="116050" rIns="116050" bIns="116050" anchor="t" anchorCtr="0">
            <a:normAutofit/>
          </a:bodyPr>
          <a:lstStyle>
            <a:lvl1pPr marL="457200" lvl="0" indent="-342900">
              <a:spcBef>
                <a:spcPts val="0"/>
              </a:spcBef>
              <a:spcAft>
                <a:spcPts val="0"/>
              </a:spcAft>
              <a:buSzPts val="1800"/>
              <a:buChar char="●"/>
              <a:defRPr sz="18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23" name="Google Shape;23;p5"/>
          <p:cNvSpPr txBox="1">
            <a:spLocks noGrp="1"/>
          </p:cNvSpPr>
          <p:nvPr>
            <p:ph type="body" idx="2"/>
          </p:nvPr>
        </p:nvSpPr>
        <p:spPr>
          <a:xfrm>
            <a:off x="5650483" y="1693927"/>
            <a:ext cx="4677000" cy="5021400"/>
          </a:xfrm>
          <a:prstGeom prst="rect">
            <a:avLst/>
          </a:prstGeom>
        </p:spPr>
        <p:txBody>
          <a:bodyPr spcFirstLastPara="1" wrap="square" lIns="116050" tIns="116050" rIns="116050" bIns="116050" anchor="t" anchorCtr="0">
            <a:normAutofit/>
          </a:bodyPr>
          <a:lstStyle>
            <a:lvl1pPr marL="457200" lvl="0" indent="-342900">
              <a:spcBef>
                <a:spcPts val="0"/>
              </a:spcBef>
              <a:spcAft>
                <a:spcPts val="0"/>
              </a:spcAft>
              <a:buSzPts val="1800"/>
              <a:buChar char="●"/>
              <a:defRPr sz="18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24" name="Google Shape;24;p5"/>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64468" y="816630"/>
            <a:ext cx="3283500" cy="1110600"/>
          </a:xfrm>
          <a:prstGeom prst="rect">
            <a:avLst/>
          </a:prstGeom>
        </p:spPr>
        <p:txBody>
          <a:bodyPr spcFirstLastPara="1" wrap="square" lIns="116050" tIns="116050" rIns="116050" bIns="116050"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0" name="Google Shape;30;p7"/>
          <p:cNvSpPr txBox="1">
            <a:spLocks noGrp="1"/>
          </p:cNvSpPr>
          <p:nvPr>
            <p:ph type="body" idx="1"/>
          </p:nvPr>
        </p:nvSpPr>
        <p:spPr>
          <a:xfrm>
            <a:off x="364468" y="2042457"/>
            <a:ext cx="3283500" cy="4673100"/>
          </a:xfrm>
          <a:prstGeom prst="rect">
            <a:avLst/>
          </a:prstGeom>
        </p:spPr>
        <p:txBody>
          <a:bodyPr spcFirstLastPara="1" wrap="square" lIns="116050" tIns="116050" rIns="116050" bIns="116050" anchor="t" anchorCtr="0">
            <a:normAutofit/>
          </a:bodyPr>
          <a:lstStyle>
            <a:lvl1pPr marL="457200" lvl="0" indent="-323850">
              <a:spcBef>
                <a:spcPts val="0"/>
              </a:spcBef>
              <a:spcAft>
                <a:spcPts val="0"/>
              </a:spcAft>
              <a:buSzPts val="1500"/>
              <a:buChar char="●"/>
              <a:defRPr sz="15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31" name="Google Shape;31;p7"/>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73245" y="661638"/>
            <a:ext cx="7445700" cy="6012600"/>
          </a:xfrm>
          <a:prstGeom prst="rect">
            <a:avLst/>
          </a:prstGeom>
        </p:spPr>
        <p:txBody>
          <a:bodyPr spcFirstLastPara="1" wrap="square" lIns="116050" tIns="116050" rIns="116050" bIns="116050" anchor="ctr" anchorCtr="0">
            <a:normAutofit/>
          </a:bodyPr>
          <a:lstStyle>
            <a:lvl1pPr lvl="0">
              <a:spcBef>
                <a:spcPts val="0"/>
              </a:spcBef>
              <a:spcAft>
                <a:spcPts val="0"/>
              </a:spcAft>
              <a:buSzPts val="6100"/>
              <a:buNone/>
              <a:defRPr sz="6100"/>
            </a:lvl1pPr>
            <a:lvl2pPr lvl="1">
              <a:spcBef>
                <a:spcPts val="0"/>
              </a:spcBef>
              <a:spcAft>
                <a:spcPts val="0"/>
              </a:spcAft>
              <a:buSzPts val="6100"/>
              <a:buNone/>
              <a:defRPr sz="6100"/>
            </a:lvl2pPr>
            <a:lvl3pPr lvl="2">
              <a:spcBef>
                <a:spcPts val="0"/>
              </a:spcBef>
              <a:spcAft>
                <a:spcPts val="0"/>
              </a:spcAft>
              <a:buSzPts val="6100"/>
              <a:buNone/>
              <a:defRPr sz="6100"/>
            </a:lvl3pPr>
            <a:lvl4pPr lvl="3">
              <a:spcBef>
                <a:spcPts val="0"/>
              </a:spcBef>
              <a:spcAft>
                <a:spcPts val="0"/>
              </a:spcAft>
              <a:buSzPts val="6100"/>
              <a:buNone/>
              <a:defRPr sz="6100"/>
            </a:lvl4pPr>
            <a:lvl5pPr lvl="4">
              <a:spcBef>
                <a:spcPts val="0"/>
              </a:spcBef>
              <a:spcAft>
                <a:spcPts val="0"/>
              </a:spcAft>
              <a:buSzPts val="6100"/>
              <a:buNone/>
              <a:defRPr sz="6100"/>
            </a:lvl5pPr>
            <a:lvl6pPr lvl="5">
              <a:spcBef>
                <a:spcPts val="0"/>
              </a:spcBef>
              <a:spcAft>
                <a:spcPts val="0"/>
              </a:spcAft>
              <a:buSzPts val="6100"/>
              <a:buNone/>
              <a:defRPr sz="6100"/>
            </a:lvl6pPr>
            <a:lvl7pPr lvl="6">
              <a:spcBef>
                <a:spcPts val="0"/>
              </a:spcBef>
              <a:spcAft>
                <a:spcPts val="0"/>
              </a:spcAft>
              <a:buSzPts val="6100"/>
              <a:buNone/>
              <a:defRPr sz="6100"/>
            </a:lvl7pPr>
            <a:lvl8pPr lvl="7">
              <a:spcBef>
                <a:spcPts val="0"/>
              </a:spcBef>
              <a:spcAft>
                <a:spcPts val="0"/>
              </a:spcAft>
              <a:buSzPts val="6100"/>
              <a:buNone/>
              <a:defRPr sz="6100"/>
            </a:lvl8pPr>
            <a:lvl9pPr lvl="8">
              <a:spcBef>
                <a:spcPts val="0"/>
              </a:spcBef>
              <a:spcAft>
                <a:spcPts val="0"/>
              </a:spcAft>
              <a:buSzPts val="6100"/>
              <a:buNone/>
              <a:defRPr sz="6100"/>
            </a:lvl9pPr>
          </a:lstStyle>
          <a:p>
            <a:endParaRPr/>
          </a:p>
        </p:txBody>
      </p:sp>
      <p:sp>
        <p:nvSpPr>
          <p:cNvPr id="34" name="Google Shape;34;p8"/>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5346000" y="-184"/>
            <a:ext cx="5346000" cy="7560000"/>
          </a:xfrm>
          <a:prstGeom prst="rect">
            <a:avLst/>
          </a:prstGeom>
          <a:solidFill>
            <a:schemeClr val="lt2"/>
          </a:solidFill>
          <a:ln>
            <a:noFill/>
          </a:ln>
        </p:spPr>
        <p:txBody>
          <a:bodyPr spcFirstLastPara="1" wrap="square" lIns="116050" tIns="116050" rIns="116050" bIns="11605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310447" y="1812541"/>
            <a:ext cx="4730100" cy="2178600"/>
          </a:xfrm>
          <a:prstGeom prst="rect">
            <a:avLst/>
          </a:prstGeom>
        </p:spPr>
        <p:txBody>
          <a:bodyPr spcFirstLastPara="1" wrap="square" lIns="116050" tIns="116050" rIns="116050" bIns="116050" anchor="b" anchorCtr="0">
            <a:normAutofit/>
          </a:bodyPr>
          <a:lstStyle>
            <a:lvl1pPr lvl="0" algn="ctr">
              <a:spcBef>
                <a:spcPts val="0"/>
              </a:spcBef>
              <a:spcAft>
                <a:spcPts val="0"/>
              </a:spcAft>
              <a:buSzPts val="5300"/>
              <a:buNone/>
              <a:defRPr sz="5300"/>
            </a:lvl1pPr>
            <a:lvl2pPr lvl="1" algn="ctr">
              <a:spcBef>
                <a:spcPts val="0"/>
              </a:spcBef>
              <a:spcAft>
                <a:spcPts val="0"/>
              </a:spcAft>
              <a:buSzPts val="5300"/>
              <a:buNone/>
              <a:defRPr sz="5300"/>
            </a:lvl2pPr>
            <a:lvl3pPr lvl="2" algn="ctr">
              <a:spcBef>
                <a:spcPts val="0"/>
              </a:spcBef>
              <a:spcAft>
                <a:spcPts val="0"/>
              </a:spcAft>
              <a:buSzPts val="5300"/>
              <a:buNone/>
              <a:defRPr sz="5300"/>
            </a:lvl3pPr>
            <a:lvl4pPr lvl="3" algn="ctr">
              <a:spcBef>
                <a:spcPts val="0"/>
              </a:spcBef>
              <a:spcAft>
                <a:spcPts val="0"/>
              </a:spcAft>
              <a:buSzPts val="5300"/>
              <a:buNone/>
              <a:defRPr sz="5300"/>
            </a:lvl4pPr>
            <a:lvl5pPr lvl="4" algn="ctr">
              <a:spcBef>
                <a:spcPts val="0"/>
              </a:spcBef>
              <a:spcAft>
                <a:spcPts val="0"/>
              </a:spcAft>
              <a:buSzPts val="5300"/>
              <a:buNone/>
              <a:defRPr sz="5300"/>
            </a:lvl5pPr>
            <a:lvl6pPr lvl="5" algn="ctr">
              <a:spcBef>
                <a:spcPts val="0"/>
              </a:spcBef>
              <a:spcAft>
                <a:spcPts val="0"/>
              </a:spcAft>
              <a:buSzPts val="5300"/>
              <a:buNone/>
              <a:defRPr sz="5300"/>
            </a:lvl6pPr>
            <a:lvl7pPr lvl="6" algn="ctr">
              <a:spcBef>
                <a:spcPts val="0"/>
              </a:spcBef>
              <a:spcAft>
                <a:spcPts val="0"/>
              </a:spcAft>
              <a:buSzPts val="5300"/>
              <a:buNone/>
              <a:defRPr sz="5300"/>
            </a:lvl7pPr>
            <a:lvl8pPr lvl="7" algn="ctr">
              <a:spcBef>
                <a:spcPts val="0"/>
              </a:spcBef>
              <a:spcAft>
                <a:spcPts val="0"/>
              </a:spcAft>
              <a:buSzPts val="5300"/>
              <a:buNone/>
              <a:defRPr sz="5300"/>
            </a:lvl8pPr>
            <a:lvl9pPr lvl="8" algn="ctr">
              <a:spcBef>
                <a:spcPts val="0"/>
              </a:spcBef>
              <a:spcAft>
                <a:spcPts val="0"/>
              </a:spcAft>
              <a:buSzPts val="5300"/>
              <a:buNone/>
              <a:defRPr sz="5300"/>
            </a:lvl9pPr>
          </a:lstStyle>
          <a:p>
            <a:endParaRPr/>
          </a:p>
        </p:txBody>
      </p:sp>
      <p:sp>
        <p:nvSpPr>
          <p:cNvPr id="38" name="Google Shape;38;p9"/>
          <p:cNvSpPr txBox="1">
            <a:spLocks noGrp="1"/>
          </p:cNvSpPr>
          <p:nvPr>
            <p:ph type="subTitle" idx="1"/>
          </p:nvPr>
        </p:nvSpPr>
        <p:spPr>
          <a:xfrm>
            <a:off x="310447" y="4120005"/>
            <a:ext cx="4730100" cy="1815300"/>
          </a:xfrm>
          <a:prstGeom prst="rect">
            <a:avLst/>
          </a:prstGeom>
        </p:spPr>
        <p:txBody>
          <a:bodyPr spcFirstLastPara="1" wrap="square" lIns="116050" tIns="116050" rIns="116050" bIns="116050" anchor="t" anchorCtr="0">
            <a:norm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a:endParaRPr/>
          </a:p>
        </p:txBody>
      </p:sp>
      <p:sp>
        <p:nvSpPr>
          <p:cNvPr id="39" name="Google Shape;39;p9"/>
          <p:cNvSpPr txBox="1">
            <a:spLocks noGrp="1"/>
          </p:cNvSpPr>
          <p:nvPr>
            <p:ph type="body" idx="2"/>
          </p:nvPr>
        </p:nvSpPr>
        <p:spPr>
          <a:xfrm>
            <a:off x="5775715" y="1064257"/>
            <a:ext cx="4486500" cy="5431200"/>
          </a:xfrm>
          <a:prstGeom prst="rect">
            <a:avLst/>
          </a:prstGeom>
        </p:spPr>
        <p:txBody>
          <a:bodyPr spcFirstLastPara="1" wrap="square" lIns="116050" tIns="116050" rIns="116050" bIns="116050" anchor="ctr" anchorCtr="0">
            <a:normAutofit/>
          </a:bodyPr>
          <a:lstStyle>
            <a:lvl1pPr marL="457200" lvl="0" indent="-374650">
              <a:spcBef>
                <a:spcPts val="0"/>
              </a:spcBef>
              <a:spcAft>
                <a:spcPts val="0"/>
              </a:spcAft>
              <a:buSzPts val="23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0" name="Google Shape;40;p9"/>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64468" y="6218168"/>
            <a:ext cx="7014300" cy="889500"/>
          </a:xfrm>
          <a:prstGeom prst="rect">
            <a:avLst/>
          </a:prstGeom>
        </p:spPr>
        <p:txBody>
          <a:bodyPr spcFirstLastPara="1" wrap="square" lIns="116050" tIns="116050" rIns="116050" bIns="116050" anchor="ctr" anchorCtr="0">
            <a:normAutofit/>
          </a:bodyPr>
          <a:lstStyle>
            <a:lvl1pPr marL="457200" lvl="0" indent="-228600">
              <a:lnSpc>
                <a:spcPct val="100000"/>
              </a:lnSpc>
              <a:spcBef>
                <a:spcPts val="0"/>
              </a:spcBef>
              <a:spcAft>
                <a:spcPts val="0"/>
              </a:spcAft>
              <a:buSzPts val="2300"/>
              <a:buNone/>
              <a:defRPr/>
            </a:lvl1pPr>
          </a:lstStyle>
          <a:p>
            <a:endParaRPr/>
          </a:p>
        </p:txBody>
      </p:sp>
      <p:sp>
        <p:nvSpPr>
          <p:cNvPr id="43" name="Google Shape;43;p10"/>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48749559-2EA2-4A33-8BEC-310C1F8AE081}"/>
              </a:ext>
            </a:extLst>
          </p:cNvPr>
          <p:cNvSpPr txBox="1"/>
          <p:nvPr userDrawn="1"/>
        </p:nvSpPr>
        <p:spPr>
          <a:xfrm>
            <a:off x="591671" y="290560"/>
            <a:ext cx="9615212" cy="1015663"/>
          </a:xfrm>
          <a:prstGeom prst="rect">
            <a:avLst/>
          </a:prstGeom>
          <a:noFill/>
        </p:spPr>
        <p:txBody>
          <a:bodyPr wrap="square" rtlCol="0">
            <a:spAutoFit/>
          </a:bodyPr>
          <a:lstStyle/>
          <a:p>
            <a:pPr algn="r" rtl="1"/>
            <a:r>
              <a:rPr lang="he-IL" sz="6000" b="1" dirty="0">
                <a:latin typeface="Calibri" panose="020F0502020204030204" pitchFamily="34" charset="0"/>
                <a:cs typeface="Calibri" panose="020F0502020204030204" pitchFamily="34" charset="0"/>
              </a:rPr>
              <a:t>אפשרות א': מגדיר צמחים אישי</a:t>
            </a:r>
            <a:endParaRPr lang="en-IL" sz="40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DC5EF39-5411-40C0-9ECD-70AFE0F224A3}"/>
              </a:ext>
            </a:extLst>
          </p:cNvPr>
          <p:cNvSpPr txBox="1"/>
          <p:nvPr userDrawn="1"/>
        </p:nvSpPr>
        <p:spPr>
          <a:xfrm>
            <a:off x="537900" y="1636804"/>
            <a:ext cx="9615211" cy="5078313"/>
          </a:xfrm>
          <a:prstGeom prst="rect">
            <a:avLst/>
          </a:prstGeom>
          <a:noFill/>
        </p:spPr>
        <p:txBody>
          <a:bodyPr wrap="square" rtlCol="0">
            <a:spAutoFit/>
          </a:bodyPr>
          <a:lstStyle/>
          <a:p>
            <a:pPr algn="r" rtl="1"/>
            <a:r>
              <a:rPr lang="he-IL" sz="1800" b="1" dirty="0">
                <a:latin typeface="Calibri" panose="020F0502020204030204" pitchFamily="34" charset="0"/>
                <a:cs typeface="Calibri" panose="020F0502020204030204" pitchFamily="34" charset="0"/>
              </a:rPr>
              <a:t>מטרת הפעילות: </a:t>
            </a:r>
            <a:r>
              <a:rPr lang="he-IL" sz="1800" dirty="0">
                <a:latin typeface="Calibri" panose="020F0502020204030204" pitchFamily="34" charset="0"/>
                <a:cs typeface="Calibri" panose="020F0502020204030204" pitchFamily="34" charset="0"/>
              </a:rPr>
              <a:t>זיהוי צמחים והכרתם </a:t>
            </a:r>
            <a:endParaRPr lang="en-US" sz="1800" dirty="0">
              <a:latin typeface="Calibri" panose="020F0502020204030204" pitchFamily="34" charset="0"/>
              <a:cs typeface="Calibri" panose="020F0502020204030204" pitchFamily="34" charset="0"/>
            </a:endParaRPr>
          </a:p>
          <a:p>
            <a:pPr algn="r" rtl="1"/>
            <a:r>
              <a:rPr lang="he-IL" sz="1800" b="1" dirty="0">
                <a:latin typeface="Calibri" panose="020F0502020204030204" pitchFamily="34" charset="0"/>
                <a:cs typeface="Calibri" panose="020F0502020204030204" pitchFamily="34" charset="0"/>
              </a:rPr>
              <a:t>גיל מומלץ: </a:t>
            </a:r>
            <a:r>
              <a:rPr lang="he-IL" sz="1800" dirty="0">
                <a:latin typeface="Calibri" panose="020F0502020204030204" pitchFamily="34" charset="0"/>
                <a:cs typeface="Calibri" panose="020F0502020204030204" pitchFamily="34" charset="0"/>
              </a:rPr>
              <a:t>ילדי גן–כיתה ד' </a:t>
            </a:r>
            <a:endParaRPr lang="en-US" sz="1800" dirty="0">
              <a:latin typeface="Calibri" panose="020F0502020204030204" pitchFamily="34" charset="0"/>
              <a:cs typeface="Calibri" panose="020F0502020204030204" pitchFamily="34" charset="0"/>
            </a:endParaRPr>
          </a:p>
          <a:p>
            <a:pPr algn="r" rtl="1"/>
            <a:r>
              <a:rPr lang="he-IL" sz="1800" b="1" dirty="0">
                <a:latin typeface="Calibri" panose="020F0502020204030204" pitchFamily="34" charset="0"/>
                <a:cs typeface="Calibri" panose="020F0502020204030204" pitchFamily="34" charset="0"/>
              </a:rPr>
              <a:t>איפה ומתי: </a:t>
            </a:r>
            <a:r>
              <a:rPr lang="he-IL" sz="1800" dirty="0">
                <a:latin typeface="Calibri" panose="020F0502020204030204" pitchFamily="34" charset="0"/>
                <a:cs typeface="Calibri" panose="020F0502020204030204" pitchFamily="34" charset="0"/>
              </a:rPr>
              <a:t>בחצר המוסד החינוכי, במהלך טיול, במהלך שהייה בשטח </a:t>
            </a:r>
            <a:endParaRPr lang="en-US" sz="1800" dirty="0">
              <a:latin typeface="Calibri" panose="020F0502020204030204" pitchFamily="34" charset="0"/>
              <a:cs typeface="Calibri" panose="020F0502020204030204" pitchFamily="34" charset="0"/>
            </a:endParaRPr>
          </a:p>
          <a:p>
            <a:pPr algn="r" rtl="1"/>
            <a:r>
              <a:rPr lang="he-IL" sz="1800" b="1" dirty="0">
                <a:latin typeface="Calibri" panose="020F0502020204030204" pitchFamily="34" charset="0"/>
                <a:cs typeface="Calibri" panose="020F0502020204030204" pitchFamily="34" charset="0"/>
              </a:rPr>
              <a:t>ציוד: </a:t>
            </a:r>
            <a:r>
              <a:rPr lang="he-IL" sz="1800" dirty="0">
                <a:latin typeface="Calibri" panose="020F0502020204030204" pitchFamily="34" charset="0"/>
                <a:cs typeface="Calibri" panose="020F0502020204030204" pitchFamily="34" charset="0"/>
              </a:rPr>
              <a:t>צבעים, דף מגדיר לכל ילד</a:t>
            </a:r>
            <a:endParaRPr lang="en-US" sz="1800" dirty="0">
              <a:latin typeface="Calibri" panose="020F0502020204030204" pitchFamily="34" charset="0"/>
              <a:cs typeface="Calibri" panose="020F0502020204030204" pitchFamily="34" charset="0"/>
            </a:endParaRPr>
          </a:p>
          <a:p>
            <a:pPr algn="r" rtl="1"/>
            <a:endParaRPr lang="en-US" sz="1800" dirty="0">
              <a:latin typeface="Calibri" panose="020F0502020204030204" pitchFamily="34" charset="0"/>
              <a:cs typeface="Calibri" panose="020F0502020204030204" pitchFamily="34" charset="0"/>
            </a:endParaRPr>
          </a:p>
          <a:p>
            <a:pPr algn="r" rtl="1"/>
            <a:r>
              <a:rPr lang="he-IL" sz="1800" b="1" dirty="0">
                <a:latin typeface="Calibri" panose="020F0502020204030204" pitchFamily="34" charset="0"/>
                <a:cs typeface="Calibri" panose="020F0502020204030204" pitchFamily="34" charset="0"/>
              </a:rPr>
              <a:t>מהלך הפעילות: </a:t>
            </a:r>
            <a:r>
              <a:rPr lang="he-IL" sz="1800" dirty="0">
                <a:latin typeface="Calibri" panose="020F0502020204030204" pitchFamily="34" charset="0"/>
                <a:cs typeface="Calibri" panose="020F0502020204030204" pitchFamily="34" charset="0"/>
              </a:rPr>
              <a:t>כל החניכים מקבלים מהמחנך/מדריך דף עם ציורי הצמחים שהם עתידים לפגוש במהלך השהייה בשטח. ראשית יזהו החניכים את הצמחים שבמגדיר במהלך הפעילות בשטח; לאחר מכן הם יצבעו את התמונות ויציירו את "הפרח האהוב עליהם" (אפשר לצייר גם פרח דמיוני)</a:t>
            </a:r>
            <a:r>
              <a:rPr lang="en-US" sz="1800" dirty="0">
                <a:latin typeface="Calibri" panose="020F0502020204030204" pitchFamily="34" charset="0"/>
                <a:cs typeface="Calibri" panose="020F0502020204030204" pitchFamily="34" charset="0"/>
              </a:rPr>
              <a:t>;</a:t>
            </a:r>
            <a:r>
              <a:rPr lang="he-IL" sz="1800" dirty="0">
                <a:latin typeface="Calibri" panose="020F0502020204030204" pitchFamily="34" charset="0"/>
                <a:cs typeface="Calibri" panose="020F0502020204030204" pitchFamily="34" charset="0"/>
              </a:rPr>
              <a:t> </a:t>
            </a:r>
            <a:endParaRPr lang="en-US" sz="1800" dirty="0">
              <a:latin typeface="Calibri" panose="020F0502020204030204" pitchFamily="34" charset="0"/>
              <a:cs typeface="Calibri" panose="020F0502020204030204" pitchFamily="34" charset="0"/>
            </a:endParaRPr>
          </a:p>
          <a:p>
            <a:pPr algn="r" rtl="1"/>
            <a:r>
              <a:rPr lang="he-IL" sz="1800" dirty="0">
                <a:latin typeface="Calibri" panose="020F0502020204030204" pitchFamily="34" charset="0"/>
                <a:cs typeface="Calibri" panose="020F0502020204030204" pitchFamily="34" charset="0"/>
              </a:rPr>
              <a:t>בשלב האחרון יקפלו החניכים את הדף לחצי ולאחר מכן ייצרו ממנו אקורדיון. עכשיו המגדיר מוכן.</a:t>
            </a:r>
            <a:endParaRPr lang="en-IL" sz="1800" dirty="0">
              <a:latin typeface="Calibri" panose="020F0502020204030204" pitchFamily="34" charset="0"/>
              <a:cs typeface="Calibri" panose="020F0502020204030204" pitchFamily="34" charset="0"/>
            </a:endParaRPr>
          </a:p>
          <a:p>
            <a:pPr algn="r" rtl="1"/>
            <a:endParaRPr lang="en-US" sz="1800" dirty="0">
              <a:latin typeface="Calibri" panose="020F0502020204030204" pitchFamily="34" charset="0"/>
              <a:cs typeface="Calibri" panose="020F0502020204030204" pitchFamily="34" charset="0"/>
            </a:endParaRPr>
          </a:p>
          <a:p>
            <a:pPr algn="r" rtl="1"/>
            <a:r>
              <a:rPr lang="he-IL" sz="1800" b="1" dirty="0">
                <a:latin typeface="Calibri" panose="020F0502020204030204" pitchFamily="34" charset="0"/>
                <a:cs typeface="Calibri" panose="020F0502020204030204" pitchFamily="34" charset="0"/>
              </a:rPr>
              <a:t>הכנת המגדיר על ידי המחנך/מדריך: </a:t>
            </a:r>
            <a:endParaRPr lang="en-IL" sz="1800" b="1" dirty="0">
              <a:latin typeface="Calibri" panose="020F0502020204030204" pitchFamily="34" charset="0"/>
              <a:cs typeface="Calibri" panose="020F0502020204030204" pitchFamily="34" charset="0"/>
            </a:endParaRPr>
          </a:p>
          <a:p>
            <a:pPr lvl="0" algn="r" rtl="1"/>
            <a:r>
              <a:rPr lang="he-IL" sz="1800" dirty="0">
                <a:latin typeface="Calibri" panose="020F0502020204030204" pitchFamily="34" charset="0"/>
                <a:cs typeface="Calibri" panose="020F0502020204030204" pitchFamily="34" charset="0"/>
              </a:rPr>
              <a:t>המחנך/מדריך יערכו סיור הכנה לפני היציאה לפעילות, ויכינו מגדיר שיתאים לצמחים הקיימים בשטח בזמן הנתון. שימו לב שהצמחים החד שנתיים צומחים בעונות מסוימות, ולכן יש לבחור צמחים שקיימים בשטח בזמן עריכת הפעילות.</a:t>
            </a:r>
            <a:endParaRPr lang="en-IL" sz="1800" dirty="0">
              <a:latin typeface="Calibri" panose="020F0502020204030204" pitchFamily="34" charset="0"/>
              <a:cs typeface="Calibri" panose="020F0502020204030204" pitchFamily="34" charset="0"/>
            </a:endParaRPr>
          </a:p>
          <a:p>
            <a:pPr lvl="0" algn="r" rtl="1"/>
            <a:endParaRPr lang="en-US" sz="1800" b="1" dirty="0">
              <a:latin typeface="Calibri" panose="020F0502020204030204" pitchFamily="34" charset="0"/>
              <a:cs typeface="Calibri" panose="020F0502020204030204" pitchFamily="34" charset="0"/>
            </a:endParaRPr>
          </a:p>
          <a:p>
            <a:pPr lvl="0" algn="r" rtl="1"/>
            <a:r>
              <a:rPr lang="he-IL" sz="1800" b="1" dirty="0">
                <a:latin typeface="Calibri" panose="020F0502020204030204" pitchFamily="34" charset="0"/>
                <a:cs typeface="Calibri" panose="020F0502020204030204" pitchFamily="34" charset="0"/>
              </a:rPr>
              <a:t>עיצוב המגדיר: </a:t>
            </a:r>
            <a:endParaRPr lang="en-US" sz="1800" b="1" dirty="0">
              <a:latin typeface="Calibri" panose="020F0502020204030204" pitchFamily="34" charset="0"/>
              <a:cs typeface="Calibri" panose="020F0502020204030204" pitchFamily="34" charset="0"/>
            </a:endParaRPr>
          </a:p>
          <a:p>
            <a:pPr lvl="0" algn="r" rtl="1"/>
            <a:r>
              <a:rPr lang="he-IL" sz="1800" dirty="0">
                <a:latin typeface="Calibri" panose="020F0502020204030204" pitchFamily="34" charset="0"/>
                <a:cs typeface="Calibri" panose="020F0502020204030204" pitchFamily="34" charset="0"/>
              </a:rPr>
              <a:t>המחנך/מדריך יבחרו את הצמחים למגדיר, בהתאם למצאי בסיור ההכנה, ויציבו אותם בתבנית המצגת של קק"ל. </a:t>
            </a:r>
            <a:endParaRPr lang="en-US" sz="1800" dirty="0">
              <a:latin typeface="Calibri" panose="020F0502020204030204" pitchFamily="34" charset="0"/>
              <a:cs typeface="Calibri" panose="020F0502020204030204" pitchFamily="34" charset="0"/>
            </a:endParaRPr>
          </a:p>
          <a:p>
            <a:pPr lvl="0" algn="r" rtl="1"/>
            <a:r>
              <a:rPr lang="he-IL" sz="1800" dirty="0">
                <a:latin typeface="Calibri" panose="020F0502020204030204" pitchFamily="34" charset="0"/>
                <a:cs typeface="Calibri" panose="020F0502020204030204" pitchFamily="34" charset="0"/>
              </a:rPr>
              <a:t>(יש לסדר את תמונות הצמחים בהתאם לתבנית. שימו לב שחלק מהתמונות פונות לכיוונים מנוגדים).</a:t>
            </a:r>
            <a:endParaRPr lang="en-IL" sz="1800"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C2D524A-E092-4C84-A924-0D70346BEC9A}"/>
              </a:ext>
            </a:extLst>
          </p:cNvPr>
          <p:cNvCxnSpPr>
            <a:cxnSpLocks/>
          </p:cNvCxnSpPr>
          <p:nvPr userDrawn="1"/>
        </p:nvCxnSpPr>
        <p:spPr>
          <a:xfrm>
            <a:off x="591670" y="1374463"/>
            <a:ext cx="9507673"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80796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64468" y="1625801"/>
            <a:ext cx="9963000" cy="2886000"/>
          </a:xfrm>
          <a:prstGeom prst="rect">
            <a:avLst/>
          </a:prstGeom>
        </p:spPr>
        <p:txBody>
          <a:bodyPr spcFirstLastPara="1" wrap="square" lIns="116050" tIns="116050" rIns="116050" bIns="116050" anchor="b" anchorCtr="0">
            <a:normAutofit/>
          </a:bodyPr>
          <a:lstStyle>
            <a:lvl1pPr lvl="0" algn="ctr">
              <a:spcBef>
                <a:spcPts val="0"/>
              </a:spcBef>
              <a:spcAft>
                <a:spcPts val="0"/>
              </a:spcAft>
              <a:buSzPts val="15200"/>
              <a:buNone/>
              <a:defRPr sz="15200"/>
            </a:lvl1pPr>
            <a:lvl2pPr lvl="1" algn="ctr">
              <a:spcBef>
                <a:spcPts val="0"/>
              </a:spcBef>
              <a:spcAft>
                <a:spcPts val="0"/>
              </a:spcAft>
              <a:buSzPts val="15200"/>
              <a:buNone/>
              <a:defRPr sz="15200"/>
            </a:lvl2pPr>
            <a:lvl3pPr lvl="2" algn="ctr">
              <a:spcBef>
                <a:spcPts val="0"/>
              </a:spcBef>
              <a:spcAft>
                <a:spcPts val="0"/>
              </a:spcAft>
              <a:buSzPts val="15200"/>
              <a:buNone/>
              <a:defRPr sz="15200"/>
            </a:lvl3pPr>
            <a:lvl4pPr lvl="3" algn="ctr">
              <a:spcBef>
                <a:spcPts val="0"/>
              </a:spcBef>
              <a:spcAft>
                <a:spcPts val="0"/>
              </a:spcAft>
              <a:buSzPts val="15200"/>
              <a:buNone/>
              <a:defRPr sz="15200"/>
            </a:lvl4pPr>
            <a:lvl5pPr lvl="4" algn="ctr">
              <a:spcBef>
                <a:spcPts val="0"/>
              </a:spcBef>
              <a:spcAft>
                <a:spcPts val="0"/>
              </a:spcAft>
              <a:buSzPts val="15200"/>
              <a:buNone/>
              <a:defRPr sz="15200"/>
            </a:lvl5pPr>
            <a:lvl6pPr lvl="5" algn="ctr">
              <a:spcBef>
                <a:spcPts val="0"/>
              </a:spcBef>
              <a:spcAft>
                <a:spcPts val="0"/>
              </a:spcAft>
              <a:buSzPts val="15200"/>
              <a:buNone/>
              <a:defRPr sz="15200"/>
            </a:lvl6pPr>
            <a:lvl7pPr lvl="6" algn="ctr">
              <a:spcBef>
                <a:spcPts val="0"/>
              </a:spcBef>
              <a:spcAft>
                <a:spcPts val="0"/>
              </a:spcAft>
              <a:buSzPts val="15200"/>
              <a:buNone/>
              <a:defRPr sz="15200"/>
            </a:lvl7pPr>
            <a:lvl8pPr lvl="7" algn="ctr">
              <a:spcBef>
                <a:spcPts val="0"/>
              </a:spcBef>
              <a:spcAft>
                <a:spcPts val="0"/>
              </a:spcAft>
              <a:buSzPts val="15200"/>
              <a:buNone/>
              <a:defRPr sz="15200"/>
            </a:lvl8pPr>
            <a:lvl9pPr lvl="8" algn="ctr">
              <a:spcBef>
                <a:spcPts val="0"/>
              </a:spcBef>
              <a:spcAft>
                <a:spcPts val="0"/>
              </a:spcAft>
              <a:buSzPts val="15200"/>
              <a:buNone/>
              <a:defRPr sz="15200"/>
            </a:lvl9pPr>
          </a:lstStyle>
          <a:p>
            <a:r>
              <a:t>xx%</a:t>
            </a:r>
          </a:p>
        </p:txBody>
      </p:sp>
      <p:sp>
        <p:nvSpPr>
          <p:cNvPr id="46" name="Google Shape;46;p11"/>
          <p:cNvSpPr txBox="1">
            <a:spLocks noGrp="1"/>
          </p:cNvSpPr>
          <p:nvPr>
            <p:ph type="body" idx="1"/>
          </p:nvPr>
        </p:nvSpPr>
        <p:spPr>
          <a:xfrm>
            <a:off x="364468" y="4633192"/>
            <a:ext cx="9963000" cy="1911900"/>
          </a:xfrm>
          <a:prstGeom prst="rect">
            <a:avLst/>
          </a:prstGeom>
        </p:spPr>
        <p:txBody>
          <a:bodyPr spcFirstLastPara="1" wrap="square" lIns="116050" tIns="116050" rIns="116050" bIns="116050" anchor="t" anchorCtr="0">
            <a:normAutofit/>
          </a:bodyPr>
          <a:lstStyle>
            <a:lvl1pPr marL="457200" lvl="0" indent="-374650" algn="ctr">
              <a:spcBef>
                <a:spcPts val="0"/>
              </a:spcBef>
              <a:spcAft>
                <a:spcPts val="0"/>
              </a:spcAft>
              <a:buSzPts val="2300"/>
              <a:buChar char="●"/>
              <a:defRPr/>
            </a:lvl1pPr>
            <a:lvl2pPr marL="914400" lvl="1" indent="-342900" algn="ctr">
              <a:spcBef>
                <a:spcPts val="0"/>
              </a:spcBef>
              <a:spcAft>
                <a:spcPts val="0"/>
              </a:spcAft>
              <a:buSzPts val="1800"/>
              <a:buChar char="○"/>
              <a:defRPr/>
            </a:lvl2pPr>
            <a:lvl3pPr marL="1371600" lvl="2" indent="-342900" algn="ctr">
              <a:spcBef>
                <a:spcPts val="0"/>
              </a:spcBef>
              <a:spcAft>
                <a:spcPts val="0"/>
              </a:spcAft>
              <a:buSzPts val="1800"/>
              <a:buChar char="■"/>
              <a:defRPr/>
            </a:lvl3pPr>
            <a:lvl4pPr marL="1828800" lvl="3" indent="-342900" algn="ctr">
              <a:spcBef>
                <a:spcPts val="0"/>
              </a:spcBef>
              <a:spcAft>
                <a:spcPts val="0"/>
              </a:spcAft>
              <a:buSzPts val="1800"/>
              <a:buChar char="●"/>
              <a:defRPr/>
            </a:lvl4pPr>
            <a:lvl5pPr marL="2286000" lvl="4" indent="-342900" algn="ctr">
              <a:spcBef>
                <a:spcPts val="0"/>
              </a:spcBef>
              <a:spcAft>
                <a:spcPts val="0"/>
              </a:spcAft>
              <a:buSzPts val="1800"/>
              <a:buChar char="○"/>
              <a:defRPr/>
            </a:lvl5pPr>
            <a:lvl6pPr marL="2743200" lvl="5" indent="-342900" algn="ctr">
              <a:spcBef>
                <a:spcPts val="0"/>
              </a:spcBef>
              <a:spcAft>
                <a:spcPts val="0"/>
              </a:spcAft>
              <a:buSzPts val="1800"/>
              <a:buChar char="■"/>
              <a:defRPr/>
            </a:lvl6pPr>
            <a:lvl7pPr marL="3200400" lvl="6" indent="-342900" algn="ctr">
              <a:spcBef>
                <a:spcPts val="0"/>
              </a:spcBef>
              <a:spcAft>
                <a:spcPts val="0"/>
              </a:spcAft>
              <a:buSzPts val="1800"/>
              <a:buChar char="●"/>
              <a:defRPr/>
            </a:lvl7pPr>
            <a:lvl8pPr marL="3657600" lvl="7" indent="-342900" algn="ctr">
              <a:spcBef>
                <a:spcPts val="0"/>
              </a:spcBef>
              <a:spcAft>
                <a:spcPts val="0"/>
              </a:spcAft>
              <a:buSzPts val="1800"/>
              <a:buChar char="○"/>
              <a:defRPr/>
            </a:lvl8pPr>
            <a:lvl9pPr marL="4114800" lvl="8" indent="-342900" algn="ctr">
              <a:spcBef>
                <a:spcPts val="0"/>
              </a:spcBef>
              <a:spcAft>
                <a:spcPts val="0"/>
              </a:spcAft>
              <a:buSzPts val="1800"/>
              <a:buChar char="■"/>
              <a:defRPr/>
            </a:lvl9pPr>
          </a:lstStyle>
          <a:p>
            <a:endParaRPr/>
          </a:p>
        </p:txBody>
      </p:sp>
      <p:sp>
        <p:nvSpPr>
          <p:cNvPr id="47" name="Google Shape;47;p11"/>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5538B8B5-0055-4388-829A-E52CB0D59762}"/>
              </a:ext>
            </a:extLst>
          </p:cNvPr>
          <p:cNvSpPr txBox="1"/>
          <p:nvPr userDrawn="1"/>
        </p:nvSpPr>
        <p:spPr>
          <a:xfrm>
            <a:off x="6218543" y="5492575"/>
            <a:ext cx="3219227" cy="523220"/>
          </a:xfrm>
          <a:prstGeom prst="rect">
            <a:avLst/>
          </a:prstGeom>
          <a:noFill/>
        </p:spPr>
        <p:txBody>
          <a:bodyPr wrap="square" rtlCol="0">
            <a:spAutoFit/>
          </a:bodyPr>
          <a:lstStyle/>
          <a:p>
            <a:pPr algn="ctr" rtl="1"/>
            <a:r>
              <a:rPr lang="he-IL" sz="2800" b="1" dirty="0">
                <a:latin typeface="Calibri" panose="020F0502020204030204" pitchFamily="34" charset="0"/>
                <a:cs typeface="Calibri" panose="020F0502020204030204" pitchFamily="34" charset="0"/>
              </a:rPr>
              <a:t>תבנית מגדיר ריקה</a:t>
            </a:r>
            <a:endParaRPr lang="en-IL" sz="28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B5FC5A3-50FD-4165-B8AC-913AE313BEE8}"/>
              </a:ext>
            </a:extLst>
          </p:cNvPr>
          <p:cNvSpPr txBox="1"/>
          <p:nvPr userDrawn="1"/>
        </p:nvSpPr>
        <p:spPr>
          <a:xfrm>
            <a:off x="686839" y="5492575"/>
            <a:ext cx="4353636" cy="1077218"/>
          </a:xfrm>
          <a:prstGeom prst="rect">
            <a:avLst/>
          </a:prstGeom>
          <a:noFill/>
        </p:spPr>
        <p:txBody>
          <a:bodyPr wrap="square" rtlCol="0">
            <a:spAutoFit/>
          </a:bodyPr>
          <a:lstStyle/>
          <a:p>
            <a:pPr algn="ctr" rtl="1"/>
            <a:r>
              <a:rPr lang="he-IL" sz="2800" b="1" dirty="0">
                <a:latin typeface="Calibri" panose="020F0502020204030204" pitchFamily="34" charset="0"/>
                <a:cs typeface="Calibri" panose="020F0502020204030204" pitchFamily="34" charset="0"/>
              </a:rPr>
              <a:t>תבנית מגדיר מלאה </a:t>
            </a:r>
            <a:endParaRPr lang="en-US" sz="2800" b="1" dirty="0">
              <a:latin typeface="Calibri" panose="020F0502020204030204" pitchFamily="34" charset="0"/>
              <a:cs typeface="Calibri" panose="020F0502020204030204" pitchFamily="34" charset="0"/>
            </a:endParaRPr>
          </a:p>
          <a:p>
            <a:pPr algn="ctr" rtl="1"/>
            <a:r>
              <a:rPr lang="he-IL" sz="1800" dirty="0">
                <a:latin typeface="Calibri" panose="020F0502020204030204" pitchFamily="34" charset="0"/>
                <a:cs typeface="Calibri" panose="020F0502020204030204" pitchFamily="34" charset="0"/>
              </a:rPr>
              <a:t>(המכילה את הצמחים שבחרו המחנך/מדריך למגדיר)</a:t>
            </a:r>
            <a:endParaRPr lang="en-IL" sz="18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915B7A0-0754-4016-AF53-510E36E00C46}"/>
              </a:ext>
            </a:extLst>
          </p:cNvPr>
          <p:cNvPicPr>
            <a:picLocks noChangeAspect="1"/>
          </p:cNvPicPr>
          <p:nvPr userDrawn="1"/>
        </p:nvPicPr>
        <p:blipFill>
          <a:blip r:embed="rId2"/>
          <a:stretch>
            <a:fillRect/>
          </a:stretch>
        </p:blipFill>
        <p:spPr>
          <a:xfrm>
            <a:off x="5489568" y="2126744"/>
            <a:ext cx="4677176" cy="3306555"/>
          </a:xfrm>
          <a:prstGeom prst="rect">
            <a:avLst/>
          </a:prstGeom>
        </p:spPr>
      </p:pic>
      <p:pic>
        <p:nvPicPr>
          <p:cNvPr id="5" name="Picture 4">
            <a:extLst>
              <a:ext uri="{FF2B5EF4-FFF2-40B4-BE49-F238E27FC236}">
                <a16:creationId xmlns:a16="http://schemas.microsoft.com/office/drawing/2014/main" id="{48CECE20-E8DF-482B-9A04-C87403791FA2}"/>
              </a:ext>
            </a:extLst>
          </p:cNvPr>
          <p:cNvPicPr>
            <a:picLocks noChangeAspect="1"/>
          </p:cNvPicPr>
          <p:nvPr userDrawn="1"/>
        </p:nvPicPr>
        <p:blipFill>
          <a:blip r:embed="rId3"/>
          <a:stretch>
            <a:fillRect/>
          </a:stretch>
        </p:blipFill>
        <p:spPr>
          <a:xfrm>
            <a:off x="525069" y="2126374"/>
            <a:ext cx="4677176" cy="3306926"/>
          </a:xfrm>
          <a:prstGeom prst="rect">
            <a:avLst/>
          </a:prstGeom>
        </p:spPr>
      </p:pic>
      <p:sp>
        <p:nvSpPr>
          <p:cNvPr id="6" name="TextBox 5">
            <a:extLst>
              <a:ext uri="{FF2B5EF4-FFF2-40B4-BE49-F238E27FC236}">
                <a16:creationId xmlns:a16="http://schemas.microsoft.com/office/drawing/2014/main" id="{4D0A6039-ADA4-4014-899C-43823C117C02}"/>
              </a:ext>
            </a:extLst>
          </p:cNvPr>
          <p:cNvSpPr txBox="1"/>
          <p:nvPr userDrawn="1"/>
        </p:nvSpPr>
        <p:spPr>
          <a:xfrm>
            <a:off x="591671" y="290560"/>
            <a:ext cx="9615212" cy="1015663"/>
          </a:xfrm>
          <a:prstGeom prst="rect">
            <a:avLst/>
          </a:prstGeom>
          <a:noFill/>
        </p:spPr>
        <p:txBody>
          <a:bodyPr wrap="square" rtlCol="0">
            <a:spAutoFit/>
          </a:bodyPr>
          <a:lstStyle/>
          <a:p>
            <a:pPr algn="r" rtl="1"/>
            <a:r>
              <a:rPr lang="he-IL" sz="6000" b="1" dirty="0">
                <a:latin typeface="Calibri" panose="020F0502020204030204" pitchFamily="34" charset="0"/>
                <a:cs typeface="Calibri" panose="020F0502020204030204" pitchFamily="34" charset="0"/>
              </a:rPr>
              <a:t>אפשרות א': מגדיר צמחים אישי</a:t>
            </a:r>
            <a:endParaRPr lang="en-IL" sz="4000" b="1" dirty="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79B76F4-10BE-4CE6-B2F5-9311DA43757A}"/>
              </a:ext>
            </a:extLst>
          </p:cNvPr>
          <p:cNvCxnSpPr>
            <a:cxnSpLocks/>
          </p:cNvCxnSpPr>
          <p:nvPr userDrawn="1"/>
        </p:nvCxnSpPr>
        <p:spPr>
          <a:xfrm>
            <a:off x="591670" y="1374463"/>
            <a:ext cx="9507673"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7058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userDrawn="1">
  <p:cSld name="TITL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grpSp>
        <p:nvGrpSpPr>
          <p:cNvPr id="6" name="Group 5">
            <a:extLst>
              <a:ext uri="{FF2B5EF4-FFF2-40B4-BE49-F238E27FC236}">
                <a16:creationId xmlns:a16="http://schemas.microsoft.com/office/drawing/2014/main" id="{88381AE4-481C-4E3A-8263-34FDA4277D04}"/>
              </a:ext>
            </a:extLst>
          </p:cNvPr>
          <p:cNvGrpSpPr/>
          <p:nvPr userDrawn="1"/>
        </p:nvGrpSpPr>
        <p:grpSpPr>
          <a:xfrm>
            <a:off x="0" y="0"/>
            <a:ext cx="10691813" cy="7559675"/>
            <a:chOff x="0" y="0"/>
            <a:chExt cx="10691813" cy="7559675"/>
          </a:xfrm>
        </p:grpSpPr>
        <p:cxnSp>
          <p:nvCxnSpPr>
            <p:cNvPr id="3" name="Straight Connector 2">
              <a:extLst>
                <a:ext uri="{FF2B5EF4-FFF2-40B4-BE49-F238E27FC236}">
                  <a16:creationId xmlns:a16="http://schemas.microsoft.com/office/drawing/2014/main" id="{5B52353D-F848-4DD9-A35E-54671AAA5688}"/>
                </a:ext>
              </a:extLst>
            </p:cNvPr>
            <p:cNvCxnSpPr/>
            <p:nvPr userDrawn="1"/>
          </p:nvCxnSpPr>
          <p:spPr>
            <a:xfrm>
              <a:off x="2672953"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E6A789C-6363-4F97-B437-9AD73C897853}"/>
                </a:ext>
              </a:extLst>
            </p:cNvPr>
            <p:cNvCxnSpPr/>
            <p:nvPr userDrawn="1"/>
          </p:nvCxnSpPr>
          <p:spPr>
            <a:xfrm>
              <a:off x="5345906"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6A66BE-BB97-4EC6-97C2-97259BDFE3DD}"/>
                </a:ext>
              </a:extLst>
            </p:cNvPr>
            <p:cNvCxnSpPr/>
            <p:nvPr userDrawn="1"/>
          </p:nvCxnSpPr>
          <p:spPr>
            <a:xfrm>
              <a:off x="8018859"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BEB8E16-6527-4C84-99AA-4EA3E908B81A}"/>
                </a:ext>
              </a:extLst>
            </p:cNvPr>
            <p:cNvCxnSpPr/>
            <p:nvPr userDrawn="1"/>
          </p:nvCxnSpPr>
          <p:spPr>
            <a:xfrm>
              <a:off x="0" y="3779837"/>
              <a:ext cx="10691813" cy="0"/>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3"/>
        <p:cNvGrpSpPr/>
        <p:nvPr/>
      </p:nvGrpSpPr>
      <p:grpSpPr>
        <a:xfrm>
          <a:off x="0" y="0"/>
          <a:ext cx="0" cy="0"/>
          <a:chOff x="0" y="0"/>
          <a:chExt cx="0" cy="0"/>
        </a:xfrm>
      </p:grpSpPr>
      <p:grpSp>
        <p:nvGrpSpPr>
          <p:cNvPr id="2" name="Group 1">
            <a:extLst>
              <a:ext uri="{FF2B5EF4-FFF2-40B4-BE49-F238E27FC236}">
                <a16:creationId xmlns:a16="http://schemas.microsoft.com/office/drawing/2014/main" id="{51D49A1D-5DBB-4C17-861C-02EB7C92FC53}"/>
              </a:ext>
            </a:extLst>
          </p:cNvPr>
          <p:cNvGrpSpPr/>
          <p:nvPr userDrawn="1"/>
        </p:nvGrpSpPr>
        <p:grpSpPr>
          <a:xfrm>
            <a:off x="0" y="0"/>
            <a:ext cx="10691813" cy="7559675"/>
            <a:chOff x="0" y="0"/>
            <a:chExt cx="10691813" cy="7559675"/>
          </a:xfrm>
        </p:grpSpPr>
        <p:cxnSp>
          <p:nvCxnSpPr>
            <p:cNvPr id="4" name="Straight Connector 3">
              <a:extLst>
                <a:ext uri="{FF2B5EF4-FFF2-40B4-BE49-F238E27FC236}">
                  <a16:creationId xmlns:a16="http://schemas.microsoft.com/office/drawing/2014/main" id="{6E46918D-6424-45A6-951E-B344D2E54F8B}"/>
                </a:ext>
              </a:extLst>
            </p:cNvPr>
            <p:cNvCxnSpPr/>
            <p:nvPr userDrawn="1"/>
          </p:nvCxnSpPr>
          <p:spPr>
            <a:xfrm>
              <a:off x="2672953"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879D09C-34A2-479F-B3AE-053B6BBE6ECE}"/>
                </a:ext>
              </a:extLst>
            </p:cNvPr>
            <p:cNvCxnSpPr/>
            <p:nvPr userDrawn="1"/>
          </p:nvCxnSpPr>
          <p:spPr>
            <a:xfrm>
              <a:off x="5345906"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AF27C31-5482-4CB0-9459-89F30E0C56BF}"/>
                </a:ext>
              </a:extLst>
            </p:cNvPr>
            <p:cNvCxnSpPr/>
            <p:nvPr userDrawn="1"/>
          </p:nvCxnSpPr>
          <p:spPr>
            <a:xfrm>
              <a:off x="8018859"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9B0E049-3D4E-41B0-844D-FA82DF3C1AF9}"/>
                </a:ext>
              </a:extLst>
            </p:cNvPr>
            <p:cNvCxnSpPr/>
            <p:nvPr userDrawn="1"/>
          </p:nvCxnSpPr>
          <p:spPr>
            <a:xfrm>
              <a:off x="0" y="3779837"/>
              <a:ext cx="10691813" cy="0"/>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16"/>
        <p:cNvGrpSpPr/>
        <p:nvPr/>
      </p:nvGrpSpPr>
      <p:grpSpPr>
        <a:xfrm>
          <a:off x="0" y="0"/>
          <a:ext cx="0" cy="0"/>
          <a:chOff x="0" y="0"/>
          <a:chExt cx="0" cy="0"/>
        </a:xfrm>
      </p:grpSpPr>
      <p:grpSp>
        <p:nvGrpSpPr>
          <p:cNvPr id="5" name="Group 4">
            <a:extLst>
              <a:ext uri="{FF2B5EF4-FFF2-40B4-BE49-F238E27FC236}">
                <a16:creationId xmlns:a16="http://schemas.microsoft.com/office/drawing/2014/main" id="{104D3BAF-FEB4-4E8D-8271-8AD4B72E1DFB}"/>
              </a:ext>
            </a:extLst>
          </p:cNvPr>
          <p:cNvGrpSpPr/>
          <p:nvPr userDrawn="1"/>
        </p:nvGrpSpPr>
        <p:grpSpPr>
          <a:xfrm>
            <a:off x="0" y="0"/>
            <a:ext cx="10691813" cy="7559675"/>
            <a:chOff x="0" y="0"/>
            <a:chExt cx="10691813" cy="7559675"/>
          </a:xfrm>
        </p:grpSpPr>
        <p:cxnSp>
          <p:nvCxnSpPr>
            <p:cNvPr id="6" name="Straight Connector 5">
              <a:extLst>
                <a:ext uri="{FF2B5EF4-FFF2-40B4-BE49-F238E27FC236}">
                  <a16:creationId xmlns:a16="http://schemas.microsoft.com/office/drawing/2014/main" id="{C11CFD8C-5D45-44DC-BED2-1CE45578E08B}"/>
                </a:ext>
              </a:extLst>
            </p:cNvPr>
            <p:cNvCxnSpPr/>
            <p:nvPr userDrawn="1"/>
          </p:nvCxnSpPr>
          <p:spPr>
            <a:xfrm>
              <a:off x="2672953"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BC37A39-3968-4F69-BEDD-F7B2FB2C94C8}"/>
                </a:ext>
              </a:extLst>
            </p:cNvPr>
            <p:cNvCxnSpPr/>
            <p:nvPr userDrawn="1"/>
          </p:nvCxnSpPr>
          <p:spPr>
            <a:xfrm>
              <a:off x="5345906"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77BF3F5-E599-4666-9986-F118D89E1FDE}"/>
                </a:ext>
              </a:extLst>
            </p:cNvPr>
            <p:cNvCxnSpPr/>
            <p:nvPr userDrawn="1"/>
          </p:nvCxnSpPr>
          <p:spPr>
            <a:xfrm>
              <a:off x="8018859"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FE6A50-80DC-4164-B97C-71567C3DA481}"/>
                </a:ext>
              </a:extLst>
            </p:cNvPr>
            <p:cNvCxnSpPr/>
            <p:nvPr userDrawn="1"/>
          </p:nvCxnSpPr>
          <p:spPr>
            <a:xfrm>
              <a:off x="0" y="3779837"/>
              <a:ext cx="10691813" cy="0"/>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D29D6511-E07F-4F9B-8A63-5D1DCD7F508D}"/>
              </a:ext>
            </a:extLst>
          </p:cNvPr>
          <p:cNvSpPr txBox="1"/>
          <p:nvPr userDrawn="1"/>
        </p:nvSpPr>
        <p:spPr>
          <a:xfrm>
            <a:off x="6164271" y="290560"/>
            <a:ext cx="4042611" cy="1323439"/>
          </a:xfrm>
          <a:prstGeom prst="rect">
            <a:avLst/>
          </a:prstGeom>
          <a:noFill/>
        </p:spPr>
        <p:txBody>
          <a:bodyPr wrap="square" rtlCol="0">
            <a:spAutoFit/>
          </a:bodyPr>
          <a:lstStyle/>
          <a:p>
            <a:pPr algn="r" rtl="1"/>
            <a:r>
              <a:rPr lang="he-IL" sz="5000" b="1" dirty="0">
                <a:latin typeface="Calibri" panose="020F0502020204030204" pitchFamily="34" charset="0"/>
                <a:cs typeface="Calibri" panose="020F0502020204030204" pitchFamily="34" charset="0"/>
              </a:rPr>
              <a:t>פרחים לבחירה </a:t>
            </a:r>
            <a:br>
              <a:rPr lang="en-US" sz="3200" b="1" dirty="0">
                <a:latin typeface="Calibri" panose="020F0502020204030204" pitchFamily="34" charset="0"/>
                <a:cs typeface="Calibri" panose="020F0502020204030204" pitchFamily="34" charset="0"/>
              </a:rPr>
            </a:br>
            <a:r>
              <a:rPr lang="he-IL" sz="2800" b="1" dirty="0">
                <a:latin typeface="Calibri" panose="020F0502020204030204" pitchFamily="34" charset="0"/>
                <a:cs typeface="Calibri" panose="020F0502020204030204" pitchFamily="34" charset="0"/>
              </a:rPr>
              <a:t>העתק מכאן – הדבק לפנקס</a:t>
            </a:r>
            <a:endParaRPr lang="en-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509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CFBB79C8-A90E-4207-8DEA-5416C368B757}"/>
              </a:ext>
            </a:extLst>
          </p:cNvPr>
          <p:cNvSpPr txBox="1"/>
          <p:nvPr userDrawn="1"/>
        </p:nvSpPr>
        <p:spPr>
          <a:xfrm>
            <a:off x="5826641" y="289880"/>
            <a:ext cx="4380241" cy="1292662"/>
          </a:xfrm>
          <a:prstGeom prst="rect">
            <a:avLst/>
          </a:prstGeom>
          <a:noFill/>
        </p:spPr>
        <p:txBody>
          <a:bodyPr wrap="square" rtlCol="0">
            <a:spAutoFit/>
          </a:bodyPr>
          <a:lstStyle/>
          <a:p>
            <a:pPr algn="r" rtl="1"/>
            <a:r>
              <a:rPr lang="he-IL" sz="5000" b="1" dirty="0">
                <a:latin typeface="Calibri" panose="020F0502020204030204" pitchFamily="34" charset="0"/>
                <a:cs typeface="Calibri" panose="020F0502020204030204" pitchFamily="34" charset="0"/>
              </a:rPr>
              <a:t>עלי עצים לבחירה </a:t>
            </a:r>
            <a:br>
              <a:rPr lang="en-US" sz="3200" b="1" dirty="0">
                <a:latin typeface="Calibri" panose="020F0502020204030204" pitchFamily="34" charset="0"/>
                <a:cs typeface="Calibri" panose="020F0502020204030204" pitchFamily="34" charset="0"/>
              </a:rPr>
            </a:br>
            <a:r>
              <a:rPr lang="he-IL" sz="2800" b="1" dirty="0">
                <a:latin typeface="Calibri" panose="020F0502020204030204" pitchFamily="34" charset="0"/>
                <a:cs typeface="Calibri" panose="020F0502020204030204" pitchFamily="34" charset="0"/>
              </a:rPr>
              <a:t>העתק מכאן – הדבק לפנקס</a:t>
            </a:r>
            <a:endParaRPr lang="en-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1189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CFBB79C8-A90E-4207-8DEA-5416C368B757}"/>
              </a:ext>
            </a:extLst>
          </p:cNvPr>
          <p:cNvSpPr txBox="1"/>
          <p:nvPr userDrawn="1"/>
        </p:nvSpPr>
        <p:spPr>
          <a:xfrm>
            <a:off x="5507421" y="289880"/>
            <a:ext cx="4699461" cy="2062103"/>
          </a:xfrm>
          <a:prstGeom prst="rect">
            <a:avLst/>
          </a:prstGeom>
          <a:noFill/>
        </p:spPr>
        <p:txBody>
          <a:bodyPr wrap="square" rtlCol="0">
            <a:spAutoFit/>
          </a:bodyPr>
          <a:lstStyle/>
          <a:p>
            <a:pPr algn="r" rtl="1"/>
            <a:r>
              <a:rPr lang="he-IL" sz="5000" b="1" dirty="0">
                <a:latin typeface="Calibri" panose="020F0502020204030204" pitchFamily="34" charset="0"/>
                <a:cs typeface="Calibri" panose="020F0502020204030204" pitchFamily="34" charset="0"/>
              </a:rPr>
              <a:t>עצים ושיחים לבחירה</a:t>
            </a:r>
            <a:br>
              <a:rPr lang="en-US" sz="3200" b="1" dirty="0">
                <a:latin typeface="Calibri" panose="020F0502020204030204" pitchFamily="34" charset="0"/>
                <a:cs typeface="Calibri" panose="020F0502020204030204" pitchFamily="34" charset="0"/>
              </a:rPr>
            </a:br>
            <a:r>
              <a:rPr lang="he-IL" sz="2800" b="1" dirty="0">
                <a:latin typeface="Calibri" panose="020F0502020204030204" pitchFamily="34" charset="0"/>
                <a:cs typeface="Calibri" panose="020F0502020204030204" pitchFamily="34" charset="0"/>
              </a:rPr>
              <a:t>העתק מכאן – הדבק לפנקס</a:t>
            </a:r>
            <a:endParaRPr lang="en-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5876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64468" y="654105"/>
            <a:ext cx="9963000" cy="841800"/>
          </a:xfrm>
          <a:prstGeom prst="rect">
            <a:avLst/>
          </a:prstGeom>
          <a:noFill/>
          <a:ln>
            <a:noFill/>
          </a:ln>
        </p:spPr>
        <p:txBody>
          <a:bodyPr spcFirstLastPara="1" wrap="square" lIns="116050" tIns="116050" rIns="116050" bIns="116050" anchor="t" anchorCtr="0">
            <a:normAutofit/>
          </a:bodyPr>
          <a:lstStyle>
            <a:lvl1pPr lvl="0">
              <a:spcBef>
                <a:spcPts val="0"/>
              </a:spcBef>
              <a:spcAft>
                <a:spcPts val="0"/>
              </a:spcAft>
              <a:buClr>
                <a:schemeClr val="dk1"/>
              </a:buClr>
              <a:buSzPts val="3600"/>
              <a:buNone/>
              <a:defRPr sz="3600">
                <a:solidFill>
                  <a:schemeClr val="dk1"/>
                </a:solidFill>
              </a:defRPr>
            </a:lvl1pPr>
            <a:lvl2pPr lvl="1">
              <a:spcBef>
                <a:spcPts val="0"/>
              </a:spcBef>
              <a:spcAft>
                <a:spcPts val="0"/>
              </a:spcAft>
              <a:buClr>
                <a:schemeClr val="dk1"/>
              </a:buClr>
              <a:buSzPts val="3600"/>
              <a:buNone/>
              <a:defRPr sz="3600">
                <a:solidFill>
                  <a:schemeClr val="dk1"/>
                </a:solidFill>
              </a:defRPr>
            </a:lvl2pPr>
            <a:lvl3pPr lvl="2">
              <a:spcBef>
                <a:spcPts val="0"/>
              </a:spcBef>
              <a:spcAft>
                <a:spcPts val="0"/>
              </a:spcAft>
              <a:buClr>
                <a:schemeClr val="dk1"/>
              </a:buClr>
              <a:buSzPts val="3600"/>
              <a:buNone/>
              <a:defRPr sz="3600">
                <a:solidFill>
                  <a:schemeClr val="dk1"/>
                </a:solidFill>
              </a:defRPr>
            </a:lvl3pPr>
            <a:lvl4pPr lvl="3">
              <a:spcBef>
                <a:spcPts val="0"/>
              </a:spcBef>
              <a:spcAft>
                <a:spcPts val="0"/>
              </a:spcAft>
              <a:buClr>
                <a:schemeClr val="dk1"/>
              </a:buClr>
              <a:buSzPts val="3600"/>
              <a:buNone/>
              <a:defRPr sz="3600">
                <a:solidFill>
                  <a:schemeClr val="dk1"/>
                </a:solidFill>
              </a:defRPr>
            </a:lvl4pPr>
            <a:lvl5pPr lvl="4">
              <a:spcBef>
                <a:spcPts val="0"/>
              </a:spcBef>
              <a:spcAft>
                <a:spcPts val="0"/>
              </a:spcAft>
              <a:buClr>
                <a:schemeClr val="dk1"/>
              </a:buClr>
              <a:buSzPts val="3600"/>
              <a:buNone/>
              <a:defRPr sz="3600">
                <a:solidFill>
                  <a:schemeClr val="dk1"/>
                </a:solidFill>
              </a:defRPr>
            </a:lvl5pPr>
            <a:lvl6pPr lvl="5">
              <a:spcBef>
                <a:spcPts val="0"/>
              </a:spcBef>
              <a:spcAft>
                <a:spcPts val="0"/>
              </a:spcAft>
              <a:buClr>
                <a:schemeClr val="dk1"/>
              </a:buClr>
              <a:buSzPts val="3600"/>
              <a:buNone/>
              <a:defRPr sz="3600">
                <a:solidFill>
                  <a:schemeClr val="dk1"/>
                </a:solidFill>
              </a:defRPr>
            </a:lvl6pPr>
            <a:lvl7pPr lvl="6">
              <a:spcBef>
                <a:spcPts val="0"/>
              </a:spcBef>
              <a:spcAft>
                <a:spcPts val="0"/>
              </a:spcAft>
              <a:buClr>
                <a:schemeClr val="dk1"/>
              </a:buClr>
              <a:buSzPts val="3600"/>
              <a:buNone/>
              <a:defRPr sz="3600">
                <a:solidFill>
                  <a:schemeClr val="dk1"/>
                </a:solidFill>
              </a:defRPr>
            </a:lvl7pPr>
            <a:lvl8pPr lvl="7">
              <a:spcBef>
                <a:spcPts val="0"/>
              </a:spcBef>
              <a:spcAft>
                <a:spcPts val="0"/>
              </a:spcAft>
              <a:buClr>
                <a:schemeClr val="dk1"/>
              </a:buClr>
              <a:buSzPts val="3600"/>
              <a:buNone/>
              <a:defRPr sz="3600">
                <a:solidFill>
                  <a:schemeClr val="dk1"/>
                </a:solidFill>
              </a:defRPr>
            </a:lvl8pPr>
            <a:lvl9pPr lvl="8">
              <a:spcBef>
                <a:spcPts val="0"/>
              </a:spcBef>
              <a:spcAft>
                <a:spcPts val="0"/>
              </a:spcAft>
              <a:buClr>
                <a:schemeClr val="dk1"/>
              </a:buClr>
              <a:buSzPts val="3600"/>
              <a:buNone/>
              <a:defRPr sz="3600">
                <a:solidFill>
                  <a:schemeClr val="dk1"/>
                </a:solidFill>
              </a:defRPr>
            </a:lvl9pPr>
          </a:lstStyle>
          <a:p>
            <a:endParaRPr/>
          </a:p>
        </p:txBody>
      </p:sp>
      <p:sp>
        <p:nvSpPr>
          <p:cNvPr id="7" name="Google Shape;7;p1"/>
          <p:cNvSpPr txBox="1">
            <a:spLocks noGrp="1"/>
          </p:cNvSpPr>
          <p:nvPr>
            <p:ph type="body" idx="1"/>
          </p:nvPr>
        </p:nvSpPr>
        <p:spPr>
          <a:xfrm>
            <a:off x="364468" y="1693927"/>
            <a:ext cx="9963000" cy="5021400"/>
          </a:xfrm>
          <a:prstGeom prst="rect">
            <a:avLst/>
          </a:prstGeom>
          <a:noFill/>
          <a:ln>
            <a:noFill/>
          </a:ln>
        </p:spPr>
        <p:txBody>
          <a:bodyPr spcFirstLastPara="1" wrap="square" lIns="116050" tIns="116050" rIns="116050" bIns="116050" anchor="t" anchorCtr="0">
            <a:normAutofit/>
          </a:bodyPr>
          <a:lstStyle>
            <a:lvl1pPr marL="457200" lvl="0" indent="-374650">
              <a:lnSpc>
                <a:spcPct val="115000"/>
              </a:lnSpc>
              <a:spcBef>
                <a:spcPts val="0"/>
              </a:spcBef>
              <a:spcAft>
                <a:spcPts val="0"/>
              </a:spcAft>
              <a:buClr>
                <a:schemeClr val="dk2"/>
              </a:buClr>
              <a:buSzPts val="2300"/>
              <a:buChar char="●"/>
              <a:defRPr sz="2300">
                <a:solidFill>
                  <a:schemeClr val="dk2"/>
                </a:solidFill>
              </a:defRPr>
            </a:lvl1pPr>
            <a:lvl2pPr marL="914400" lvl="1" indent="-342900">
              <a:lnSpc>
                <a:spcPct val="115000"/>
              </a:lnSpc>
              <a:spcBef>
                <a:spcPts val="0"/>
              </a:spcBef>
              <a:spcAft>
                <a:spcPts val="0"/>
              </a:spcAft>
              <a:buClr>
                <a:schemeClr val="dk2"/>
              </a:buClr>
              <a:buSzPts val="1800"/>
              <a:buChar char="○"/>
              <a:defRPr sz="1800">
                <a:solidFill>
                  <a:schemeClr val="dk2"/>
                </a:solidFill>
              </a:defRPr>
            </a:lvl2pPr>
            <a:lvl3pPr marL="1371600" lvl="2" indent="-342900">
              <a:lnSpc>
                <a:spcPct val="115000"/>
              </a:lnSpc>
              <a:spcBef>
                <a:spcPts val="0"/>
              </a:spcBef>
              <a:spcAft>
                <a:spcPts val="0"/>
              </a:spcAft>
              <a:buClr>
                <a:schemeClr val="dk2"/>
              </a:buClr>
              <a:buSzPts val="1800"/>
              <a:buChar char="■"/>
              <a:defRPr sz="1800">
                <a:solidFill>
                  <a:schemeClr val="dk2"/>
                </a:solidFill>
              </a:defRPr>
            </a:lvl3pPr>
            <a:lvl4pPr marL="1828800" lvl="3" indent="-342900">
              <a:lnSpc>
                <a:spcPct val="115000"/>
              </a:lnSpc>
              <a:spcBef>
                <a:spcPts val="0"/>
              </a:spcBef>
              <a:spcAft>
                <a:spcPts val="0"/>
              </a:spcAft>
              <a:buClr>
                <a:schemeClr val="dk2"/>
              </a:buClr>
              <a:buSzPts val="1800"/>
              <a:buChar char="●"/>
              <a:defRPr sz="1800">
                <a:solidFill>
                  <a:schemeClr val="dk2"/>
                </a:solidFill>
              </a:defRPr>
            </a:lvl4pPr>
            <a:lvl5pPr marL="2286000" lvl="4" indent="-342900">
              <a:lnSpc>
                <a:spcPct val="115000"/>
              </a:lnSpc>
              <a:spcBef>
                <a:spcPts val="0"/>
              </a:spcBef>
              <a:spcAft>
                <a:spcPts val="0"/>
              </a:spcAft>
              <a:buClr>
                <a:schemeClr val="dk2"/>
              </a:buClr>
              <a:buSzPts val="1800"/>
              <a:buChar char="○"/>
              <a:defRPr sz="1800">
                <a:solidFill>
                  <a:schemeClr val="dk2"/>
                </a:solidFill>
              </a:defRPr>
            </a:lvl5pPr>
            <a:lvl6pPr marL="2743200" lvl="5" indent="-342900">
              <a:lnSpc>
                <a:spcPct val="115000"/>
              </a:lnSpc>
              <a:spcBef>
                <a:spcPts val="0"/>
              </a:spcBef>
              <a:spcAft>
                <a:spcPts val="0"/>
              </a:spcAft>
              <a:buClr>
                <a:schemeClr val="dk2"/>
              </a:buClr>
              <a:buSzPts val="1800"/>
              <a:buChar char="■"/>
              <a:defRPr sz="1800">
                <a:solidFill>
                  <a:schemeClr val="dk2"/>
                </a:solidFill>
              </a:defRPr>
            </a:lvl6pPr>
            <a:lvl7pPr marL="3200400" lvl="6" indent="-342900">
              <a:lnSpc>
                <a:spcPct val="115000"/>
              </a:lnSpc>
              <a:spcBef>
                <a:spcPts val="0"/>
              </a:spcBef>
              <a:spcAft>
                <a:spcPts val="0"/>
              </a:spcAft>
              <a:buClr>
                <a:schemeClr val="dk2"/>
              </a:buClr>
              <a:buSzPts val="1800"/>
              <a:buChar char="●"/>
              <a:defRPr sz="1800">
                <a:solidFill>
                  <a:schemeClr val="dk2"/>
                </a:solidFill>
              </a:defRPr>
            </a:lvl7pPr>
            <a:lvl8pPr marL="3657600" lvl="7" indent="-342900">
              <a:lnSpc>
                <a:spcPct val="115000"/>
              </a:lnSpc>
              <a:spcBef>
                <a:spcPts val="0"/>
              </a:spcBef>
              <a:spcAft>
                <a:spcPts val="0"/>
              </a:spcAft>
              <a:buClr>
                <a:schemeClr val="dk2"/>
              </a:buClr>
              <a:buSzPts val="1800"/>
              <a:buChar char="○"/>
              <a:defRPr sz="1800">
                <a:solidFill>
                  <a:schemeClr val="dk2"/>
                </a:solidFill>
              </a:defRPr>
            </a:lvl8pPr>
            <a:lvl9pPr marL="4114800" lvl="8" indent="-342900">
              <a:lnSpc>
                <a:spcPct val="115000"/>
              </a:lnSpc>
              <a:spcBef>
                <a:spcPts val="0"/>
              </a:spcBef>
              <a:spcAft>
                <a:spcPts val="0"/>
              </a:spcAft>
              <a:buClr>
                <a:schemeClr val="dk2"/>
              </a:buClr>
              <a:buSzPts val="1800"/>
              <a:buChar char="■"/>
              <a:defRPr sz="1800">
                <a:solidFill>
                  <a:schemeClr val="dk2"/>
                </a:solidFill>
              </a:defRPr>
            </a:lvl9pPr>
          </a:lstStyle>
          <a:p>
            <a:endParaRPr/>
          </a:p>
        </p:txBody>
      </p:sp>
      <p:sp>
        <p:nvSpPr>
          <p:cNvPr id="8" name="Google Shape;8;p1"/>
          <p:cNvSpPr txBox="1">
            <a:spLocks noGrp="1"/>
          </p:cNvSpPr>
          <p:nvPr>
            <p:ph type="sldNum" idx="12"/>
          </p:nvPr>
        </p:nvSpPr>
        <p:spPr>
          <a:xfrm>
            <a:off x="9906772" y="6854072"/>
            <a:ext cx="641700" cy="578400"/>
          </a:xfrm>
          <a:prstGeom prst="rect">
            <a:avLst/>
          </a:prstGeom>
          <a:noFill/>
          <a:ln>
            <a:noFill/>
          </a:ln>
        </p:spPr>
        <p:txBody>
          <a:bodyPr spcFirstLastPara="1" wrap="square" lIns="116050" tIns="116050" rIns="116050" bIns="11605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2" r:id="rId1"/>
    <p:sldLayoutId id="2147483661" r:id="rId2"/>
    <p:sldLayoutId id="2147483662" r:id="rId3"/>
    <p:sldLayoutId id="2147483648" r:id="rId4"/>
    <p:sldLayoutId id="2147483649" r:id="rId5"/>
    <p:sldLayoutId id="2147483650" r:id="rId6"/>
    <p:sldLayoutId id="2147483664" r:id="rId7"/>
    <p:sldLayoutId id="2147483660" r:id="rId8"/>
    <p:sldLayoutId id="2147483668" r:id="rId9"/>
    <p:sldLayoutId id="2147483669" r:id="rId10"/>
    <p:sldLayoutId id="2147483667" r:id="rId11"/>
    <p:sldLayoutId id="2147483665" r:id="rId12"/>
    <p:sldLayoutId id="2147483666" r:id="rId13"/>
    <p:sldLayoutId id="2147483663" r:id="rId14"/>
    <p:sldLayoutId id="2147483651" r:id="rId15"/>
    <p:sldLayoutId id="2147483653" r:id="rId16"/>
    <p:sldLayoutId id="2147483654" r:id="rId17"/>
    <p:sldLayoutId id="2147483655" r:id="rId18"/>
    <p:sldLayoutId id="2147483656" r:id="rId19"/>
    <p:sldLayoutId id="214748365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image" Target="../media/image51.jpg"/><Relationship Id="rId1" Type="http://schemas.openxmlformats.org/officeDocument/2006/relationships/slideLayout" Target="../slideLayouts/slideLayout9.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1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0.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1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1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386DB8-B206-FBD8-4B07-EDD5A5E75731}"/>
              </a:ext>
            </a:extLst>
          </p:cNvPr>
          <p:cNvSpPr txBox="1"/>
          <p:nvPr/>
        </p:nvSpPr>
        <p:spPr>
          <a:xfrm>
            <a:off x="1711032" y="1169447"/>
            <a:ext cx="839096" cy="362343"/>
          </a:xfrm>
          <a:prstGeom prst="rect">
            <a:avLst/>
          </a:prstGeom>
          <a:noFill/>
        </p:spPr>
        <p:txBody>
          <a:bodyPr wrap="square" rtlCol="1">
            <a:spAutoFit/>
          </a:bodyPr>
          <a:lstStyle/>
          <a:p>
            <a:pPr algn="r" rtl="1">
              <a:lnSpc>
                <a:spcPct val="107000"/>
              </a:lnSpc>
              <a:spcAft>
                <a:spcPts val="800"/>
              </a:spcAft>
            </a:pPr>
            <a:r>
              <a:rPr lang="he-IL" sz="100" dirty="0">
                <a:solidFill>
                  <a:schemeClr val="bg1"/>
                </a:solidFill>
              </a:rPr>
              <a:t>כותרת רמה 1 </a:t>
            </a:r>
            <a:br>
              <a:rPr lang="en-US" sz="100" dirty="0">
                <a:solidFill>
                  <a:schemeClr val="bg1"/>
                </a:solidFill>
              </a:rPr>
            </a:br>
            <a:r>
              <a:rPr lang="he-IL" sz="1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הנחיות להפעלת </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מגדיר צמחים אישי ולוטו</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endParaRPr lang="he-IL" sz="100" dirty="0">
              <a:solidFill>
                <a:schemeClr val="bg1"/>
              </a:solidFill>
            </a:endParaRPr>
          </a:p>
        </p:txBody>
      </p:sp>
      <p:sp>
        <p:nvSpPr>
          <p:cNvPr id="5" name="TextBox 4">
            <a:extLst>
              <a:ext uri="{FF2B5EF4-FFF2-40B4-BE49-F238E27FC236}">
                <a16:creationId xmlns:a16="http://schemas.microsoft.com/office/drawing/2014/main" id="{A21471E3-DADE-94E9-7850-F9D0F1E532AE}"/>
              </a:ext>
            </a:extLst>
          </p:cNvPr>
          <p:cNvSpPr txBox="1"/>
          <p:nvPr/>
        </p:nvSpPr>
        <p:spPr>
          <a:xfrm>
            <a:off x="1054249" y="978946"/>
            <a:ext cx="462579" cy="190501"/>
          </a:xfrm>
          <a:prstGeom prst="rect">
            <a:avLst/>
          </a:prstGeom>
          <a:noFill/>
        </p:spPr>
        <p:txBody>
          <a:bodyPr wrap="square" rtlCol="1">
            <a:spAutoFit/>
          </a:bodyPr>
          <a:lstStyle/>
          <a:p>
            <a:pPr algn="r" rtl="1">
              <a:lnSpc>
                <a:spcPct val="107000"/>
              </a:lnSpc>
              <a:spcAft>
                <a:spcPts val="800"/>
              </a:spcAft>
            </a:pP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לפניכם כלי מודולרי לבניית מגדיר צמחים אישי או משחק לוטו לשטח, שמטרתם לסייע לתלמידים להכיר צמחים שונים ולדעת לזהותם. בניית המגדיר מאפשרת למחנך/מדריך לבחור אילו צמחים לשלב בפעילות בהתאם למצאי בשטח (מיקום הפעילות, הצמחים הקיימים בשטח בהתאם לעונת השנה וכדומה)</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40C81A7-DA6B-1147-0A97-8BC8F8534372}"/>
              </a:ext>
            </a:extLst>
          </p:cNvPr>
          <p:cNvSpPr txBox="1"/>
          <p:nvPr/>
        </p:nvSpPr>
        <p:spPr>
          <a:xfrm>
            <a:off x="1054249" y="33188"/>
            <a:ext cx="300082" cy="138499"/>
          </a:xfrm>
          <a:prstGeom prst="rect">
            <a:avLst/>
          </a:prstGeom>
          <a:noFill/>
        </p:spPr>
        <p:txBody>
          <a:bodyPr wrap="none" rtlCol="1">
            <a:spAutoFit/>
          </a:bodyPr>
          <a:lstStyle/>
          <a:p>
            <a:r>
              <a:rPr lang="he-IL" sz="100" dirty="0">
                <a:solidFill>
                  <a:schemeClr val="bg1"/>
                </a:solidFill>
              </a:rPr>
              <a:t>לוגו קרן קימת לישראל</a:t>
            </a:r>
            <a:br>
              <a:rPr lang="en-US" sz="100" dirty="0">
                <a:solidFill>
                  <a:schemeClr val="bg1"/>
                </a:solidFill>
              </a:rPr>
            </a:br>
            <a:r>
              <a:rPr lang="en-US" sz="100" dirty="0">
                <a:solidFill>
                  <a:schemeClr val="bg1"/>
                </a:solidFill>
              </a:rPr>
              <a:t>K </a:t>
            </a:r>
            <a:r>
              <a:rPr lang="en-US" sz="100" dirty="0" err="1">
                <a:solidFill>
                  <a:schemeClr val="bg1"/>
                </a:solidFill>
              </a:rPr>
              <a:t>K</a:t>
            </a:r>
            <a:r>
              <a:rPr lang="en-US" sz="100" dirty="0">
                <a:solidFill>
                  <a:schemeClr val="bg1"/>
                </a:solidFill>
              </a:rPr>
              <a:t> L J N F </a:t>
            </a:r>
            <a:br>
              <a:rPr lang="he-IL" sz="100" dirty="0">
                <a:solidFill>
                  <a:schemeClr val="bg1"/>
                </a:solidFill>
              </a:rPr>
            </a:br>
            <a:r>
              <a:rPr lang="he-IL" sz="100" dirty="0">
                <a:solidFill>
                  <a:schemeClr val="bg1"/>
                </a:solidFill>
              </a:rPr>
              <a:t>החטיבה לחינוך וקהילה</a:t>
            </a:r>
          </a:p>
        </p:txBody>
      </p:sp>
      <p:pic>
        <p:nvPicPr>
          <p:cNvPr id="4" name="Picture 3" descr=" קוֹבֶץ זֶה הוּנְגַּש עַל יְדֵי חברת אֵיְי טוּ זִי - סֶמֶל  הַנגישוּת ">
            <a:extLst>
              <a:ext uri="{FF2B5EF4-FFF2-40B4-BE49-F238E27FC236}">
                <a16:creationId xmlns:a16="http://schemas.microsoft.com/office/drawing/2014/main" id="{78AED191-EC6F-1EF3-4B55-D4D3E1F466BB}"/>
              </a:ext>
            </a:extLst>
          </p:cNvPr>
          <p:cNvPicPr>
            <a:picLocks noChangeAspect="1"/>
          </p:cNvPicPr>
          <p:nvPr/>
        </p:nvPicPr>
        <p:blipFill>
          <a:blip r:embed="rId2"/>
          <a:stretch>
            <a:fillRect/>
          </a:stretch>
        </p:blipFill>
        <p:spPr>
          <a:xfrm>
            <a:off x="126716" y="102438"/>
            <a:ext cx="464956" cy="469492"/>
          </a:xfrm>
          <a:prstGeom prst="rect">
            <a:avLst/>
          </a:prstGeom>
        </p:spPr>
      </p:pic>
    </p:spTree>
    <p:extLst>
      <p:ext uri="{BB962C8B-B14F-4D97-AF65-F5344CB8AC3E}">
        <p14:creationId xmlns:p14="http://schemas.microsoft.com/office/powerpoint/2010/main" val="954859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D7ABE1-7A9A-4262-9B3D-B154ADE4F812}"/>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2672904" y="3780147"/>
            <a:ext cx="2673101" cy="3779527"/>
          </a:xfrm>
          <a:prstGeom prst="rect">
            <a:avLst/>
          </a:prstGeom>
        </p:spPr>
      </p:pic>
      <p:pic>
        <p:nvPicPr>
          <p:cNvPr id="16" name="Picture 15">
            <a:extLst>
              <a:ext uri="{FF2B5EF4-FFF2-40B4-BE49-F238E27FC236}">
                <a16:creationId xmlns:a16="http://schemas.microsoft.com/office/drawing/2014/main" id="{99CE0114-C957-4BE2-9CC5-8E0EB2DC3F7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8018712" y="3780147"/>
            <a:ext cx="2673101" cy="3779527"/>
          </a:xfrm>
          <a:prstGeom prst="rect">
            <a:avLst/>
          </a:prstGeom>
        </p:spPr>
      </p:pic>
      <p:pic>
        <p:nvPicPr>
          <p:cNvPr id="17" name="Picture 16">
            <a:extLst>
              <a:ext uri="{FF2B5EF4-FFF2-40B4-BE49-F238E27FC236}">
                <a16:creationId xmlns:a16="http://schemas.microsoft.com/office/drawing/2014/main" id="{B701ED96-D5E7-4054-8EBB-A7B02625FF6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345808" y="3780147"/>
            <a:ext cx="2673101" cy="3779527"/>
          </a:xfrm>
          <a:prstGeom prst="rect">
            <a:avLst/>
          </a:prstGeom>
        </p:spPr>
      </p:pic>
      <p:pic>
        <p:nvPicPr>
          <p:cNvPr id="18" name="Picture 17">
            <a:extLst>
              <a:ext uri="{FF2B5EF4-FFF2-40B4-BE49-F238E27FC236}">
                <a16:creationId xmlns:a16="http://schemas.microsoft.com/office/drawing/2014/main" id="{546E7D19-067B-4256-828F-CF31E7B804E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0" y="3780147"/>
            <a:ext cx="2673101" cy="3779527"/>
          </a:xfrm>
          <a:prstGeom prst="rect">
            <a:avLst/>
          </a:prstGeom>
        </p:spPr>
      </p:pic>
      <p:pic>
        <p:nvPicPr>
          <p:cNvPr id="19" name="Picture 18">
            <a:extLst>
              <a:ext uri="{FF2B5EF4-FFF2-40B4-BE49-F238E27FC236}">
                <a16:creationId xmlns:a16="http://schemas.microsoft.com/office/drawing/2014/main" id="{7500481C-8758-45D7-A858-7E3A127FE304}"/>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2672904" y="0"/>
            <a:ext cx="2673101" cy="3779527"/>
          </a:xfrm>
          <a:prstGeom prst="rect">
            <a:avLst/>
          </a:prstGeom>
        </p:spPr>
      </p:pic>
      <p:pic>
        <p:nvPicPr>
          <p:cNvPr id="20" name="Picture 19">
            <a:extLst>
              <a:ext uri="{FF2B5EF4-FFF2-40B4-BE49-F238E27FC236}">
                <a16:creationId xmlns:a16="http://schemas.microsoft.com/office/drawing/2014/main" id="{7E9CB1C7-3171-4EB6-9888-DD95F869F6D1}"/>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0" y="0"/>
            <a:ext cx="2673101" cy="3779527"/>
          </a:xfrm>
          <a:prstGeom prst="rect">
            <a:avLst/>
          </a:prstGeom>
        </p:spPr>
      </p:pic>
      <p:sp>
        <p:nvSpPr>
          <p:cNvPr id="2" name="TextBox 1">
            <a:extLst>
              <a:ext uri="{FF2B5EF4-FFF2-40B4-BE49-F238E27FC236}">
                <a16:creationId xmlns:a16="http://schemas.microsoft.com/office/drawing/2014/main" id="{F8B11166-6B12-E608-A356-54A78BD02CD6}"/>
              </a:ext>
            </a:extLst>
          </p:cNvPr>
          <p:cNvSpPr txBox="1"/>
          <p:nvPr/>
        </p:nvSpPr>
        <p:spPr>
          <a:xfrm>
            <a:off x="7210931" y="2119256"/>
            <a:ext cx="1483099" cy="2701509"/>
          </a:xfrm>
          <a:prstGeom prst="rect">
            <a:avLst/>
          </a:prstGeom>
          <a:noFill/>
        </p:spPr>
        <p:txBody>
          <a:bodyPr wrap="none" rtlCol="1">
            <a:spAutoFit/>
          </a:bodyPr>
          <a:lstStyle/>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נוּרִית אַסְיָה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סִתְוָנִית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כֶּלֶךְ מָצוּי</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מַרְוָה מְשֻׁלֶּשֶׁת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נַרְקִיס מָצוּי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טֹפַח נָאֶה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dirty="0">
              <a:solidFill>
                <a:schemeClr val="bg1"/>
              </a:solidFill>
            </a:endParaRPr>
          </a:p>
        </p:txBody>
      </p:sp>
    </p:spTree>
    <p:extLst>
      <p:ext uri="{BB962C8B-B14F-4D97-AF65-F5344CB8AC3E}">
        <p14:creationId xmlns:p14="http://schemas.microsoft.com/office/powerpoint/2010/main" val="1222851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2927846-13F9-4CD7-B547-69E84C2790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673101" cy="3779528"/>
          </a:xfrm>
          <a:prstGeom prst="rect">
            <a:avLst/>
          </a:prstGeom>
        </p:spPr>
      </p:pic>
      <p:pic>
        <p:nvPicPr>
          <p:cNvPr id="34" name="Picture 33">
            <a:extLst>
              <a:ext uri="{FF2B5EF4-FFF2-40B4-BE49-F238E27FC236}">
                <a16:creationId xmlns:a16="http://schemas.microsoft.com/office/drawing/2014/main" id="{57D2453A-1306-4A53-9428-409CC51161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72904" y="0"/>
            <a:ext cx="2673101" cy="3779528"/>
          </a:xfrm>
          <a:prstGeom prst="rect">
            <a:avLst/>
          </a:prstGeom>
        </p:spPr>
      </p:pic>
      <p:pic>
        <p:nvPicPr>
          <p:cNvPr id="35" name="Picture 34">
            <a:extLst>
              <a:ext uri="{FF2B5EF4-FFF2-40B4-BE49-F238E27FC236}">
                <a16:creationId xmlns:a16="http://schemas.microsoft.com/office/drawing/2014/main" id="{D28D6BC9-9202-41F9-BFF5-251F0B9C6B8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72904" y="3780147"/>
            <a:ext cx="2673101" cy="3779528"/>
          </a:xfrm>
          <a:prstGeom prst="rect">
            <a:avLst/>
          </a:prstGeom>
        </p:spPr>
      </p:pic>
      <p:pic>
        <p:nvPicPr>
          <p:cNvPr id="36" name="Picture 35">
            <a:extLst>
              <a:ext uri="{FF2B5EF4-FFF2-40B4-BE49-F238E27FC236}">
                <a16:creationId xmlns:a16="http://schemas.microsoft.com/office/drawing/2014/main" id="{E03495BF-2046-4DEE-8356-A2E8302777E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18712" y="3780147"/>
            <a:ext cx="2673101" cy="3779528"/>
          </a:xfrm>
          <a:prstGeom prst="rect">
            <a:avLst/>
          </a:prstGeom>
        </p:spPr>
      </p:pic>
      <p:pic>
        <p:nvPicPr>
          <p:cNvPr id="37" name="Picture 36">
            <a:extLst>
              <a:ext uri="{FF2B5EF4-FFF2-40B4-BE49-F238E27FC236}">
                <a16:creationId xmlns:a16="http://schemas.microsoft.com/office/drawing/2014/main" id="{645A2BE9-4D65-4A53-8FB4-C60B450B92C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3780147"/>
            <a:ext cx="2673101" cy="3779528"/>
          </a:xfrm>
          <a:prstGeom prst="rect">
            <a:avLst/>
          </a:prstGeom>
        </p:spPr>
      </p:pic>
      <p:pic>
        <p:nvPicPr>
          <p:cNvPr id="38" name="Picture 37">
            <a:extLst>
              <a:ext uri="{FF2B5EF4-FFF2-40B4-BE49-F238E27FC236}">
                <a16:creationId xmlns:a16="http://schemas.microsoft.com/office/drawing/2014/main" id="{A33F94AB-02A7-4E3F-BEFC-AEEED8D95B2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345808" y="3780147"/>
            <a:ext cx="2673101" cy="3779528"/>
          </a:xfrm>
          <a:prstGeom prst="rect">
            <a:avLst/>
          </a:prstGeom>
        </p:spPr>
      </p:pic>
      <p:sp>
        <p:nvSpPr>
          <p:cNvPr id="2" name="TextBox 1">
            <a:extLst>
              <a:ext uri="{FF2B5EF4-FFF2-40B4-BE49-F238E27FC236}">
                <a16:creationId xmlns:a16="http://schemas.microsoft.com/office/drawing/2014/main" id="{3D82A432-C2D7-9208-94D9-6F702072C9C4}"/>
              </a:ext>
            </a:extLst>
          </p:cNvPr>
          <p:cNvSpPr txBox="1"/>
          <p:nvPr/>
        </p:nvSpPr>
        <p:spPr>
          <a:xfrm>
            <a:off x="6529522" y="1889764"/>
            <a:ext cx="2582758" cy="1077218"/>
          </a:xfrm>
          <a:prstGeom prst="rect">
            <a:avLst/>
          </a:prstGeom>
          <a:noFill/>
        </p:spPr>
        <p:txBody>
          <a:bodyPr wrap="none" rtlCol="1">
            <a:spAutoFit/>
          </a:bodyPr>
          <a:lstStyle/>
          <a:p>
            <a:r>
              <a:rPr lang="he-IL" dirty="0">
                <a:solidFill>
                  <a:schemeClr val="bg1"/>
                </a:solidFill>
              </a:rPr>
              <a:t>כותרת רמה 2</a:t>
            </a:r>
            <a:br>
              <a:rPr lang="he-IL" dirty="0">
                <a:solidFill>
                  <a:schemeClr val="bg1"/>
                </a:solidFill>
              </a:rPr>
            </a:b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עלי עצים לבחירה </a:t>
            </a:r>
            <a:b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b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העתק מכאן – הדבק לפנקס</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r>
              <a:rPr lang="he-IL" dirty="0">
                <a:solidFill>
                  <a:schemeClr val="bg1"/>
                </a:solidFill>
              </a:rPr>
              <a:t> </a:t>
            </a:r>
          </a:p>
        </p:txBody>
      </p:sp>
      <p:sp>
        <p:nvSpPr>
          <p:cNvPr id="3" name="TextBox 2">
            <a:extLst>
              <a:ext uri="{FF2B5EF4-FFF2-40B4-BE49-F238E27FC236}">
                <a16:creationId xmlns:a16="http://schemas.microsoft.com/office/drawing/2014/main" id="{72827C5D-AEBE-F1A7-08AD-EC0227CEF857}"/>
              </a:ext>
            </a:extLst>
          </p:cNvPr>
          <p:cNvSpPr txBox="1"/>
          <p:nvPr/>
        </p:nvSpPr>
        <p:spPr>
          <a:xfrm>
            <a:off x="5452919" y="3291840"/>
            <a:ext cx="1414170" cy="2701509"/>
          </a:xfrm>
          <a:prstGeom prst="rect">
            <a:avLst/>
          </a:prstGeom>
          <a:noFill/>
        </p:spPr>
        <p:txBody>
          <a:bodyPr wrap="none" rtlCol="1">
            <a:spAutoFit/>
          </a:bodyPr>
          <a:lstStyle/>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עֲרָבָה</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אַלּוֹן מָצוּי</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דֹּלֶב</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אֵיקָלִיפְּטוּס</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דַּפְנָה</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אֵלַת הַמַּסְטִיק</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dirty="0">
              <a:solidFill>
                <a:schemeClr val="bg1"/>
              </a:solidFill>
            </a:endParaRPr>
          </a:p>
        </p:txBody>
      </p:sp>
    </p:spTree>
    <p:extLst>
      <p:ext uri="{BB962C8B-B14F-4D97-AF65-F5344CB8AC3E}">
        <p14:creationId xmlns:p14="http://schemas.microsoft.com/office/powerpoint/2010/main" val="291816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D7ABE1-7A9A-4262-9B3D-B154ADE4F81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72904" y="3780147"/>
            <a:ext cx="2673101" cy="3779528"/>
          </a:xfrm>
          <a:prstGeom prst="rect">
            <a:avLst/>
          </a:prstGeom>
        </p:spPr>
      </p:pic>
      <p:pic>
        <p:nvPicPr>
          <p:cNvPr id="16" name="Picture 15">
            <a:extLst>
              <a:ext uri="{FF2B5EF4-FFF2-40B4-BE49-F238E27FC236}">
                <a16:creationId xmlns:a16="http://schemas.microsoft.com/office/drawing/2014/main" id="{99CE0114-C957-4BE2-9CC5-8E0EB2DC3F7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18712" y="3780147"/>
            <a:ext cx="2673101" cy="3779528"/>
          </a:xfrm>
          <a:prstGeom prst="rect">
            <a:avLst/>
          </a:prstGeom>
        </p:spPr>
      </p:pic>
      <p:pic>
        <p:nvPicPr>
          <p:cNvPr id="17" name="Picture 16">
            <a:extLst>
              <a:ext uri="{FF2B5EF4-FFF2-40B4-BE49-F238E27FC236}">
                <a16:creationId xmlns:a16="http://schemas.microsoft.com/office/drawing/2014/main" id="{B701ED96-D5E7-4054-8EBB-A7B02625FF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45808" y="3780147"/>
            <a:ext cx="2673101" cy="3779528"/>
          </a:xfrm>
          <a:prstGeom prst="rect">
            <a:avLst/>
          </a:prstGeom>
        </p:spPr>
      </p:pic>
      <p:pic>
        <p:nvPicPr>
          <p:cNvPr id="18" name="Picture 17">
            <a:extLst>
              <a:ext uri="{FF2B5EF4-FFF2-40B4-BE49-F238E27FC236}">
                <a16:creationId xmlns:a16="http://schemas.microsoft.com/office/drawing/2014/main" id="{546E7D19-067B-4256-828F-CF31E7B804E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3780147"/>
            <a:ext cx="2673101" cy="3779528"/>
          </a:xfrm>
          <a:prstGeom prst="rect">
            <a:avLst/>
          </a:prstGeom>
        </p:spPr>
      </p:pic>
      <p:pic>
        <p:nvPicPr>
          <p:cNvPr id="19" name="Picture 18">
            <a:extLst>
              <a:ext uri="{FF2B5EF4-FFF2-40B4-BE49-F238E27FC236}">
                <a16:creationId xmlns:a16="http://schemas.microsoft.com/office/drawing/2014/main" id="{7500481C-8758-45D7-A858-7E3A127FE30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672904" y="0"/>
            <a:ext cx="2673101" cy="3779528"/>
          </a:xfrm>
          <a:prstGeom prst="rect">
            <a:avLst/>
          </a:prstGeom>
        </p:spPr>
      </p:pic>
      <p:pic>
        <p:nvPicPr>
          <p:cNvPr id="20" name="Picture 19">
            <a:extLst>
              <a:ext uri="{FF2B5EF4-FFF2-40B4-BE49-F238E27FC236}">
                <a16:creationId xmlns:a16="http://schemas.microsoft.com/office/drawing/2014/main" id="{7E9CB1C7-3171-4EB6-9888-DD95F869F6D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0"/>
            <a:ext cx="2673101" cy="3779528"/>
          </a:xfrm>
          <a:prstGeom prst="rect">
            <a:avLst/>
          </a:prstGeom>
        </p:spPr>
      </p:pic>
      <p:sp>
        <p:nvSpPr>
          <p:cNvPr id="2" name="TextBox 1">
            <a:extLst>
              <a:ext uri="{FF2B5EF4-FFF2-40B4-BE49-F238E27FC236}">
                <a16:creationId xmlns:a16="http://schemas.microsoft.com/office/drawing/2014/main" id="{C423AC74-71D9-E2EF-02F3-EF47A2F7FE28}"/>
              </a:ext>
            </a:extLst>
          </p:cNvPr>
          <p:cNvSpPr txBox="1"/>
          <p:nvPr/>
        </p:nvSpPr>
        <p:spPr>
          <a:xfrm>
            <a:off x="7748963" y="1979407"/>
            <a:ext cx="1181735" cy="2701509"/>
          </a:xfrm>
          <a:prstGeom prst="rect">
            <a:avLst/>
          </a:prstGeom>
          <a:noFill/>
        </p:spPr>
        <p:txBody>
          <a:bodyPr wrap="none" rtlCol="1">
            <a:spAutoFit/>
          </a:bodyPr>
          <a:lstStyle/>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אֹרֶן</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תְּאֵנָה</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צַפְצָפָה</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קִיסוֹסִית</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כְּלִיל הַחֹרֶשׁ</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חָרוּב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dirty="0">
              <a:solidFill>
                <a:schemeClr val="bg1"/>
              </a:solidFill>
            </a:endParaRPr>
          </a:p>
        </p:txBody>
      </p:sp>
    </p:spTree>
    <p:extLst>
      <p:ext uri="{BB962C8B-B14F-4D97-AF65-F5344CB8AC3E}">
        <p14:creationId xmlns:p14="http://schemas.microsoft.com/office/powerpoint/2010/main" val="265520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D7ABE1-7A9A-4262-9B3D-B154ADE4F812}"/>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8018713" y="3779526"/>
            <a:ext cx="2673100" cy="3779527"/>
          </a:xfrm>
          <a:prstGeom prst="rect">
            <a:avLst/>
          </a:prstGeom>
        </p:spPr>
      </p:pic>
      <p:pic>
        <p:nvPicPr>
          <p:cNvPr id="16" name="Picture 15">
            <a:extLst>
              <a:ext uri="{FF2B5EF4-FFF2-40B4-BE49-F238E27FC236}">
                <a16:creationId xmlns:a16="http://schemas.microsoft.com/office/drawing/2014/main" id="{99CE0114-C957-4BE2-9CC5-8E0EB2DC3F7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72904" y="3779527"/>
            <a:ext cx="2673100" cy="3779527"/>
          </a:xfrm>
          <a:prstGeom prst="rect">
            <a:avLst/>
          </a:prstGeom>
        </p:spPr>
      </p:pic>
      <p:pic>
        <p:nvPicPr>
          <p:cNvPr id="17" name="Picture 16">
            <a:extLst>
              <a:ext uri="{FF2B5EF4-FFF2-40B4-BE49-F238E27FC236}">
                <a16:creationId xmlns:a16="http://schemas.microsoft.com/office/drawing/2014/main" id="{B701ED96-D5E7-4054-8EBB-A7B02625FF6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345808" y="3780147"/>
            <a:ext cx="2673100" cy="3779527"/>
          </a:xfrm>
          <a:prstGeom prst="rect">
            <a:avLst/>
          </a:prstGeom>
        </p:spPr>
      </p:pic>
      <p:pic>
        <p:nvPicPr>
          <p:cNvPr id="18" name="Picture 17">
            <a:extLst>
              <a:ext uri="{FF2B5EF4-FFF2-40B4-BE49-F238E27FC236}">
                <a16:creationId xmlns:a16="http://schemas.microsoft.com/office/drawing/2014/main" id="{546E7D19-067B-4256-828F-CF31E7B804E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0" y="3780147"/>
            <a:ext cx="2673100" cy="3779527"/>
          </a:xfrm>
          <a:prstGeom prst="rect">
            <a:avLst/>
          </a:prstGeom>
        </p:spPr>
      </p:pic>
      <p:pic>
        <p:nvPicPr>
          <p:cNvPr id="19" name="Picture 18">
            <a:extLst>
              <a:ext uri="{FF2B5EF4-FFF2-40B4-BE49-F238E27FC236}">
                <a16:creationId xmlns:a16="http://schemas.microsoft.com/office/drawing/2014/main" id="{7500481C-8758-45D7-A858-7E3A127FE304}"/>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2672904" y="0"/>
            <a:ext cx="2673100" cy="3779527"/>
          </a:xfrm>
          <a:prstGeom prst="rect">
            <a:avLst/>
          </a:prstGeom>
        </p:spPr>
      </p:pic>
      <p:pic>
        <p:nvPicPr>
          <p:cNvPr id="20" name="Picture 19">
            <a:extLst>
              <a:ext uri="{FF2B5EF4-FFF2-40B4-BE49-F238E27FC236}">
                <a16:creationId xmlns:a16="http://schemas.microsoft.com/office/drawing/2014/main" id="{7E9CB1C7-3171-4EB6-9888-DD95F869F6D1}"/>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0" y="0"/>
            <a:ext cx="2673100" cy="3779527"/>
          </a:xfrm>
          <a:prstGeom prst="rect">
            <a:avLst/>
          </a:prstGeom>
        </p:spPr>
      </p:pic>
      <p:sp>
        <p:nvSpPr>
          <p:cNvPr id="2" name="TextBox 1">
            <a:extLst>
              <a:ext uri="{FF2B5EF4-FFF2-40B4-BE49-F238E27FC236}">
                <a16:creationId xmlns:a16="http://schemas.microsoft.com/office/drawing/2014/main" id="{C7A10412-B880-5B37-5326-7D6F74A2CAF1}"/>
              </a:ext>
            </a:extLst>
          </p:cNvPr>
          <p:cNvSpPr txBox="1"/>
          <p:nvPr/>
        </p:nvSpPr>
        <p:spPr>
          <a:xfrm>
            <a:off x="4982818" y="1075765"/>
            <a:ext cx="2582758" cy="1077218"/>
          </a:xfrm>
          <a:prstGeom prst="rect">
            <a:avLst/>
          </a:prstGeom>
          <a:noFill/>
        </p:spPr>
        <p:txBody>
          <a:bodyPr wrap="none" rtlCol="1">
            <a:spAutoFit/>
          </a:bodyPr>
          <a:lstStyle/>
          <a:p>
            <a:r>
              <a:rPr lang="he-IL" dirty="0">
                <a:solidFill>
                  <a:schemeClr val="bg1"/>
                </a:solidFill>
              </a:rPr>
              <a:t>כותרת רמה 2 </a:t>
            </a:r>
            <a:br>
              <a:rPr lang="en-US" dirty="0">
                <a:solidFill>
                  <a:schemeClr val="bg1"/>
                </a:solidFill>
              </a:rPr>
            </a:b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עצים ושיחים לבחירה</a:t>
            </a:r>
            <a:b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b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העתק מכאן – הדבק לפנקס</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dirty="0">
              <a:solidFill>
                <a:schemeClr val="bg1"/>
              </a:solidFill>
            </a:endParaRPr>
          </a:p>
        </p:txBody>
      </p:sp>
      <p:sp>
        <p:nvSpPr>
          <p:cNvPr id="3" name="TextBox 2">
            <a:extLst>
              <a:ext uri="{FF2B5EF4-FFF2-40B4-BE49-F238E27FC236}">
                <a16:creationId xmlns:a16="http://schemas.microsoft.com/office/drawing/2014/main" id="{A3216218-DEC6-0CEF-F096-29C6D0978383}"/>
              </a:ext>
            </a:extLst>
          </p:cNvPr>
          <p:cNvSpPr txBox="1"/>
          <p:nvPr/>
        </p:nvSpPr>
        <p:spPr>
          <a:xfrm>
            <a:off x="6917657" y="3345628"/>
            <a:ext cx="1625766" cy="2701509"/>
          </a:xfrm>
          <a:prstGeom prst="rect">
            <a:avLst/>
          </a:prstGeom>
          <a:noFill/>
        </p:spPr>
        <p:txBody>
          <a:bodyPr wrap="none" rtlCol="1">
            <a:spAutoFit/>
          </a:bodyPr>
          <a:lstStyle/>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שִׁטַּת הַנֶּגֶב</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פָגוֹנְיָה רַכָּה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סַלְוָדוֹרָה פָּרְסִית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רִכְפְּתָן מִדְבָּרִי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רֹתֶם הַמִּדְבָּר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מַלּוּחַ קִפֵּחַ</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dirty="0">
              <a:solidFill>
                <a:schemeClr val="bg1"/>
              </a:solidFill>
            </a:endParaRPr>
          </a:p>
        </p:txBody>
      </p:sp>
    </p:spTree>
    <p:extLst>
      <p:ext uri="{BB962C8B-B14F-4D97-AF65-F5344CB8AC3E}">
        <p14:creationId xmlns:p14="http://schemas.microsoft.com/office/powerpoint/2010/main" val="865250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D7ABE1-7A9A-4262-9B3D-B154ADE4F812}"/>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2672904" y="3780148"/>
            <a:ext cx="2673100" cy="3779525"/>
          </a:xfrm>
          <a:prstGeom prst="rect">
            <a:avLst/>
          </a:prstGeom>
        </p:spPr>
      </p:pic>
      <p:pic>
        <p:nvPicPr>
          <p:cNvPr id="16" name="Picture 15">
            <a:extLst>
              <a:ext uri="{FF2B5EF4-FFF2-40B4-BE49-F238E27FC236}">
                <a16:creationId xmlns:a16="http://schemas.microsoft.com/office/drawing/2014/main" id="{99CE0114-C957-4BE2-9CC5-8E0EB2DC3F7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3780148"/>
            <a:ext cx="2673100" cy="3779525"/>
          </a:xfrm>
          <a:prstGeom prst="rect">
            <a:avLst/>
          </a:prstGeom>
        </p:spPr>
      </p:pic>
      <p:pic>
        <p:nvPicPr>
          <p:cNvPr id="17" name="Picture 16">
            <a:extLst>
              <a:ext uri="{FF2B5EF4-FFF2-40B4-BE49-F238E27FC236}">
                <a16:creationId xmlns:a16="http://schemas.microsoft.com/office/drawing/2014/main" id="{B701ED96-D5E7-4054-8EBB-A7B02625FF6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345808" y="3802450"/>
            <a:ext cx="2673100" cy="3779525"/>
          </a:xfrm>
          <a:prstGeom prst="rect">
            <a:avLst/>
          </a:prstGeom>
        </p:spPr>
      </p:pic>
      <p:pic>
        <p:nvPicPr>
          <p:cNvPr id="19" name="Picture 18">
            <a:extLst>
              <a:ext uri="{FF2B5EF4-FFF2-40B4-BE49-F238E27FC236}">
                <a16:creationId xmlns:a16="http://schemas.microsoft.com/office/drawing/2014/main" id="{7500481C-8758-45D7-A858-7E3A127FE30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8018713" y="3802450"/>
            <a:ext cx="2673100" cy="3779525"/>
          </a:xfrm>
          <a:prstGeom prst="rect">
            <a:avLst/>
          </a:prstGeom>
        </p:spPr>
      </p:pic>
      <p:pic>
        <p:nvPicPr>
          <p:cNvPr id="20" name="Picture 19">
            <a:extLst>
              <a:ext uri="{FF2B5EF4-FFF2-40B4-BE49-F238E27FC236}">
                <a16:creationId xmlns:a16="http://schemas.microsoft.com/office/drawing/2014/main" id="{7E9CB1C7-3171-4EB6-9888-DD95F869F6D1}"/>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0" y="1"/>
            <a:ext cx="2673100" cy="3779525"/>
          </a:xfrm>
          <a:prstGeom prst="rect">
            <a:avLst/>
          </a:prstGeom>
        </p:spPr>
      </p:pic>
      <p:sp>
        <p:nvSpPr>
          <p:cNvPr id="2" name="TextBox 1">
            <a:extLst>
              <a:ext uri="{FF2B5EF4-FFF2-40B4-BE49-F238E27FC236}">
                <a16:creationId xmlns:a16="http://schemas.microsoft.com/office/drawing/2014/main" id="{C4713DF3-E889-F302-5C81-68BF2C6068A6}"/>
              </a:ext>
            </a:extLst>
          </p:cNvPr>
          <p:cNvSpPr txBox="1"/>
          <p:nvPr/>
        </p:nvSpPr>
        <p:spPr>
          <a:xfrm>
            <a:off x="1105984" y="1495313"/>
            <a:ext cx="3510898" cy="2302553"/>
          </a:xfrm>
          <a:prstGeom prst="rect">
            <a:avLst/>
          </a:prstGeom>
          <a:noFill/>
        </p:spPr>
        <p:txBody>
          <a:bodyPr wrap="none" rtlCol="1">
            <a:spAutoFit/>
          </a:bodyPr>
          <a:lstStyle/>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זוּגַן הַשִּׂיחַ</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סִלּוֹן קוֹצָנִי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יַפְרוּק הַמִּדְבָּר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זַקּוּם מִצְרִי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פְּתִילַת הַמִּדְבָּר הַגְּדוֹלָה (תַּפּוּחַ סְדוֹם)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dirty="0">
              <a:solidFill>
                <a:schemeClr val="bg1"/>
              </a:solidFill>
            </a:endParaRPr>
          </a:p>
        </p:txBody>
      </p:sp>
    </p:spTree>
    <p:extLst>
      <p:ext uri="{BB962C8B-B14F-4D97-AF65-F5344CB8AC3E}">
        <p14:creationId xmlns:p14="http://schemas.microsoft.com/office/powerpoint/2010/main" val="34169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D7ABE1-7A9A-4262-9B3D-B154ADE4F812}"/>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8018713" y="3779527"/>
            <a:ext cx="2673100" cy="3779525"/>
          </a:xfrm>
          <a:prstGeom prst="rect">
            <a:avLst/>
          </a:prstGeom>
        </p:spPr>
      </p:pic>
      <p:pic>
        <p:nvPicPr>
          <p:cNvPr id="16" name="Picture 15">
            <a:extLst>
              <a:ext uri="{FF2B5EF4-FFF2-40B4-BE49-F238E27FC236}">
                <a16:creationId xmlns:a16="http://schemas.microsoft.com/office/drawing/2014/main" id="{99CE0114-C957-4BE2-9CC5-8E0EB2DC3F7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72904" y="3780150"/>
            <a:ext cx="2673100" cy="3779525"/>
          </a:xfrm>
          <a:prstGeom prst="rect">
            <a:avLst/>
          </a:prstGeom>
        </p:spPr>
      </p:pic>
      <p:pic>
        <p:nvPicPr>
          <p:cNvPr id="17" name="Picture 16">
            <a:extLst>
              <a:ext uri="{FF2B5EF4-FFF2-40B4-BE49-F238E27FC236}">
                <a16:creationId xmlns:a16="http://schemas.microsoft.com/office/drawing/2014/main" id="{B701ED96-D5E7-4054-8EBB-A7B02625FF6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345808" y="3780148"/>
            <a:ext cx="2673100" cy="3779525"/>
          </a:xfrm>
          <a:prstGeom prst="rect">
            <a:avLst/>
          </a:prstGeom>
        </p:spPr>
      </p:pic>
      <p:pic>
        <p:nvPicPr>
          <p:cNvPr id="18" name="Picture 17">
            <a:extLst>
              <a:ext uri="{FF2B5EF4-FFF2-40B4-BE49-F238E27FC236}">
                <a16:creationId xmlns:a16="http://schemas.microsoft.com/office/drawing/2014/main" id="{546E7D19-067B-4256-828F-CF31E7B804E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0" y="3780150"/>
            <a:ext cx="2673100" cy="3779525"/>
          </a:xfrm>
          <a:prstGeom prst="rect">
            <a:avLst/>
          </a:prstGeom>
        </p:spPr>
      </p:pic>
      <p:pic>
        <p:nvPicPr>
          <p:cNvPr id="20" name="Picture 19">
            <a:extLst>
              <a:ext uri="{FF2B5EF4-FFF2-40B4-BE49-F238E27FC236}">
                <a16:creationId xmlns:a16="http://schemas.microsoft.com/office/drawing/2014/main" id="{7E9CB1C7-3171-4EB6-9888-DD95F869F6D1}"/>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0" y="1"/>
            <a:ext cx="2673100" cy="3779525"/>
          </a:xfrm>
          <a:prstGeom prst="rect">
            <a:avLst/>
          </a:prstGeom>
        </p:spPr>
      </p:pic>
      <p:sp>
        <p:nvSpPr>
          <p:cNvPr id="2" name="TextBox 1">
            <a:extLst>
              <a:ext uri="{FF2B5EF4-FFF2-40B4-BE49-F238E27FC236}">
                <a16:creationId xmlns:a16="http://schemas.microsoft.com/office/drawing/2014/main" id="{B0F1C817-DB0E-6EB0-2BD7-716E7618CE37}"/>
              </a:ext>
            </a:extLst>
          </p:cNvPr>
          <p:cNvSpPr txBox="1"/>
          <p:nvPr/>
        </p:nvSpPr>
        <p:spPr>
          <a:xfrm>
            <a:off x="4272814" y="677732"/>
            <a:ext cx="2582758" cy="1077218"/>
          </a:xfrm>
          <a:prstGeom prst="rect">
            <a:avLst/>
          </a:prstGeom>
          <a:noFill/>
        </p:spPr>
        <p:txBody>
          <a:bodyPr wrap="none" rtlCol="1">
            <a:spAutoFit/>
          </a:bodyPr>
          <a:lstStyle/>
          <a:p>
            <a:r>
              <a:rPr lang="he-IL" dirty="0">
                <a:solidFill>
                  <a:schemeClr val="bg1"/>
                </a:solidFill>
              </a:rPr>
              <a:t>כותרת רמה 2 </a:t>
            </a:r>
            <a:br>
              <a:rPr lang="en-US" dirty="0">
                <a:solidFill>
                  <a:schemeClr val="bg1"/>
                </a:solidFill>
              </a:rPr>
            </a:b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פרחים לבחירה </a:t>
            </a:r>
            <a:b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b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העתק מכאן – הדבק לפנקס</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dirty="0">
              <a:solidFill>
                <a:schemeClr val="bg1"/>
              </a:solidFill>
            </a:endParaRPr>
          </a:p>
        </p:txBody>
      </p:sp>
      <p:sp>
        <p:nvSpPr>
          <p:cNvPr id="3" name="TextBox 2">
            <a:extLst>
              <a:ext uri="{FF2B5EF4-FFF2-40B4-BE49-F238E27FC236}">
                <a16:creationId xmlns:a16="http://schemas.microsoft.com/office/drawing/2014/main" id="{9F616BAD-4D30-BAC4-FFBD-296C3A51E265}"/>
              </a:ext>
            </a:extLst>
          </p:cNvPr>
          <p:cNvSpPr txBox="1"/>
          <p:nvPr/>
        </p:nvSpPr>
        <p:spPr>
          <a:xfrm>
            <a:off x="4946364" y="2721685"/>
            <a:ext cx="1875835" cy="2302553"/>
          </a:xfrm>
          <a:prstGeom prst="rect">
            <a:avLst/>
          </a:prstGeom>
          <a:noFill/>
        </p:spPr>
        <p:txBody>
          <a:bodyPr wrap="none" rtlCol="1">
            <a:spAutoFit/>
          </a:bodyPr>
          <a:lstStyle/>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מַנְתּוּר הַמִּדְבָּר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אַהֲרוֹנְסוֹנְיַת פַקְטוֹרִי</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חֻמְעָה וְרֻדָּה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כּוֹכָב רֵיחָנִי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לוֹנֵאָה צָרַת-עָלִים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dirty="0">
              <a:solidFill>
                <a:schemeClr val="bg1"/>
              </a:solidFill>
            </a:endParaRPr>
          </a:p>
        </p:txBody>
      </p:sp>
    </p:spTree>
    <p:extLst>
      <p:ext uri="{BB962C8B-B14F-4D97-AF65-F5344CB8AC3E}">
        <p14:creationId xmlns:p14="http://schemas.microsoft.com/office/powerpoint/2010/main" val="3619231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D7ABE1-7A9A-4262-9B3D-B154ADE4F812}"/>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8018713" y="3812981"/>
            <a:ext cx="2673100" cy="3779525"/>
          </a:xfrm>
          <a:prstGeom prst="rect">
            <a:avLst/>
          </a:prstGeom>
        </p:spPr>
      </p:pic>
      <p:pic>
        <p:nvPicPr>
          <p:cNvPr id="16" name="Picture 15">
            <a:extLst>
              <a:ext uri="{FF2B5EF4-FFF2-40B4-BE49-F238E27FC236}">
                <a16:creationId xmlns:a16="http://schemas.microsoft.com/office/drawing/2014/main" id="{99CE0114-C957-4BE2-9CC5-8E0EB2DC3F7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72904" y="3779528"/>
            <a:ext cx="2673100" cy="3779525"/>
          </a:xfrm>
          <a:prstGeom prst="rect">
            <a:avLst/>
          </a:prstGeom>
        </p:spPr>
      </p:pic>
      <p:pic>
        <p:nvPicPr>
          <p:cNvPr id="17" name="Picture 16">
            <a:extLst>
              <a:ext uri="{FF2B5EF4-FFF2-40B4-BE49-F238E27FC236}">
                <a16:creationId xmlns:a16="http://schemas.microsoft.com/office/drawing/2014/main" id="{B701ED96-D5E7-4054-8EBB-A7B02625FF6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345808" y="3780148"/>
            <a:ext cx="2673100" cy="3779525"/>
          </a:xfrm>
          <a:prstGeom prst="rect">
            <a:avLst/>
          </a:prstGeom>
        </p:spPr>
      </p:pic>
      <p:pic>
        <p:nvPicPr>
          <p:cNvPr id="18" name="Picture 17">
            <a:extLst>
              <a:ext uri="{FF2B5EF4-FFF2-40B4-BE49-F238E27FC236}">
                <a16:creationId xmlns:a16="http://schemas.microsoft.com/office/drawing/2014/main" id="{546E7D19-067B-4256-828F-CF31E7B804E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0" y="3780148"/>
            <a:ext cx="2673100" cy="3779525"/>
          </a:xfrm>
          <a:prstGeom prst="rect">
            <a:avLst/>
          </a:prstGeom>
        </p:spPr>
      </p:pic>
      <p:pic>
        <p:nvPicPr>
          <p:cNvPr id="2" name="Picture 1">
            <a:extLst>
              <a:ext uri="{FF2B5EF4-FFF2-40B4-BE49-F238E27FC236}">
                <a16:creationId xmlns:a16="http://schemas.microsoft.com/office/drawing/2014/main" id="{F1FA9195-D705-98C2-0A81-F0B2CBCC35C9}"/>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0" y="1"/>
            <a:ext cx="2673100" cy="3779525"/>
          </a:xfrm>
          <a:prstGeom prst="rect">
            <a:avLst/>
          </a:prstGeom>
        </p:spPr>
      </p:pic>
      <p:sp>
        <p:nvSpPr>
          <p:cNvPr id="4" name="TextBox 3">
            <a:extLst>
              <a:ext uri="{FF2B5EF4-FFF2-40B4-BE49-F238E27FC236}">
                <a16:creationId xmlns:a16="http://schemas.microsoft.com/office/drawing/2014/main" id="{40E21209-8840-19B1-54F5-1533FED41AFF}"/>
              </a:ext>
            </a:extLst>
          </p:cNvPr>
          <p:cNvSpPr txBox="1"/>
          <p:nvPr/>
        </p:nvSpPr>
        <p:spPr>
          <a:xfrm>
            <a:off x="3259130" y="1376979"/>
            <a:ext cx="1648208" cy="2302553"/>
          </a:xfrm>
          <a:prstGeom prst="rect">
            <a:avLst/>
          </a:prstGeom>
          <a:noFill/>
        </p:spPr>
        <p:txBody>
          <a:bodyPr wrap="none" rtlCol="1">
            <a:spAutoFit/>
          </a:bodyPr>
          <a:lstStyle/>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בּוּצִין שִׂיחָנִי</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מַקּוֹר הַחֲסִידָה</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פַּרְעוֹשִׁית גַּלּוֹנִית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שִׁמְשׁוֹן הָדוּר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יַחְנוּק הַמִּדְבָּר</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dirty="0">
              <a:solidFill>
                <a:schemeClr val="bg1"/>
              </a:solidFill>
            </a:endParaRPr>
          </a:p>
        </p:txBody>
      </p:sp>
    </p:spTree>
    <p:extLst>
      <p:ext uri="{BB962C8B-B14F-4D97-AF65-F5344CB8AC3E}">
        <p14:creationId xmlns:p14="http://schemas.microsoft.com/office/powerpoint/2010/main" val="420186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EED873-C19C-53FF-B2BD-C7D75C73D1E5}"/>
              </a:ext>
            </a:extLst>
          </p:cNvPr>
          <p:cNvSpPr txBox="1"/>
          <p:nvPr/>
        </p:nvSpPr>
        <p:spPr>
          <a:xfrm>
            <a:off x="3958814" y="311972"/>
            <a:ext cx="2241319" cy="307777"/>
          </a:xfrm>
          <a:prstGeom prst="rect">
            <a:avLst/>
          </a:prstGeom>
          <a:noFill/>
        </p:spPr>
        <p:txBody>
          <a:bodyPr wrap="none" rtlCol="1">
            <a:spAutoFit/>
          </a:bodyPr>
          <a:lstStyle/>
          <a:p>
            <a:r>
              <a:rPr lang="he-IL" dirty="0">
                <a:solidFill>
                  <a:schemeClr val="bg1"/>
                </a:solidFill>
              </a:rPr>
              <a:t>כותרת רמה 2 אפשרות ב לוטו</a:t>
            </a:r>
          </a:p>
        </p:txBody>
      </p:sp>
      <p:sp>
        <p:nvSpPr>
          <p:cNvPr id="3" name="TextBox 2">
            <a:extLst>
              <a:ext uri="{FF2B5EF4-FFF2-40B4-BE49-F238E27FC236}">
                <a16:creationId xmlns:a16="http://schemas.microsoft.com/office/drawing/2014/main" id="{90D09069-5344-8328-9882-64FC76C40E1B}"/>
              </a:ext>
            </a:extLst>
          </p:cNvPr>
          <p:cNvSpPr txBox="1"/>
          <p:nvPr/>
        </p:nvSpPr>
        <p:spPr>
          <a:xfrm>
            <a:off x="-15175537" y="688489"/>
            <a:ext cx="17856042" cy="990656"/>
          </a:xfrm>
          <a:prstGeom prst="rect">
            <a:avLst/>
          </a:prstGeom>
          <a:noFill/>
        </p:spPr>
        <p:txBody>
          <a:bodyPr wrap="none" rtlCol="1">
            <a:spAutoFit/>
          </a:bodyPr>
          <a:lstStyle/>
          <a:p>
            <a:pPr algn="r" rtl="1">
              <a:lnSpc>
                <a:spcPct val="107000"/>
              </a:lnSpc>
              <a:spcAft>
                <a:spcPts val="800"/>
              </a:spcAft>
            </a:pPr>
            <a:r>
              <a:rPr lang="he-IL" sz="1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מטרת המשחק</a:t>
            </a: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זיהוי צמחים והכרתם על ידי התאמה חד ערכית בין דף הלוטו שהחניכים יקבלו לבין הפריטים בשטח</a:t>
            </a:r>
            <a:b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br>
            <a:r>
              <a:rPr lang="he-IL" sz="1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גיל מומלץ</a:t>
            </a: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ילדי גן–כיתה ו' </a:t>
            </a:r>
            <a:b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br>
            <a:r>
              <a:rPr lang="he-IL" sz="1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איפה ומתי:</a:t>
            </a: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בחצר המוסד החינוכי, במהלך טיול, במהלך שהייה בשטח </a:t>
            </a:r>
            <a:b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br>
            <a:r>
              <a:rPr lang="he-IL" sz="1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ציוד</a:t>
            </a: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דפי לוטו </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מהלך הפעילות</a:t>
            </a: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כל חניך או קבוצת חניכים מקבלים דף לוטו עם ציורי צמחים. במהלך השהייה בשטח על החניכים לזהות את הצמחים ולסמן אותם בדף. הראשון שסיים לסמן את כל הצמחים הוא המנצח</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אפשרויות נוספות</a:t>
            </a: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להכניס כל דף לוטו לשומרן (שמרדף), ולהנחות את הילדים לאסוף עלים שנשרו לרצפה המתאימים לעלים שמופיעים בדף הלוטו. </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לשחק את המשחק במהלך הליכה, בטיול, או במהלך פסק זמן בטיול.</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דגשים</a:t>
            </a: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חשוב! הנחו את החניכים לאסוף את המצאי, בלי לקטוף צמחים ובלי לפגוע בצמחים ובעצים הקיימים בשטח. אם מקיימים את הפעילות במרחב הפתוח, הגדירו גבולות גזרה לפעילות.</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t>
            </a:r>
          </a:p>
          <a:p>
            <a:endParaRPr lang="he-IL" sz="100" dirty="0">
              <a:solidFill>
                <a:schemeClr val="bg1"/>
              </a:solidFill>
            </a:endParaRPr>
          </a:p>
        </p:txBody>
      </p:sp>
    </p:spTree>
    <p:extLst>
      <p:ext uri="{BB962C8B-B14F-4D97-AF65-F5344CB8AC3E}">
        <p14:creationId xmlns:p14="http://schemas.microsoft.com/office/powerpoint/2010/main" val="3585794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B3E78C-2C33-E7FB-784F-E1C7204549E8}"/>
              </a:ext>
            </a:extLst>
          </p:cNvPr>
          <p:cNvSpPr txBox="1"/>
          <p:nvPr/>
        </p:nvSpPr>
        <p:spPr>
          <a:xfrm>
            <a:off x="1975259" y="1697182"/>
            <a:ext cx="4894290" cy="2701509"/>
          </a:xfrm>
          <a:prstGeom prst="rect">
            <a:avLst/>
          </a:prstGeom>
          <a:noFill/>
        </p:spPr>
        <p:txBody>
          <a:bodyPr wrap="none" rtlCol="1">
            <a:spAutoFit/>
          </a:bodyPr>
          <a:lstStyle/>
          <a:p>
            <a:pPr algn="r" rtl="1">
              <a:lnSpc>
                <a:spcPct val="107000"/>
              </a:lnSpc>
              <a:spcAft>
                <a:spcPts val="800"/>
              </a:spcAft>
            </a:pPr>
            <a:r>
              <a:rPr lang="he-IL" sz="18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אפשרות ב': לוטו</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תבנית לוטו ריקה</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תבנית לוטו מלאה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(המכילה את הצמחים שבחרו המחנך/מדריך למשחק)</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dirty="0">
              <a:solidFill>
                <a:schemeClr val="bg1"/>
              </a:solidFill>
            </a:endParaRPr>
          </a:p>
        </p:txBody>
      </p:sp>
    </p:spTree>
    <p:extLst>
      <p:ext uri="{BB962C8B-B14F-4D97-AF65-F5344CB8AC3E}">
        <p14:creationId xmlns:p14="http://schemas.microsoft.com/office/powerpoint/2010/main" val="3713684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C6A104-39A8-6D4A-C24A-4A36ABF2B6CD}"/>
              </a:ext>
            </a:extLst>
          </p:cNvPr>
          <p:cNvSpPr txBox="1"/>
          <p:nvPr/>
        </p:nvSpPr>
        <p:spPr>
          <a:xfrm>
            <a:off x="3530114" y="2860964"/>
            <a:ext cx="2731838" cy="584775"/>
          </a:xfrm>
          <a:prstGeom prst="rect">
            <a:avLst/>
          </a:prstGeom>
          <a:noFill/>
        </p:spPr>
        <p:txBody>
          <a:bodyPr wrap="none" rtlCol="1">
            <a:spAutoFit/>
          </a:bodyPr>
          <a:lstStyle/>
          <a:p>
            <a:r>
              <a:rPr lang="he-IL" sz="18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דף ריק עם תבניות להדבקה</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dirty="0">
              <a:solidFill>
                <a:schemeClr val="bg1"/>
              </a:solidFill>
            </a:endParaRPr>
          </a:p>
        </p:txBody>
      </p:sp>
      <p:sp>
        <p:nvSpPr>
          <p:cNvPr id="3" name="TextBox 2">
            <a:extLst>
              <a:ext uri="{FF2B5EF4-FFF2-40B4-BE49-F238E27FC236}">
                <a16:creationId xmlns:a16="http://schemas.microsoft.com/office/drawing/2014/main" id="{6E7BA930-4B13-420F-126A-BA85AC932930}"/>
              </a:ext>
            </a:extLst>
          </p:cNvPr>
          <p:cNvSpPr txBox="1"/>
          <p:nvPr/>
        </p:nvSpPr>
        <p:spPr>
          <a:xfrm>
            <a:off x="6261952" y="5613400"/>
            <a:ext cx="1197764" cy="307777"/>
          </a:xfrm>
          <a:prstGeom prst="rect">
            <a:avLst/>
          </a:prstGeom>
          <a:noFill/>
        </p:spPr>
        <p:txBody>
          <a:bodyPr wrap="none" rtlCol="1">
            <a:spAutoFit/>
          </a:bodyPr>
          <a:lstStyle/>
          <a:p>
            <a:r>
              <a:rPr lang="he-IL" dirty="0">
                <a:solidFill>
                  <a:schemeClr val="bg1"/>
                </a:solidFill>
              </a:rPr>
              <a:t>אִיְּרָה נֶטַע יַסְמַּן</a:t>
            </a:r>
          </a:p>
        </p:txBody>
      </p:sp>
    </p:spTree>
    <p:extLst>
      <p:ext uri="{BB962C8B-B14F-4D97-AF65-F5344CB8AC3E}">
        <p14:creationId xmlns:p14="http://schemas.microsoft.com/office/powerpoint/2010/main" val="414829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18BC75-376C-5D28-B9A1-D39510302265}"/>
              </a:ext>
            </a:extLst>
          </p:cNvPr>
          <p:cNvSpPr txBox="1"/>
          <p:nvPr/>
        </p:nvSpPr>
        <p:spPr>
          <a:xfrm>
            <a:off x="7435086" y="225911"/>
            <a:ext cx="344966" cy="138499"/>
          </a:xfrm>
          <a:prstGeom prst="rect">
            <a:avLst/>
          </a:prstGeom>
          <a:noFill/>
        </p:spPr>
        <p:txBody>
          <a:bodyPr wrap="none" rtlCol="1">
            <a:spAutoFit/>
          </a:bodyPr>
          <a:lstStyle/>
          <a:p>
            <a:r>
              <a:rPr lang="he-IL" sz="100" dirty="0">
                <a:solidFill>
                  <a:schemeClr val="bg1"/>
                </a:solidFill>
              </a:rPr>
              <a:t>כותרת רמה 2 </a:t>
            </a:r>
            <a:br>
              <a:rPr lang="en-US" sz="100" dirty="0">
                <a:solidFill>
                  <a:schemeClr val="bg1"/>
                </a:solidFill>
              </a:rPr>
            </a:br>
            <a:r>
              <a:rPr lang="he-IL" sz="1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אפשרות א': מגדיר צמחים אישי</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sz="100" dirty="0">
              <a:solidFill>
                <a:schemeClr val="bg1"/>
              </a:solidFill>
            </a:endParaRPr>
          </a:p>
        </p:txBody>
      </p:sp>
      <p:sp>
        <p:nvSpPr>
          <p:cNvPr id="3" name="TextBox 2">
            <a:extLst>
              <a:ext uri="{FF2B5EF4-FFF2-40B4-BE49-F238E27FC236}">
                <a16:creationId xmlns:a16="http://schemas.microsoft.com/office/drawing/2014/main" id="{DD6795B2-FE84-A7FE-4F77-81D0FB79465A}"/>
              </a:ext>
            </a:extLst>
          </p:cNvPr>
          <p:cNvSpPr txBox="1"/>
          <p:nvPr/>
        </p:nvSpPr>
        <p:spPr>
          <a:xfrm>
            <a:off x="742278" y="887699"/>
            <a:ext cx="9625339" cy="1536574"/>
          </a:xfrm>
          <a:prstGeom prst="rect">
            <a:avLst/>
          </a:prstGeom>
          <a:noFill/>
        </p:spPr>
        <p:txBody>
          <a:bodyPr wrap="square" rtlCol="1">
            <a:spAutoFit/>
          </a:bodyPr>
          <a:lstStyle/>
          <a:p>
            <a:pPr algn="r" rtl="1">
              <a:lnSpc>
                <a:spcPct val="107000"/>
              </a:lnSpc>
              <a:spcAft>
                <a:spcPts val="800"/>
              </a:spcAft>
            </a:pPr>
            <a:r>
              <a:rPr lang="he-IL" sz="1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אפשרות א': מגדיר צמחים אישי</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מטרת הפעילות</a:t>
            </a: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זיהוי צמחים והכרתם </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גיל מומלץ</a:t>
            </a: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ילדי גן–כיתה ד' </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איפה ומתי</a:t>
            </a: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בחצר המוסד החינוכי, במהלך טיול, במהלך שהייה בשטח </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ציוד</a:t>
            </a: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צבעים, דף מגדיר לכל ילד</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מהלך הפעילות: כל החניכים מקבלים מהמחנך/מדריך דף עם ציורי הצמחים שהם עתידים לפגוש במהלך השהייה בשטח. ראשית יזהו החניכים את הצמחים שבמגדיר במהלך הפעילות בשטח; לאחר מכן הם יצבעו את התמונות ויציירו את "הפרח האהוב עליהם" (אפשר לצייר גם פרח דמיוני); </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בשלב האחרון יקפלו החניכים את הדף לחצי ולאחר מכן ייצרו ממנו אקורדיון. עכשיו המגדיר מוכן.</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הכנת המגדיר על ידי המחנך/מדריך: </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המחנך/מדריך יערכו סיור הכנה לפני היציאה לפעילות, ויכינו מגדיר שיתאים לצמחים הקיימים בשטח בזמן הנתון. שימו לב שהצמחים החד שנתיים צומחים בעונות מסוימות, ולכן יש לבחור צמחים שקיימים בשטח בזמן עריכת הפעילות.</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עיצוב המגדיר: </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המחנך/מדריך יבחרו את הצמחים למגדיר, בהתאם למצאי בסיור ההכנה, ויציבו אותם בתבנית המצגת של קק"ל. </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(יש לסדר את תמונות הצמחים בהתאם לתבנית. שימו לב שחלק מהתמונות פונות לכיוונים מנוגדים).</a:t>
            </a:r>
            <a:endParaRPr lang="en-US" sz="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sz="100" dirty="0">
              <a:solidFill>
                <a:schemeClr val="bg1"/>
              </a:solidFill>
            </a:endParaRPr>
          </a:p>
        </p:txBody>
      </p:sp>
    </p:spTree>
    <p:extLst>
      <p:ext uri="{BB962C8B-B14F-4D97-AF65-F5344CB8AC3E}">
        <p14:creationId xmlns:p14="http://schemas.microsoft.com/office/powerpoint/2010/main" val="3401492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79D4ED-0EF2-BFB4-6E6F-54695B36832A}"/>
              </a:ext>
            </a:extLst>
          </p:cNvPr>
          <p:cNvSpPr txBox="1"/>
          <p:nvPr/>
        </p:nvSpPr>
        <p:spPr>
          <a:xfrm>
            <a:off x="678026" y="1871831"/>
            <a:ext cx="4852611" cy="2701509"/>
          </a:xfrm>
          <a:prstGeom prst="rect">
            <a:avLst/>
          </a:prstGeom>
          <a:noFill/>
        </p:spPr>
        <p:txBody>
          <a:bodyPr wrap="none" rtlCol="1">
            <a:spAutoFit/>
          </a:bodyPr>
          <a:lstStyle/>
          <a:p>
            <a:pPr algn="r" rtl="1">
              <a:lnSpc>
                <a:spcPct val="107000"/>
              </a:lnSpc>
              <a:spcAft>
                <a:spcPts val="800"/>
              </a:spcAft>
            </a:pPr>
            <a:r>
              <a:rPr lang="he-IL" sz="18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אפשרות א': מגדיר צמחים אישי</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תבנית מגדיר ריקה</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תבנית מגדיר מלאה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(המכילה את הצמחים שבחרו המחנך/מדריך למגדיר)</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dirty="0">
              <a:solidFill>
                <a:schemeClr val="bg1"/>
              </a:solidFill>
            </a:endParaRPr>
          </a:p>
        </p:txBody>
      </p:sp>
    </p:spTree>
    <p:extLst>
      <p:ext uri="{BB962C8B-B14F-4D97-AF65-F5344CB8AC3E}">
        <p14:creationId xmlns:p14="http://schemas.microsoft.com/office/powerpoint/2010/main" val="1631325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TextBox 1">
            <a:extLst>
              <a:ext uri="{FF2B5EF4-FFF2-40B4-BE49-F238E27FC236}">
                <a16:creationId xmlns:a16="http://schemas.microsoft.com/office/drawing/2014/main" id="{6E21FE4A-4465-E57F-34DB-38E985FA0EC2}"/>
              </a:ext>
            </a:extLst>
          </p:cNvPr>
          <p:cNvSpPr txBox="1"/>
          <p:nvPr/>
        </p:nvSpPr>
        <p:spPr>
          <a:xfrm>
            <a:off x="4346089" y="645459"/>
            <a:ext cx="1845377" cy="369332"/>
          </a:xfrm>
          <a:prstGeom prst="rect">
            <a:avLst/>
          </a:prstGeom>
          <a:noFill/>
        </p:spPr>
        <p:txBody>
          <a:bodyPr wrap="none" rtlCol="1">
            <a:spAutoFit/>
          </a:bodyPr>
          <a:lstStyle/>
          <a:p>
            <a:r>
              <a:rPr lang="he-IL" sz="1800" dirty="0">
                <a:solidFill>
                  <a:schemeClr val="bg1"/>
                </a:solidFill>
                <a:effectLst/>
                <a:latin typeface="Aptos" panose="020B0004020202020204" pitchFamily="34" charset="0"/>
                <a:ea typeface="Aptos" panose="020B0004020202020204" pitchFamily="34" charset="0"/>
                <a:cs typeface="Arial" panose="020B0604020202020204" pitchFamily="34" charset="0"/>
              </a:rPr>
              <a:t>המגדיר האישי שלי</a:t>
            </a:r>
            <a:endParaRPr lang="he-IL" dirty="0">
              <a:solidFill>
                <a:schemeClr val="bg1"/>
              </a:solidFill>
            </a:endParaRPr>
          </a:p>
        </p:txBody>
      </p:sp>
      <p:sp>
        <p:nvSpPr>
          <p:cNvPr id="3" name="TextBox 2">
            <a:extLst>
              <a:ext uri="{FF2B5EF4-FFF2-40B4-BE49-F238E27FC236}">
                <a16:creationId xmlns:a16="http://schemas.microsoft.com/office/drawing/2014/main" id="{68317FA4-FD10-6595-56B2-F30B1428EE7B}"/>
              </a:ext>
            </a:extLst>
          </p:cNvPr>
          <p:cNvSpPr txBox="1"/>
          <p:nvPr/>
        </p:nvSpPr>
        <p:spPr>
          <a:xfrm>
            <a:off x="6519134" y="6497619"/>
            <a:ext cx="2193229" cy="307777"/>
          </a:xfrm>
          <a:prstGeom prst="rect">
            <a:avLst/>
          </a:prstGeom>
          <a:noFill/>
        </p:spPr>
        <p:txBody>
          <a:bodyPr wrap="none" rtlCol="1">
            <a:spAutoFit/>
          </a:bodyPr>
          <a:lstStyle/>
          <a:p>
            <a:r>
              <a:rPr lang="he-IL" dirty="0">
                <a:solidFill>
                  <a:schemeClr val="bg1"/>
                </a:solidFill>
              </a:rPr>
              <a:t>צירו את הפרח האהוב עליכם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398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685A01A-C789-4754-BB69-84C84DCC2A3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673101" cy="3779528"/>
          </a:xfrm>
          <a:prstGeom prst="rect">
            <a:avLst/>
          </a:prstGeom>
        </p:spPr>
      </p:pic>
      <p:pic>
        <p:nvPicPr>
          <p:cNvPr id="30" name="Picture 29">
            <a:extLst>
              <a:ext uri="{FF2B5EF4-FFF2-40B4-BE49-F238E27FC236}">
                <a16:creationId xmlns:a16="http://schemas.microsoft.com/office/drawing/2014/main" id="{6295EAEC-BC58-4018-8630-E074F44EA8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72904" y="0"/>
            <a:ext cx="2673101" cy="3779528"/>
          </a:xfrm>
          <a:prstGeom prst="rect">
            <a:avLst/>
          </a:prstGeom>
        </p:spPr>
      </p:pic>
      <p:pic>
        <p:nvPicPr>
          <p:cNvPr id="32" name="Picture 31">
            <a:extLst>
              <a:ext uri="{FF2B5EF4-FFF2-40B4-BE49-F238E27FC236}">
                <a16:creationId xmlns:a16="http://schemas.microsoft.com/office/drawing/2014/main" id="{96FEE872-4BFF-42E4-AEAC-65A84D57DD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45808" y="3780147"/>
            <a:ext cx="2673101" cy="3779528"/>
          </a:xfrm>
          <a:prstGeom prst="rect">
            <a:avLst/>
          </a:prstGeom>
        </p:spPr>
      </p:pic>
      <p:pic>
        <p:nvPicPr>
          <p:cNvPr id="34" name="Picture 33">
            <a:extLst>
              <a:ext uri="{FF2B5EF4-FFF2-40B4-BE49-F238E27FC236}">
                <a16:creationId xmlns:a16="http://schemas.microsoft.com/office/drawing/2014/main" id="{D448C134-2759-4730-BBF3-FAF3D2E6340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72904" y="3780147"/>
            <a:ext cx="2673101" cy="3779528"/>
          </a:xfrm>
          <a:prstGeom prst="rect">
            <a:avLst/>
          </a:prstGeom>
        </p:spPr>
      </p:pic>
      <p:pic>
        <p:nvPicPr>
          <p:cNvPr id="36" name="Picture 35">
            <a:extLst>
              <a:ext uri="{FF2B5EF4-FFF2-40B4-BE49-F238E27FC236}">
                <a16:creationId xmlns:a16="http://schemas.microsoft.com/office/drawing/2014/main" id="{E81D191B-9D70-4596-9F0B-F53907BDC80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018712" y="3780147"/>
            <a:ext cx="2673101" cy="3779528"/>
          </a:xfrm>
          <a:prstGeom prst="rect">
            <a:avLst/>
          </a:prstGeom>
        </p:spPr>
      </p:pic>
      <p:pic>
        <p:nvPicPr>
          <p:cNvPr id="45" name="Picture 44">
            <a:extLst>
              <a:ext uri="{FF2B5EF4-FFF2-40B4-BE49-F238E27FC236}">
                <a16:creationId xmlns:a16="http://schemas.microsoft.com/office/drawing/2014/main" id="{34BBD728-DE7E-477A-A75B-6D85E68A5D9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3780147"/>
            <a:ext cx="2673101" cy="3779528"/>
          </a:xfrm>
          <a:prstGeom prst="rect">
            <a:avLst/>
          </a:prstGeom>
        </p:spPr>
      </p:pic>
      <p:sp>
        <p:nvSpPr>
          <p:cNvPr id="2" name="TextBox 1">
            <a:extLst>
              <a:ext uri="{FF2B5EF4-FFF2-40B4-BE49-F238E27FC236}">
                <a16:creationId xmlns:a16="http://schemas.microsoft.com/office/drawing/2014/main" id="{823135DE-E693-4343-AE19-9E67F1139348}"/>
              </a:ext>
            </a:extLst>
          </p:cNvPr>
          <p:cNvSpPr txBox="1"/>
          <p:nvPr/>
        </p:nvSpPr>
        <p:spPr>
          <a:xfrm>
            <a:off x="7790564" y="1957892"/>
            <a:ext cx="2582758" cy="877163"/>
          </a:xfrm>
          <a:prstGeom prst="rect">
            <a:avLst/>
          </a:prstGeom>
          <a:noFill/>
        </p:spPr>
        <p:txBody>
          <a:bodyPr wrap="none" rtlCol="1">
            <a:spAutoFit/>
          </a:bodyPr>
          <a:lstStyle/>
          <a:p>
            <a:r>
              <a:rPr lang="he-IL" dirty="0">
                <a:solidFill>
                  <a:schemeClr val="bg1"/>
                </a:solidFill>
              </a:rPr>
              <a:t>כותרת רמה 2 </a:t>
            </a:r>
            <a:br>
              <a:rPr lang="en-US" dirty="0">
                <a:solidFill>
                  <a:schemeClr val="bg1"/>
                </a:solidFill>
              </a:rPr>
            </a:b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פרחים לבחירה </a:t>
            </a:r>
            <a:b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b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העתק מכאן – הדבק לפנקס</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sz="100" dirty="0">
              <a:solidFill>
                <a:schemeClr val="bg1"/>
              </a:solidFill>
            </a:endParaRPr>
          </a:p>
        </p:txBody>
      </p:sp>
      <p:sp>
        <p:nvSpPr>
          <p:cNvPr id="3" name="TextBox 2">
            <a:extLst>
              <a:ext uri="{FF2B5EF4-FFF2-40B4-BE49-F238E27FC236}">
                <a16:creationId xmlns:a16="http://schemas.microsoft.com/office/drawing/2014/main" id="{92AFE7E0-79FF-7BC1-3FE0-20B5728549B2}"/>
              </a:ext>
              <a:ext uri="{C183D7F6-B498-43B3-948B-1728B52AA6E4}">
                <adec:decorative xmlns:adec="http://schemas.microsoft.com/office/drawing/2017/decorative" val="1"/>
              </a:ext>
            </a:extLst>
          </p:cNvPr>
          <p:cNvSpPr txBox="1"/>
          <p:nvPr/>
        </p:nvSpPr>
        <p:spPr>
          <a:xfrm>
            <a:off x="5506076" y="2528047"/>
            <a:ext cx="788999" cy="2701509"/>
          </a:xfrm>
          <a:prstGeom prst="rect">
            <a:avLst/>
          </a:prstGeom>
          <a:noFill/>
        </p:spPr>
        <p:txBody>
          <a:bodyPr wrap="none" rtlCol="1">
            <a:spAutoFit/>
          </a:bodyPr>
          <a:lstStyle/>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רַקֶּפֶת</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תֻּרְמוּס</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פִּשְׁתָּה</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סַבְיוֹן</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סוּף</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צִבְעוֹנִי</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dirty="0">
              <a:solidFill>
                <a:schemeClr val="bg1"/>
              </a:solidFill>
            </a:endParaRPr>
          </a:p>
        </p:txBody>
      </p:sp>
    </p:spTree>
    <p:extLst>
      <p:ext uri="{BB962C8B-B14F-4D97-AF65-F5344CB8AC3E}">
        <p14:creationId xmlns:p14="http://schemas.microsoft.com/office/powerpoint/2010/main" val="3029142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05264D-5CC6-4EBA-A3D7-4A1814A77DF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3780147"/>
            <a:ext cx="2673101" cy="3779528"/>
          </a:xfrm>
          <a:prstGeom prst="rect">
            <a:avLst/>
          </a:prstGeom>
        </p:spPr>
      </p:pic>
      <p:pic>
        <p:nvPicPr>
          <p:cNvPr id="15" name="Picture 14">
            <a:extLst>
              <a:ext uri="{FF2B5EF4-FFF2-40B4-BE49-F238E27FC236}">
                <a16:creationId xmlns:a16="http://schemas.microsoft.com/office/drawing/2014/main" id="{67AF6CFF-A85E-448E-BFA6-5CCF7D61464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72904" y="0"/>
            <a:ext cx="2673101" cy="3779528"/>
          </a:xfrm>
          <a:prstGeom prst="rect">
            <a:avLst/>
          </a:prstGeom>
        </p:spPr>
      </p:pic>
      <p:pic>
        <p:nvPicPr>
          <p:cNvPr id="16" name="Picture 15">
            <a:extLst>
              <a:ext uri="{FF2B5EF4-FFF2-40B4-BE49-F238E27FC236}">
                <a16:creationId xmlns:a16="http://schemas.microsoft.com/office/drawing/2014/main" id="{892CAF22-CDA6-462F-A532-CC2BC3FF4BF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45808" y="3780147"/>
            <a:ext cx="2673101" cy="3779528"/>
          </a:xfrm>
          <a:prstGeom prst="rect">
            <a:avLst/>
          </a:prstGeom>
        </p:spPr>
      </p:pic>
      <p:pic>
        <p:nvPicPr>
          <p:cNvPr id="18" name="Picture 17">
            <a:extLst>
              <a:ext uri="{FF2B5EF4-FFF2-40B4-BE49-F238E27FC236}">
                <a16:creationId xmlns:a16="http://schemas.microsoft.com/office/drawing/2014/main" id="{57F2DEB6-95B8-454C-868C-D388F852BC5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72904" y="3780147"/>
            <a:ext cx="2673101" cy="3779528"/>
          </a:xfrm>
          <a:prstGeom prst="rect">
            <a:avLst/>
          </a:prstGeom>
        </p:spPr>
      </p:pic>
      <p:pic>
        <p:nvPicPr>
          <p:cNvPr id="19" name="Picture 18">
            <a:extLst>
              <a:ext uri="{FF2B5EF4-FFF2-40B4-BE49-F238E27FC236}">
                <a16:creationId xmlns:a16="http://schemas.microsoft.com/office/drawing/2014/main" id="{71C64328-58A8-46BF-B988-23531CC28EC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018712" y="3780147"/>
            <a:ext cx="2673101" cy="3779528"/>
          </a:xfrm>
          <a:prstGeom prst="rect">
            <a:avLst/>
          </a:prstGeom>
        </p:spPr>
      </p:pic>
      <p:pic>
        <p:nvPicPr>
          <p:cNvPr id="20" name="Picture 19">
            <a:extLst>
              <a:ext uri="{FF2B5EF4-FFF2-40B4-BE49-F238E27FC236}">
                <a16:creationId xmlns:a16="http://schemas.microsoft.com/office/drawing/2014/main" id="{A4E043BE-F901-4BBF-86B6-4A81BF34D6D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0"/>
            <a:ext cx="2673101" cy="3779528"/>
          </a:xfrm>
          <a:prstGeom prst="rect">
            <a:avLst/>
          </a:prstGeom>
        </p:spPr>
      </p:pic>
      <p:sp>
        <p:nvSpPr>
          <p:cNvPr id="2" name="TextBox 1">
            <a:extLst>
              <a:ext uri="{FF2B5EF4-FFF2-40B4-BE49-F238E27FC236}">
                <a16:creationId xmlns:a16="http://schemas.microsoft.com/office/drawing/2014/main" id="{178D76AF-B5ED-D8BA-F78C-6F2E6FEDFBFD}"/>
              </a:ext>
            </a:extLst>
          </p:cNvPr>
          <p:cNvSpPr txBox="1"/>
          <p:nvPr/>
        </p:nvSpPr>
        <p:spPr>
          <a:xfrm>
            <a:off x="5561488" y="1871831"/>
            <a:ext cx="1863139" cy="2364109"/>
          </a:xfrm>
          <a:prstGeom prst="rect">
            <a:avLst/>
          </a:prstGeom>
          <a:noFill/>
        </p:spPr>
        <p:txBody>
          <a:bodyPr wrap="none" rtlCol="1">
            <a:spAutoFit/>
          </a:bodyPr>
          <a:lstStyle/>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אִירוּס</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פֶּטֶל</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פֶּרֶג</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כְּתֵמָה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קַחְוָן</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r>
              <a:rPr lang="he-IL" sz="1800" dirty="0">
                <a:solidFill>
                  <a:schemeClr val="bg1"/>
                </a:solidFill>
                <a:effectLst/>
                <a:latin typeface="Aptos" panose="020B0004020202020204" pitchFamily="34" charset="0"/>
                <a:ea typeface="Aptos" panose="020B0004020202020204" pitchFamily="34" charset="0"/>
                <a:cs typeface="Arial" panose="020B0604020202020204" pitchFamily="34" charset="0"/>
              </a:rPr>
              <a:t>עִירִית גְּדוֹלָה</a:t>
            </a:r>
            <a:endParaRPr lang="he-IL" dirty="0">
              <a:solidFill>
                <a:schemeClr val="bg1"/>
              </a:solidFill>
            </a:endParaRPr>
          </a:p>
        </p:txBody>
      </p:sp>
    </p:spTree>
    <p:extLst>
      <p:ext uri="{BB962C8B-B14F-4D97-AF65-F5344CB8AC3E}">
        <p14:creationId xmlns:p14="http://schemas.microsoft.com/office/powerpoint/2010/main" val="2339825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6CD678-7A3C-40E5-B523-940CBCB935B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018712" y="3780456"/>
            <a:ext cx="2673101" cy="3779528"/>
          </a:xfrm>
          <a:prstGeom prst="rect">
            <a:avLst/>
          </a:prstGeom>
        </p:spPr>
      </p:pic>
      <p:pic>
        <p:nvPicPr>
          <p:cNvPr id="10" name="Picture 9">
            <a:extLst>
              <a:ext uri="{FF2B5EF4-FFF2-40B4-BE49-F238E27FC236}">
                <a16:creationId xmlns:a16="http://schemas.microsoft.com/office/drawing/2014/main" id="{3BD4D3C3-4EF4-41D4-A7C1-BB06C213ED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45808" y="3780456"/>
            <a:ext cx="2673101" cy="3779528"/>
          </a:xfrm>
          <a:prstGeom prst="rect">
            <a:avLst/>
          </a:prstGeom>
        </p:spPr>
      </p:pic>
      <p:pic>
        <p:nvPicPr>
          <p:cNvPr id="11" name="Picture 10">
            <a:extLst>
              <a:ext uri="{FF2B5EF4-FFF2-40B4-BE49-F238E27FC236}">
                <a16:creationId xmlns:a16="http://schemas.microsoft.com/office/drawing/2014/main" id="{79BDF4C8-890C-4E1D-AC4E-25EB1C2409A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72904" y="3780456"/>
            <a:ext cx="2673101" cy="3779528"/>
          </a:xfrm>
          <a:prstGeom prst="rect">
            <a:avLst/>
          </a:prstGeom>
        </p:spPr>
      </p:pic>
      <p:pic>
        <p:nvPicPr>
          <p:cNvPr id="12" name="Picture 11">
            <a:extLst>
              <a:ext uri="{FF2B5EF4-FFF2-40B4-BE49-F238E27FC236}">
                <a16:creationId xmlns:a16="http://schemas.microsoft.com/office/drawing/2014/main" id="{C72278A1-1D0F-41A3-A72E-288E5AE618B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72904" y="309"/>
            <a:ext cx="2673101" cy="3779528"/>
          </a:xfrm>
          <a:prstGeom prst="rect">
            <a:avLst/>
          </a:prstGeom>
        </p:spPr>
      </p:pic>
      <p:pic>
        <p:nvPicPr>
          <p:cNvPr id="13" name="Picture 12">
            <a:extLst>
              <a:ext uri="{FF2B5EF4-FFF2-40B4-BE49-F238E27FC236}">
                <a16:creationId xmlns:a16="http://schemas.microsoft.com/office/drawing/2014/main" id="{B954E8BC-FC48-42C1-9128-BA7F1250076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309"/>
            <a:ext cx="2673101" cy="3779528"/>
          </a:xfrm>
          <a:prstGeom prst="rect">
            <a:avLst/>
          </a:prstGeom>
        </p:spPr>
      </p:pic>
      <p:pic>
        <p:nvPicPr>
          <p:cNvPr id="14" name="Picture 13">
            <a:extLst>
              <a:ext uri="{FF2B5EF4-FFF2-40B4-BE49-F238E27FC236}">
                <a16:creationId xmlns:a16="http://schemas.microsoft.com/office/drawing/2014/main" id="{8C91FF3A-739E-417C-B94D-4229D4EB60E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3780456"/>
            <a:ext cx="2673101" cy="3779528"/>
          </a:xfrm>
          <a:prstGeom prst="rect">
            <a:avLst/>
          </a:prstGeom>
        </p:spPr>
      </p:pic>
      <p:sp>
        <p:nvSpPr>
          <p:cNvPr id="2" name="TextBox 1">
            <a:extLst>
              <a:ext uri="{FF2B5EF4-FFF2-40B4-BE49-F238E27FC236}">
                <a16:creationId xmlns:a16="http://schemas.microsoft.com/office/drawing/2014/main" id="{0430025F-68DC-4439-C83C-66860E6EF1B3}"/>
              </a:ext>
            </a:extLst>
          </p:cNvPr>
          <p:cNvSpPr txBox="1"/>
          <p:nvPr/>
        </p:nvSpPr>
        <p:spPr>
          <a:xfrm>
            <a:off x="7159535" y="1882588"/>
            <a:ext cx="1276311" cy="2701509"/>
          </a:xfrm>
          <a:prstGeom prst="rect">
            <a:avLst/>
          </a:prstGeom>
          <a:noFill/>
        </p:spPr>
        <p:txBody>
          <a:bodyPr wrap="none" rtlCol="1">
            <a:spAutoFit/>
          </a:bodyPr>
          <a:lstStyle/>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חַרְדָּל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חַרְצִית</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כַּלָּנִית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קָנֶה</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חַמְצִיץ</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קִדָּה שְׂעִירָה</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dirty="0">
              <a:solidFill>
                <a:schemeClr val="bg1"/>
              </a:solidFill>
            </a:endParaRPr>
          </a:p>
        </p:txBody>
      </p:sp>
    </p:spTree>
    <p:extLst>
      <p:ext uri="{BB962C8B-B14F-4D97-AF65-F5344CB8AC3E}">
        <p14:creationId xmlns:p14="http://schemas.microsoft.com/office/powerpoint/2010/main" val="2001489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D7ABE1-7A9A-4262-9B3D-B154ADE4F812}"/>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2672904" y="3780147"/>
            <a:ext cx="2673101" cy="3779527"/>
          </a:xfrm>
          <a:prstGeom prst="rect">
            <a:avLst/>
          </a:prstGeom>
        </p:spPr>
      </p:pic>
      <p:pic>
        <p:nvPicPr>
          <p:cNvPr id="16" name="Picture 15">
            <a:extLst>
              <a:ext uri="{FF2B5EF4-FFF2-40B4-BE49-F238E27FC236}">
                <a16:creationId xmlns:a16="http://schemas.microsoft.com/office/drawing/2014/main" id="{99CE0114-C957-4BE2-9CC5-8E0EB2DC3F7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8018712" y="3780147"/>
            <a:ext cx="2673101" cy="3779527"/>
          </a:xfrm>
          <a:prstGeom prst="rect">
            <a:avLst/>
          </a:prstGeom>
        </p:spPr>
      </p:pic>
      <p:pic>
        <p:nvPicPr>
          <p:cNvPr id="17" name="Picture 16">
            <a:extLst>
              <a:ext uri="{FF2B5EF4-FFF2-40B4-BE49-F238E27FC236}">
                <a16:creationId xmlns:a16="http://schemas.microsoft.com/office/drawing/2014/main" id="{B701ED96-D5E7-4054-8EBB-A7B02625FF6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345808" y="3780147"/>
            <a:ext cx="2673101" cy="3779527"/>
          </a:xfrm>
          <a:prstGeom prst="rect">
            <a:avLst/>
          </a:prstGeom>
        </p:spPr>
      </p:pic>
      <p:pic>
        <p:nvPicPr>
          <p:cNvPr id="18" name="Picture 17">
            <a:extLst>
              <a:ext uri="{FF2B5EF4-FFF2-40B4-BE49-F238E27FC236}">
                <a16:creationId xmlns:a16="http://schemas.microsoft.com/office/drawing/2014/main" id="{546E7D19-067B-4256-828F-CF31E7B804E8}"/>
              </a:ext>
            </a:extLst>
          </p:cNvPr>
          <p:cNvPicPr>
            <a:picLocks noChangeAspect="1"/>
          </p:cNvPicPr>
          <p:nvPr/>
        </p:nvPicPr>
        <p:blipFill>
          <a:blip r:embed="rId5"/>
          <a:srcRect/>
          <a:stretch/>
        </p:blipFill>
        <p:spPr>
          <a:xfrm>
            <a:off x="0" y="3780147"/>
            <a:ext cx="2673101" cy="3779527"/>
          </a:xfrm>
          <a:prstGeom prst="rect">
            <a:avLst/>
          </a:prstGeom>
        </p:spPr>
      </p:pic>
      <p:pic>
        <p:nvPicPr>
          <p:cNvPr id="19" name="Picture 18">
            <a:extLst>
              <a:ext uri="{FF2B5EF4-FFF2-40B4-BE49-F238E27FC236}">
                <a16:creationId xmlns:a16="http://schemas.microsoft.com/office/drawing/2014/main" id="{7500481C-8758-45D7-A858-7E3A127FE304}"/>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2672904" y="0"/>
            <a:ext cx="2673101" cy="3779527"/>
          </a:xfrm>
          <a:prstGeom prst="rect">
            <a:avLst/>
          </a:prstGeom>
        </p:spPr>
      </p:pic>
      <p:pic>
        <p:nvPicPr>
          <p:cNvPr id="20" name="Picture 19">
            <a:extLst>
              <a:ext uri="{FF2B5EF4-FFF2-40B4-BE49-F238E27FC236}">
                <a16:creationId xmlns:a16="http://schemas.microsoft.com/office/drawing/2014/main" id="{7E9CB1C7-3171-4EB6-9888-DD95F869F6D1}"/>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0" y="0"/>
            <a:ext cx="2673101" cy="3779527"/>
          </a:xfrm>
          <a:prstGeom prst="rect">
            <a:avLst/>
          </a:prstGeom>
        </p:spPr>
      </p:pic>
      <p:sp>
        <p:nvSpPr>
          <p:cNvPr id="2" name="TextBox 1">
            <a:extLst>
              <a:ext uri="{FF2B5EF4-FFF2-40B4-BE49-F238E27FC236}">
                <a16:creationId xmlns:a16="http://schemas.microsoft.com/office/drawing/2014/main" id="{C2025826-4F85-32A7-B45F-3DF1B0339FB3}"/>
              </a:ext>
              <a:ext uri="{C183D7F6-B498-43B3-948B-1728B52AA6E4}">
                <adec:decorative xmlns:adec="http://schemas.microsoft.com/office/drawing/2017/decorative" val="0"/>
              </a:ext>
            </a:extLst>
          </p:cNvPr>
          <p:cNvSpPr txBox="1"/>
          <p:nvPr/>
        </p:nvSpPr>
        <p:spPr>
          <a:xfrm>
            <a:off x="5757722" y="2538805"/>
            <a:ext cx="1505541" cy="2701509"/>
          </a:xfrm>
          <a:prstGeom prst="rect">
            <a:avLst/>
          </a:prstGeom>
          <a:noFill/>
        </p:spPr>
        <p:txBody>
          <a:bodyPr wrap="none" rtlCol="1">
            <a:spAutoFit/>
          </a:bodyPr>
          <a:lstStyle/>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גְּדִילָן מָצוּי</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דַּרְדַּר כָּחֹל</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לֹטֶם</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מַרְגָּנִית הַשָּׂדֶה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כַּרְכֹּם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lnSpc>
                <a:spcPct val="107000"/>
              </a:lnSpc>
              <a:spcAft>
                <a:spcPts val="800"/>
              </a:spcAft>
            </a:pPr>
            <a:r>
              <a:rPr lang="he-IL"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חִנָּנִית הַבָּתָה </a:t>
            </a:r>
            <a:endParaRPr lang="en-US"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he-IL" dirty="0">
              <a:solidFill>
                <a:schemeClr val="bg1"/>
              </a:solidFill>
            </a:endParaRPr>
          </a:p>
        </p:txBody>
      </p:sp>
    </p:spTree>
    <p:extLst>
      <p:ext uri="{BB962C8B-B14F-4D97-AF65-F5344CB8AC3E}">
        <p14:creationId xmlns:p14="http://schemas.microsoft.com/office/powerpoint/2010/main" val="416223295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2200</TotalTime>
  <Words>654</Words>
  <Application>Microsoft Office PowerPoint</Application>
  <PresentationFormat>Custom</PresentationFormat>
  <Paragraphs>109</Paragraphs>
  <Slides>19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Arial</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Yasman, Eugene</dc:creator>
  <cp:lastModifiedBy>Tsvika Krauzer</cp:lastModifiedBy>
  <cp:revision>87</cp:revision>
  <dcterms:modified xsi:type="dcterms:W3CDTF">2024-03-24T20:59:33Z</dcterms:modified>
</cp:coreProperties>
</file>