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60" r:id="rId5"/>
    <p:sldId id="259" r:id="rId6"/>
    <p:sldId id="261" r:id="rId7"/>
    <p:sldId id="262" r:id="rId8"/>
    <p:sldId id="264" r:id="rId9"/>
    <p:sldId id="263" r:id="rId10"/>
    <p:sldId id="265" r:id="rId11"/>
    <p:sldId id="268" r:id="rId12"/>
    <p:sldId id="266" r:id="rId13"/>
    <p:sldId id="269" r:id="rId14"/>
    <p:sldId id="267" r:id="rId15"/>
    <p:sldId id="271" r:id="rId16"/>
    <p:sldId id="270" r:id="rId17"/>
    <p:sldId id="273" r:id="rId18"/>
    <p:sldId id="272" r:id="rId19"/>
    <p:sldId id="275" r:id="rId20"/>
    <p:sldId id="274" r:id="rId21"/>
    <p:sldId id="277" r:id="rId22"/>
    <p:sldId id="276" r:id="rId23"/>
    <p:sldId id="279" r:id="rId24"/>
    <p:sldId id="278" r:id="rId25"/>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80"/>
    <a:srgbClr val="996633"/>
    <a:srgbClr val="00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10" name="משולש ישר-זווית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כותרת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he-IL" smtClean="0"/>
              <a:t>לחץ כדי לערוך סגנון כותרת של תבנית בסיס</a:t>
            </a:r>
            <a:endParaRPr kumimoji="0" lang="en-US"/>
          </a:p>
        </p:txBody>
      </p:sp>
      <p:sp>
        <p:nvSpPr>
          <p:cNvPr id="17" name="כותרת משנה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e-IL" smtClean="0"/>
              <a:t>לחץ כדי לערוך סגנון כותרת משנה של תבנית בסיס</a:t>
            </a:r>
            <a:endParaRPr kumimoji="0" lang="en-US"/>
          </a:p>
        </p:txBody>
      </p:sp>
      <p:grpSp>
        <p:nvGrpSpPr>
          <p:cNvPr id="2" name="קבוצה 1"/>
          <p:cNvGrpSpPr/>
          <p:nvPr/>
        </p:nvGrpSpPr>
        <p:grpSpPr>
          <a:xfrm>
            <a:off x="-3765" y="4953000"/>
            <a:ext cx="9147765" cy="1912088"/>
            <a:chOff x="-3765" y="4832896"/>
            <a:chExt cx="9147765" cy="2032192"/>
          </a:xfrm>
        </p:grpSpPr>
        <p:sp>
          <p:nvSpPr>
            <p:cNvPr id="7" name="צורה חופשית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צורה חופשית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צורה חופשית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מחבר ישר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מציין מיקום של תאריך 29"/>
          <p:cNvSpPr>
            <a:spLocks noGrp="1"/>
          </p:cNvSpPr>
          <p:nvPr>
            <p:ph type="dt" sz="half" idx="10"/>
          </p:nvPr>
        </p:nvSpPr>
        <p:spPr/>
        <p:txBody>
          <a:bodyPr/>
          <a:lstStyle>
            <a:lvl1pPr>
              <a:defRPr>
                <a:solidFill>
                  <a:srgbClr val="FFFFFF"/>
                </a:solidFill>
              </a:defRPr>
            </a:lvl1pPr>
            <a:extLst/>
          </a:lstStyle>
          <a:p>
            <a:fld id="{FA18023E-A7C9-46EB-A249-27E779D97ED6}" type="datetimeFigureOut">
              <a:rPr lang="he-IL" smtClean="0"/>
              <a:t>כ"ט/טבת/תשע"ו</a:t>
            </a:fld>
            <a:endParaRPr lang="he-IL"/>
          </a:p>
        </p:txBody>
      </p:sp>
      <p:sp>
        <p:nvSpPr>
          <p:cNvPr id="19" name="מציין מיקום של כותרת תחתונה 18"/>
          <p:cNvSpPr>
            <a:spLocks noGrp="1"/>
          </p:cNvSpPr>
          <p:nvPr>
            <p:ph type="ftr" sz="quarter" idx="11"/>
          </p:nvPr>
        </p:nvSpPr>
        <p:spPr/>
        <p:txBody>
          <a:bodyPr/>
          <a:lstStyle>
            <a:lvl1pPr>
              <a:defRPr>
                <a:solidFill>
                  <a:schemeClr val="accent1">
                    <a:tint val="20000"/>
                  </a:schemeClr>
                </a:solidFill>
              </a:defRPr>
            </a:lvl1pPr>
            <a:extLst/>
          </a:lstStyle>
          <a:p>
            <a:endParaRPr lang="he-IL"/>
          </a:p>
        </p:txBody>
      </p:sp>
      <p:sp>
        <p:nvSpPr>
          <p:cNvPr id="27" name="מציין מיקום של מספר שקופית 26"/>
          <p:cNvSpPr>
            <a:spLocks noGrp="1"/>
          </p:cNvSpPr>
          <p:nvPr>
            <p:ph type="sldNum" sz="quarter" idx="12"/>
          </p:nvPr>
        </p:nvSpPr>
        <p:spPr/>
        <p:txBody>
          <a:bodyPr/>
          <a:lstStyle>
            <a:lvl1pPr>
              <a:defRPr>
                <a:solidFill>
                  <a:srgbClr val="FFFFFF"/>
                </a:solidFill>
              </a:defRPr>
            </a:lvl1pPr>
            <a:extLst/>
          </a:lstStyle>
          <a:p>
            <a:fld id="{A3EC0195-553D-4EDA-9669-E8B0937DB7AD}" type="slidenum">
              <a:rPr lang="he-IL" smtClean="0"/>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extLs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1481329"/>
            <a:ext cx="8229600" cy="4386071"/>
          </a:xfrm>
        </p:spPr>
        <p:txBody>
          <a:bodyPr vert="eaVert"/>
          <a:lstStyle>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extLst/>
          </a:lstStyle>
          <a:p>
            <a:fld id="{FA18023E-A7C9-46EB-A249-27E779D97ED6}" type="datetimeFigureOut">
              <a:rPr lang="he-IL" smtClean="0"/>
              <a:t>כ"ט/טבת/תשע"ו</a:t>
            </a:fld>
            <a:endParaRPr lang="he-IL"/>
          </a:p>
        </p:txBody>
      </p:sp>
      <p:sp>
        <p:nvSpPr>
          <p:cNvPr id="5" name="מציין מיקום של כותרת תחתונה 4"/>
          <p:cNvSpPr>
            <a:spLocks noGrp="1"/>
          </p:cNvSpPr>
          <p:nvPr>
            <p:ph type="ftr" sz="quarter" idx="11"/>
          </p:nvPr>
        </p:nvSpPr>
        <p:spPr/>
        <p:txBody>
          <a:bodyPr/>
          <a:lstStyle>
            <a:extLst/>
          </a:lstStyle>
          <a:p>
            <a:endParaRPr lang="he-IL"/>
          </a:p>
        </p:txBody>
      </p:sp>
      <p:sp>
        <p:nvSpPr>
          <p:cNvPr id="6" name="מציין מיקום של מספר שקופית 5"/>
          <p:cNvSpPr>
            <a:spLocks noGrp="1"/>
          </p:cNvSpPr>
          <p:nvPr>
            <p:ph type="sldNum" sz="quarter" idx="12"/>
          </p:nvPr>
        </p:nvSpPr>
        <p:spPr/>
        <p:txBody>
          <a:bodyPr/>
          <a:lstStyle>
            <a:extLst/>
          </a:lstStyle>
          <a:p>
            <a:fld id="{A3EC0195-553D-4EDA-9669-E8B0937DB7AD}"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844013" y="274640"/>
            <a:ext cx="1777470" cy="5592761"/>
          </a:xfrm>
        </p:spPr>
        <p:txBody>
          <a:bodyPr vert="eaVert"/>
          <a:lstStyle>
            <a:extLs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274641"/>
            <a:ext cx="6324600" cy="5592760"/>
          </a:xfrm>
        </p:spPr>
        <p:txBody>
          <a:bodyPr vert="eaVert"/>
          <a:lstStyle>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extLst/>
          </a:lstStyle>
          <a:p>
            <a:fld id="{FA18023E-A7C9-46EB-A249-27E779D97ED6}" type="datetimeFigureOut">
              <a:rPr lang="he-IL" smtClean="0"/>
              <a:t>כ"ט/טבת/תשע"ו</a:t>
            </a:fld>
            <a:endParaRPr lang="he-IL"/>
          </a:p>
        </p:txBody>
      </p:sp>
      <p:sp>
        <p:nvSpPr>
          <p:cNvPr id="5" name="מציין מיקום של כותרת תחתונה 4"/>
          <p:cNvSpPr>
            <a:spLocks noGrp="1"/>
          </p:cNvSpPr>
          <p:nvPr>
            <p:ph type="ftr" sz="quarter" idx="11"/>
          </p:nvPr>
        </p:nvSpPr>
        <p:spPr/>
        <p:txBody>
          <a:bodyPr/>
          <a:lstStyle>
            <a:extLst/>
          </a:lstStyle>
          <a:p>
            <a:endParaRPr lang="he-IL"/>
          </a:p>
        </p:txBody>
      </p:sp>
      <p:sp>
        <p:nvSpPr>
          <p:cNvPr id="6" name="מציין מיקום של מספר שקופית 5"/>
          <p:cNvSpPr>
            <a:spLocks noGrp="1"/>
          </p:cNvSpPr>
          <p:nvPr>
            <p:ph type="sldNum" sz="quarter" idx="12"/>
          </p:nvPr>
        </p:nvSpPr>
        <p:spPr/>
        <p:txBody>
          <a:bodyPr/>
          <a:lstStyle>
            <a:extLst/>
          </a:lstStyle>
          <a:p>
            <a:fld id="{A3EC0195-553D-4EDA-9669-E8B0937DB7AD}"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extLst/>
          </a:lstStyle>
          <a:p>
            <a:fld id="{FA18023E-A7C9-46EB-A249-27E779D97ED6}" type="datetimeFigureOut">
              <a:rPr lang="he-IL" smtClean="0"/>
              <a:t>כ"ט/טבת/תשע"ו</a:t>
            </a:fld>
            <a:endParaRPr lang="he-IL"/>
          </a:p>
        </p:txBody>
      </p:sp>
      <p:sp>
        <p:nvSpPr>
          <p:cNvPr id="5" name="מציין מיקום של כותרת תחתונה 4"/>
          <p:cNvSpPr>
            <a:spLocks noGrp="1"/>
          </p:cNvSpPr>
          <p:nvPr>
            <p:ph type="ftr" sz="quarter" idx="11"/>
          </p:nvPr>
        </p:nvSpPr>
        <p:spPr/>
        <p:txBody>
          <a:bodyPr/>
          <a:lstStyle>
            <a:extLst/>
          </a:lstStyle>
          <a:p>
            <a:endParaRPr lang="he-IL"/>
          </a:p>
        </p:txBody>
      </p:sp>
      <p:sp>
        <p:nvSpPr>
          <p:cNvPr id="6" name="מציין מיקום של מספר שקופית 5"/>
          <p:cNvSpPr>
            <a:spLocks noGrp="1"/>
          </p:cNvSpPr>
          <p:nvPr>
            <p:ph type="sldNum" sz="quarter" idx="12"/>
          </p:nvPr>
        </p:nvSpPr>
        <p:spPr/>
        <p:txBody>
          <a:bodyPr/>
          <a:lstStyle>
            <a:extLst/>
          </a:lstStyle>
          <a:p>
            <a:fld id="{A3EC0195-553D-4EDA-9669-E8B0937DB7AD}" type="slidenum">
              <a:rPr lang="he-IL" smtClean="0"/>
              <a:t>‹#›</a:t>
            </a:fld>
            <a:endParaRPr lang="he-IL"/>
          </a:p>
        </p:txBody>
      </p:sp>
      <p:sp>
        <p:nvSpPr>
          <p:cNvPr id="7" name="כותרת 6"/>
          <p:cNvSpPr>
            <a:spLocks noGrp="1"/>
          </p:cNvSpPr>
          <p:nvPr>
            <p:ph type="title"/>
          </p:nvPr>
        </p:nvSpPr>
        <p:spPr/>
        <p:txBody>
          <a:bodyPr rtlCol="0"/>
          <a:lstStyle>
            <a:extLst/>
          </a:lstStyle>
          <a:p>
            <a:r>
              <a:rPr kumimoji="0" lang="he-IL" smtClean="0"/>
              <a:t>לחץ כדי לערוך סגנון כותרת של תבנית בסיס</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2">
        <a:schemeClr val="bg1"/>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extLst/>
          </a:lstStyle>
          <a:p>
            <a:fld id="{FA18023E-A7C9-46EB-A249-27E779D97ED6}" type="datetimeFigureOut">
              <a:rPr lang="he-IL" smtClean="0"/>
              <a:t>כ"ט/טבת/תשע"ו</a:t>
            </a:fld>
            <a:endParaRPr lang="he-IL"/>
          </a:p>
        </p:txBody>
      </p:sp>
      <p:sp>
        <p:nvSpPr>
          <p:cNvPr id="5" name="מציין מיקום של כותרת תחתונה 4"/>
          <p:cNvSpPr>
            <a:spLocks noGrp="1"/>
          </p:cNvSpPr>
          <p:nvPr>
            <p:ph type="ftr" sz="quarter" idx="11"/>
          </p:nvPr>
        </p:nvSpPr>
        <p:spPr/>
        <p:txBody>
          <a:bodyPr/>
          <a:lstStyle>
            <a:extLst/>
          </a:lstStyle>
          <a:p>
            <a:endParaRPr lang="he-IL"/>
          </a:p>
        </p:txBody>
      </p:sp>
      <p:sp>
        <p:nvSpPr>
          <p:cNvPr id="6" name="מציין מיקום של מספר שקופית 5"/>
          <p:cNvSpPr>
            <a:spLocks noGrp="1"/>
          </p:cNvSpPr>
          <p:nvPr>
            <p:ph type="sldNum" sz="quarter" idx="12"/>
          </p:nvPr>
        </p:nvSpPr>
        <p:spPr/>
        <p:txBody>
          <a:bodyPr/>
          <a:lstStyle>
            <a:extLst/>
          </a:lstStyle>
          <a:p>
            <a:fld id="{A3EC0195-553D-4EDA-9669-E8B0937DB7AD}" type="slidenum">
              <a:rPr lang="he-IL" smtClean="0"/>
              <a:t>‹#›</a:t>
            </a:fld>
            <a:endParaRPr lang="he-IL"/>
          </a:p>
        </p:txBody>
      </p:sp>
      <p:sp>
        <p:nvSpPr>
          <p:cNvPr id="7" name="סוגר זוויתי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סוגר זוויתי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bg>
      <p:bgRef idx="1002">
        <a:schemeClr val="bg1"/>
      </p:bgRef>
    </p:bg>
    <p:spTree>
      <p:nvGrpSpPr>
        <p:cNvPr id="1" name=""/>
        <p:cNvGrpSpPr/>
        <p:nvPr/>
      </p:nvGrpSpPr>
      <p:grpSpPr>
        <a:xfrm>
          <a:off x="0" y="0"/>
          <a:ext cx="0" cy="0"/>
          <a:chOff x="0" y="0"/>
          <a:chExt cx="0" cy="0"/>
        </a:xfrm>
      </p:grpSpPr>
      <p:sp>
        <p:nvSpPr>
          <p:cNvPr id="3" name="מציין מיקום תוכן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תוכן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extLst/>
          </a:lstStyle>
          <a:p>
            <a:fld id="{FA18023E-A7C9-46EB-A249-27E779D97ED6}" type="datetimeFigureOut">
              <a:rPr lang="he-IL" smtClean="0"/>
              <a:t>כ"ט/טבת/תשע"ו</a:t>
            </a:fld>
            <a:endParaRPr lang="he-IL"/>
          </a:p>
        </p:txBody>
      </p:sp>
      <p:sp>
        <p:nvSpPr>
          <p:cNvPr id="6" name="מציין מיקום של כותרת תחתונה 5"/>
          <p:cNvSpPr>
            <a:spLocks noGrp="1"/>
          </p:cNvSpPr>
          <p:nvPr>
            <p:ph type="ftr" sz="quarter" idx="11"/>
          </p:nvPr>
        </p:nvSpPr>
        <p:spPr/>
        <p:txBody>
          <a:bodyPr/>
          <a:lstStyle>
            <a:extLst/>
          </a:lstStyle>
          <a:p>
            <a:endParaRPr lang="he-IL"/>
          </a:p>
        </p:txBody>
      </p:sp>
      <p:sp>
        <p:nvSpPr>
          <p:cNvPr id="7" name="מציין מיקום של מספר שקופית 6"/>
          <p:cNvSpPr>
            <a:spLocks noGrp="1"/>
          </p:cNvSpPr>
          <p:nvPr>
            <p:ph type="sldNum" sz="quarter" idx="12"/>
          </p:nvPr>
        </p:nvSpPr>
        <p:spPr/>
        <p:txBody>
          <a:bodyPr/>
          <a:lstStyle>
            <a:extLst/>
          </a:lstStyle>
          <a:p>
            <a:fld id="{A3EC0195-553D-4EDA-9669-E8B0937DB7AD}" type="slidenum">
              <a:rPr lang="he-IL" smtClean="0"/>
              <a:t>‹#›</a:t>
            </a:fld>
            <a:endParaRPr lang="he-IL"/>
          </a:p>
        </p:txBody>
      </p:sp>
      <p:sp>
        <p:nvSpPr>
          <p:cNvPr id="8" name="כותרת 7"/>
          <p:cNvSpPr>
            <a:spLocks noGrp="1"/>
          </p:cNvSpPr>
          <p:nvPr>
            <p:ph type="title"/>
          </p:nvPr>
        </p:nvSpPr>
        <p:spPr/>
        <p:txBody>
          <a:bodyPr rtlCol="0"/>
          <a:lstStyle>
            <a:extLst/>
          </a:lstStyle>
          <a:p>
            <a:r>
              <a:rPr kumimoji="0" lang="he-IL" smtClean="0"/>
              <a:t>לחץ כדי לערוך סגנון כותרת של תבנית בסיס</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השוואה">
    <p:bg>
      <p:bgRef idx="1003">
        <a:schemeClr val="bg1"/>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8229600" cy="1143000"/>
          </a:xfrm>
        </p:spPr>
        <p:txBody>
          <a:bodyPr anchor="ctr"/>
          <a:lstStyle>
            <a:lvl1pPr>
              <a:defRPr/>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5" name="מציין מיקום תוכן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מציין מיקום תוכן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0"/>
          </p:nvPr>
        </p:nvSpPr>
        <p:spPr/>
        <p:txBody>
          <a:bodyPr/>
          <a:lstStyle>
            <a:extLst/>
          </a:lstStyle>
          <a:p>
            <a:fld id="{FA18023E-A7C9-46EB-A249-27E779D97ED6}" type="datetimeFigureOut">
              <a:rPr lang="he-IL" smtClean="0"/>
              <a:t>כ"ט/טבת/תשע"ו</a:t>
            </a:fld>
            <a:endParaRPr lang="he-IL"/>
          </a:p>
        </p:txBody>
      </p:sp>
      <p:sp>
        <p:nvSpPr>
          <p:cNvPr id="8" name="מציין מיקום של כותרת תחתונה 7"/>
          <p:cNvSpPr>
            <a:spLocks noGrp="1"/>
          </p:cNvSpPr>
          <p:nvPr>
            <p:ph type="ftr" sz="quarter" idx="11"/>
          </p:nvPr>
        </p:nvSpPr>
        <p:spPr/>
        <p:txBody>
          <a:bodyPr/>
          <a:lstStyle>
            <a:extLst/>
          </a:lstStyle>
          <a:p>
            <a:endParaRPr lang="he-IL"/>
          </a:p>
        </p:txBody>
      </p:sp>
      <p:sp>
        <p:nvSpPr>
          <p:cNvPr id="9" name="מציין מיקום של מספר שקופית 8"/>
          <p:cNvSpPr>
            <a:spLocks noGrp="1"/>
          </p:cNvSpPr>
          <p:nvPr>
            <p:ph type="sldNum" sz="quarter" idx="12"/>
          </p:nvPr>
        </p:nvSpPr>
        <p:spPr/>
        <p:txBody>
          <a:bodyPr/>
          <a:lstStyle>
            <a:extLst/>
          </a:lstStyle>
          <a:p>
            <a:fld id="{A3EC0195-553D-4EDA-9669-E8B0937DB7AD}" type="slidenum">
              <a:rPr lang="he-IL" smtClean="0"/>
              <a:t>‹#›</a:t>
            </a:fld>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bg>
      <p:bgRef idx="1002">
        <a:schemeClr val="bg1"/>
      </p:bgRef>
    </p:bg>
    <p:spTree>
      <p:nvGrpSpPr>
        <p:cNvPr id="1" name=""/>
        <p:cNvGrpSpPr/>
        <p:nvPr/>
      </p:nvGrpSpPr>
      <p:grpSpPr>
        <a:xfrm>
          <a:off x="0" y="0"/>
          <a:ext cx="0" cy="0"/>
          <a:chOff x="0" y="0"/>
          <a:chExt cx="0" cy="0"/>
        </a:xfrm>
      </p:grpSpPr>
      <p:sp>
        <p:nvSpPr>
          <p:cNvPr id="3" name="מציין מיקום של תאריך 2"/>
          <p:cNvSpPr>
            <a:spLocks noGrp="1"/>
          </p:cNvSpPr>
          <p:nvPr>
            <p:ph type="dt" sz="half" idx="10"/>
          </p:nvPr>
        </p:nvSpPr>
        <p:spPr/>
        <p:txBody>
          <a:bodyPr/>
          <a:lstStyle>
            <a:extLst/>
          </a:lstStyle>
          <a:p>
            <a:fld id="{FA18023E-A7C9-46EB-A249-27E779D97ED6}" type="datetimeFigureOut">
              <a:rPr lang="he-IL" smtClean="0"/>
              <a:t>כ"ט/טבת/תשע"ו</a:t>
            </a:fld>
            <a:endParaRPr lang="he-IL"/>
          </a:p>
        </p:txBody>
      </p:sp>
      <p:sp>
        <p:nvSpPr>
          <p:cNvPr id="4" name="מציין מיקום של כותרת תחתונה 3"/>
          <p:cNvSpPr>
            <a:spLocks noGrp="1"/>
          </p:cNvSpPr>
          <p:nvPr>
            <p:ph type="ftr" sz="quarter" idx="11"/>
          </p:nvPr>
        </p:nvSpPr>
        <p:spPr/>
        <p:txBody>
          <a:bodyPr/>
          <a:lstStyle>
            <a:extLst/>
          </a:lstStyle>
          <a:p>
            <a:endParaRPr lang="he-IL"/>
          </a:p>
        </p:txBody>
      </p:sp>
      <p:sp>
        <p:nvSpPr>
          <p:cNvPr id="5" name="מציין מיקום של מספר שקופית 4"/>
          <p:cNvSpPr>
            <a:spLocks noGrp="1"/>
          </p:cNvSpPr>
          <p:nvPr>
            <p:ph type="sldNum" sz="quarter" idx="12"/>
          </p:nvPr>
        </p:nvSpPr>
        <p:spPr/>
        <p:txBody>
          <a:bodyPr/>
          <a:lstStyle>
            <a:extLst/>
          </a:lstStyle>
          <a:p>
            <a:fld id="{A3EC0195-553D-4EDA-9669-E8B0937DB7AD}" type="slidenum">
              <a:rPr lang="he-IL" smtClean="0"/>
              <a:t>‹#›</a:t>
            </a:fld>
            <a:endParaRPr lang="he-IL"/>
          </a:p>
        </p:txBody>
      </p:sp>
      <p:sp>
        <p:nvSpPr>
          <p:cNvPr id="6" name="כותרת 5"/>
          <p:cNvSpPr>
            <a:spLocks noGrp="1"/>
          </p:cNvSpPr>
          <p:nvPr>
            <p:ph type="title"/>
          </p:nvPr>
        </p:nvSpPr>
        <p:spPr/>
        <p:txBody>
          <a:bodyPr rtlCol="0"/>
          <a:lstStyle>
            <a:extLst/>
          </a:lstStyle>
          <a:p>
            <a:r>
              <a:rPr kumimoji="0" lang="he-IL" smtClean="0"/>
              <a:t>לחץ כדי לערוך סגנון כותרת של תבנית בסיס</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extLst/>
          </a:lstStyle>
          <a:p>
            <a:fld id="{FA18023E-A7C9-46EB-A249-27E779D97ED6}" type="datetimeFigureOut">
              <a:rPr lang="he-IL" smtClean="0"/>
              <a:t>כ"ט/טבת/תשע"ו</a:t>
            </a:fld>
            <a:endParaRPr lang="he-IL"/>
          </a:p>
        </p:txBody>
      </p:sp>
      <p:sp>
        <p:nvSpPr>
          <p:cNvPr id="3" name="מציין מיקום של כותרת תחתונה 2"/>
          <p:cNvSpPr>
            <a:spLocks noGrp="1"/>
          </p:cNvSpPr>
          <p:nvPr>
            <p:ph type="ftr" sz="quarter" idx="11"/>
          </p:nvPr>
        </p:nvSpPr>
        <p:spPr/>
        <p:txBody>
          <a:bodyPr/>
          <a:lstStyle>
            <a:extLst/>
          </a:lstStyle>
          <a:p>
            <a:endParaRPr lang="he-IL"/>
          </a:p>
        </p:txBody>
      </p:sp>
      <p:sp>
        <p:nvSpPr>
          <p:cNvPr id="4" name="מציין מיקום של מספר שקופית 3"/>
          <p:cNvSpPr>
            <a:spLocks noGrp="1"/>
          </p:cNvSpPr>
          <p:nvPr>
            <p:ph type="sldNum" sz="quarter" idx="12"/>
          </p:nvPr>
        </p:nvSpPr>
        <p:spPr/>
        <p:txBody>
          <a:bodyPr/>
          <a:lstStyle>
            <a:extLst/>
          </a:lstStyle>
          <a:p>
            <a:fld id="{A3EC0195-553D-4EDA-9669-E8B0937DB7AD}"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bg>
      <p:bgRef idx="1003">
        <a:schemeClr val="bg1"/>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he-IL" smtClean="0"/>
              <a:t>לחץ כדי לערוך סגנונות טקסט של תבנית בסיס</a:t>
            </a:r>
          </a:p>
        </p:txBody>
      </p:sp>
      <p:sp>
        <p:nvSpPr>
          <p:cNvPr id="4" name="מציין מיקום תוכן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a:xfrm>
            <a:off x="6727032" y="6407944"/>
            <a:ext cx="1920240" cy="365760"/>
          </a:xfrm>
        </p:spPr>
        <p:txBody>
          <a:bodyPr/>
          <a:lstStyle>
            <a:extLst/>
          </a:lstStyle>
          <a:p>
            <a:fld id="{FA18023E-A7C9-46EB-A249-27E779D97ED6}" type="datetimeFigureOut">
              <a:rPr lang="he-IL" smtClean="0"/>
              <a:t>כ"ט/טבת/תשע"ו</a:t>
            </a:fld>
            <a:endParaRPr lang="he-IL"/>
          </a:p>
        </p:txBody>
      </p:sp>
      <p:sp>
        <p:nvSpPr>
          <p:cNvPr id="6" name="מציין מיקום של כותרת תחתונה 5"/>
          <p:cNvSpPr>
            <a:spLocks noGrp="1"/>
          </p:cNvSpPr>
          <p:nvPr>
            <p:ph type="ftr" sz="quarter" idx="11"/>
          </p:nvPr>
        </p:nvSpPr>
        <p:spPr/>
        <p:txBody>
          <a:bodyPr/>
          <a:lstStyle>
            <a:extLst/>
          </a:lstStyle>
          <a:p>
            <a:endParaRPr lang="he-IL"/>
          </a:p>
        </p:txBody>
      </p:sp>
      <p:sp>
        <p:nvSpPr>
          <p:cNvPr id="7" name="מציין מיקום של מספר שקופית 6"/>
          <p:cNvSpPr>
            <a:spLocks noGrp="1"/>
          </p:cNvSpPr>
          <p:nvPr>
            <p:ph type="sldNum" sz="quarter" idx="12"/>
          </p:nvPr>
        </p:nvSpPr>
        <p:spPr/>
        <p:txBody>
          <a:bodyPr/>
          <a:lstStyle>
            <a:extLst/>
          </a:lstStyle>
          <a:p>
            <a:fld id="{A3EC0195-553D-4EDA-9669-E8B0937DB7AD}" type="slidenum">
              <a:rPr lang="he-IL" smtClean="0"/>
              <a:t>‹#›</a:t>
            </a:fld>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bg>
      <p:bgRef idx="1002">
        <a:schemeClr val="bg1"/>
      </p:bgRef>
    </p:bg>
    <p:spTree>
      <p:nvGrpSpPr>
        <p:cNvPr id="1" name=""/>
        <p:cNvGrpSpPr/>
        <p:nvPr/>
      </p:nvGrpSpPr>
      <p:grpSpPr>
        <a:xfrm>
          <a:off x="0" y="0"/>
          <a:ext cx="0" cy="0"/>
          <a:chOff x="0" y="0"/>
          <a:chExt cx="0" cy="0"/>
        </a:xfrm>
      </p:grpSpPr>
      <p:sp>
        <p:nvSpPr>
          <p:cNvPr id="4" name="מציין מיקום טקסט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he-IL" smtClean="0"/>
              <a:t>לחץ כדי לערוך סגנונות טקסט של תבנית בסיס</a:t>
            </a:r>
          </a:p>
        </p:txBody>
      </p:sp>
      <p:sp>
        <p:nvSpPr>
          <p:cNvPr id="3" name="מציין מיקום של תמונה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he-IL" smtClean="0"/>
              <a:t>לחץ על הסמל כדי להוסיף תמונה</a:t>
            </a:r>
            <a:endParaRPr kumimoji="0" lang="en-US" dirty="0"/>
          </a:p>
        </p:txBody>
      </p:sp>
      <p:sp>
        <p:nvSpPr>
          <p:cNvPr id="5" name="מציין מיקום של תאריך 4"/>
          <p:cNvSpPr>
            <a:spLocks noGrp="1"/>
          </p:cNvSpPr>
          <p:nvPr>
            <p:ph type="dt" sz="half" idx="10"/>
          </p:nvPr>
        </p:nvSpPr>
        <p:spPr/>
        <p:txBody>
          <a:bodyPr/>
          <a:lstStyle>
            <a:lvl1pPr>
              <a:defRPr>
                <a:solidFill>
                  <a:schemeClr val="tx1"/>
                </a:solidFill>
              </a:defRPr>
            </a:lvl1pPr>
            <a:extLst/>
          </a:lstStyle>
          <a:p>
            <a:fld id="{FA18023E-A7C9-46EB-A249-27E779D97ED6}" type="datetimeFigureOut">
              <a:rPr lang="he-IL" smtClean="0"/>
              <a:t>כ"ט/טבת/תשע"ו</a:t>
            </a:fld>
            <a:endParaRPr lang="he-IL"/>
          </a:p>
        </p:txBody>
      </p:sp>
      <p:sp>
        <p:nvSpPr>
          <p:cNvPr id="6" name="מציין מיקום של כותרת תחתונה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he-IL"/>
          </a:p>
        </p:txBody>
      </p:sp>
      <p:sp>
        <p:nvSpPr>
          <p:cNvPr id="7" name="מציין מיקום של מספר שקופית 6"/>
          <p:cNvSpPr>
            <a:spLocks noGrp="1"/>
          </p:cNvSpPr>
          <p:nvPr>
            <p:ph type="sldNum" sz="quarter" idx="12"/>
          </p:nvPr>
        </p:nvSpPr>
        <p:spPr/>
        <p:txBody>
          <a:bodyPr/>
          <a:lstStyle>
            <a:lvl1pPr>
              <a:defRPr>
                <a:solidFill>
                  <a:schemeClr val="tx1"/>
                </a:solidFill>
              </a:defRPr>
            </a:lvl1pPr>
            <a:extLst/>
          </a:lstStyle>
          <a:p>
            <a:fld id="{A3EC0195-553D-4EDA-9669-E8B0937DB7AD}" type="slidenum">
              <a:rPr lang="he-IL" smtClean="0"/>
              <a:t>‹#›</a:t>
            </a:fld>
            <a:endParaRPr lang="he-IL"/>
          </a:p>
        </p:txBody>
      </p:sp>
      <p:sp>
        <p:nvSpPr>
          <p:cNvPr id="2" name="כותרת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he-IL" smtClean="0"/>
              <a:t>לחץ כדי לערוך סגנון כותרת של תבנית בסיס</a:t>
            </a:r>
            <a:endParaRPr kumimoji="0" lang="en-US"/>
          </a:p>
        </p:txBody>
      </p:sp>
      <p:sp>
        <p:nvSpPr>
          <p:cNvPr id="8" name="צורה חופשית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צורה חופשית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משולש ישר-זווית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מחבר ישר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סוגר זוויתי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סוגר זוויתי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צורה חופשית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צורה חופשית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משולש ישר-זווית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מחבר ישר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מציין מיקום של כותרת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he-IL" smtClean="0"/>
              <a:t>לחץ כדי לערוך סגנון כותרת של תבנית בסיס</a:t>
            </a:r>
            <a:endParaRPr kumimoji="0" lang="en-US"/>
          </a:p>
        </p:txBody>
      </p:sp>
      <p:sp>
        <p:nvSpPr>
          <p:cNvPr id="30" name="מציין מיקום טקסט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0" name="מציין מיקום של תאריך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A18023E-A7C9-46EB-A249-27E779D97ED6}" type="datetimeFigureOut">
              <a:rPr lang="he-IL" smtClean="0"/>
              <a:t>כ"ט/טבת/תשע"ו</a:t>
            </a:fld>
            <a:endParaRPr lang="he-IL"/>
          </a:p>
        </p:txBody>
      </p:sp>
      <p:sp>
        <p:nvSpPr>
          <p:cNvPr id="22" name="מציין מיקום של כותרת תחתונה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he-IL"/>
          </a:p>
        </p:txBody>
      </p:sp>
      <p:sp>
        <p:nvSpPr>
          <p:cNvPr id="18" name="מציין מיקום של מספר שקופית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3EC0195-553D-4EDA-9669-E8B0937DB7AD}"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714348" y="500042"/>
            <a:ext cx="7772400" cy="5786477"/>
          </a:xfr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a:normAutofit fontScale="90000"/>
          </a:bodyPr>
          <a:lstStyle/>
          <a:p>
            <a:pPr>
              <a:lnSpc>
                <a:spcPct val="150000"/>
              </a:lnSpc>
            </a:pPr>
            <a:r>
              <a:rPr lang="he-IL" dirty="0" smtClean="0">
                <a:solidFill>
                  <a:schemeClr val="accent3">
                    <a:lumMod val="50000"/>
                  </a:schemeClr>
                </a:solidFill>
                <a:latin typeface="David" pitchFamily="34" charset="-79"/>
                <a:cs typeface="David" pitchFamily="34" charset="-79"/>
              </a:rPr>
              <a:t>האדם הוא </a:t>
            </a:r>
            <a:r>
              <a:rPr lang="he-IL" b="1" dirty="0" smtClean="0">
                <a:solidFill>
                  <a:schemeClr val="accent3">
                    <a:lumMod val="50000"/>
                  </a:schemeClr>
                </a:solidFill>
                <a:latin typeface="David" pitchFamily="34" charset="-79"/>
                <a:cs typeface="David" pitchFamily="34" charset="-79"/>
              </a:rPr>
              <a:t>"הומו-</a:t>
            </a:r>
            <a:r>
              <a:rPr lang="he-IL" b="1" dirty="0" err="1" smtClean="0">
                <a:solidFill>
                  <a:schemeClr val="accent3">
                    <a:lumMod val="50000"/>
                  </a:schemeClr>
                </a:solidFill>
                <a:latin typeface="David" pitchFamily="34" charset="-79"/>
                <a:cs typeface="David" pitchFamily="34" charset="-79"/>
              </a:rPr>
              <a:t>אינטריגוס" </a:t>
            </a:r>
            <a:r>
              <a:rPr lang="he-IL" dirty="0" err="1" smtClean="0">
                <a:solidFill>
                  <a:schemeClr val="accent3">
                    <a:lumMod val="50000"/>
                  </a:schemeClr>
                </a:solidFill>
                <a:latin typeface="David" pitchFamily="34" charset="-79"/>
                <a:cs typeface="David" pitchFamily="34" charset="-79"/>
              </a:rPr>
              <a:t>(</a:t>
            </a:r>
            <a:r>
              <a:rPr lang="he-IL" dirty="0" smtClean="0">
                <a:solidFill>
                  <a:schemeClr val="accent3">
                    <a:lumMod val="50000"/>
                  </a:schemeClr>
                </a:solidFill>
                <a:latin typeface="David" pitchFamily="34" charset="-79"/>
                <a:cs typeface="David" pitchFamily="34" charset="-79"/>
              </a:rPr>
              <a:t>אדם-שואל וחוקר). יצור השואל שאלות בחתירתו הבלתי נלאית להבנת עצמו והעולם.</a:t>
            </a:r>
            <a:br>
              <a:rPr lang="he-IL" dirty="0" smtClean="0">
                <a:solidFill>
                  <a:schemeClr val="accent3">
                    <a:lumMod val="50000"/>
                  </a:schemeClr>
                </a:solidFill>
                <a:latin typeface="David" pitchFamily="34" charset="-79"/>
                <a:cs typeface="David" pitchFamily="34" charset="-79"/>
              </a:rPr>
            </a:br>
            <a:r>
              <a:rPr lang="he-IL" dirty="0" smtClean="0">
                <a:solidFill>
                  <a:schemeClr val="accent3">
                    <a:lumMod val="50000"/>
                  </a:schemeClr>
                </a:solidFill>
                <a:latin typeface="David" pitchFamily="34" charset="-79"/>
                <a:cs typeface="David" pitchFamily="34" charset="-79"/>
              </a:rPr>
              <a:t>השאילה- הפעילות של יצירת שאלות, היא תכונה אנושית מובהקת.</a:t>
            </a:r>
            <a:endParaRPr lang="he-IL" dirty="0">
              <a:solidFill>
                <a:schemeClr val="accent3">
                  <a:lumMod val="5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642910" y="1571612"/>
            <a:ext cx="8229600" cy="4525963"/>
          </a:xfrm>
        </p:spPr>
        <p:txBody>
          <a:bodyPr/>
          <a:lstStyle/>
          <a:p>
            <a:pPr algn="ctr">
              <a:buNone/>
            </a:pPr>
            <a:r>
              <a:rPr lang="he-IL" dirty="0" smtClean="0">
                <a:solidFill>
                  <a:srgbClr val="006699"/>
                </a:solidFill>
                <a:latin typeface="David" pitchFamily="34" charset="-79"/>
                <a:cs typeface="David" pitchFamily="34" charset="-79"/>
              </a:rPr>
              <a:t>	</a:t>
            </a:r>
            <a:r>
              <a:rPr lang="he-IL" b="1" dirty="0" smtClean="0">
                <a:solidFill>
                  <a:srgbClr val="006699"/>
                </a:solidFill>
                <a:latin typeface="David" pitchFamily="34" charset="-79"/>
                <a:cs typeface="David" pitchFamily="34" charset="-79"/>
              </a:rPr>
              <a:t>השאלה כרוכה אפוא ביכולת ללכת מעבר למידע נתון, בהבנה של ידע, בנכונות נפשית לערער מבני ידע קיימים ולהתמסר לבנייה של מבנים חדשים ולעיצוב של ידע. </a:t>
            </a:r>
          </a:p>
          <a:p>
            <a:pPr algn="ctr">
              <a:buNone/>
            </a:pPr>
            <a:endParaRPr lang="he-IL" b="1" dirty="0" smtClean="0">
              <a:solidFill>
                <a:srgbClr val="006699"/>
              </a:solidFill>
              <a:latin typeface="David" pitchFamily="34" charset="-79"/>
              <a:cs typeface="David" pitchFamily="34" charset="-79"/>
            </a:endParaRPr>
          </a:p>
          <a:p>
            <a:pPr algn="ctr">
              <a:buNone/>
            </a:pPr>
            <a:r>
              <a:rPr lang="he-IL" b="1" dirty="0">
                <a:solidFill>
                  <a:srgbClr val="006699"/>
                </a:solidFill>
                <a:latin typeface="David" pitchFamily="34" charset="-79"/>
                <a:cs typeface="David" pitchFamily="34" charset="-79"/>
              </a:rPr>
              <a:t>	</a:t>
            </a:r>
            <a:r>
              <a:rPr lang="he-IL" b="1" dirty="0" smtClean="0">
                <a:solidFill>
                  <a:srgbClr val="006699"/>
                </a:solidFill>
                <a:latin typeface="David" pitchFamily="34" charset="-79"/>
                <a:cs typeface="David" pitchFamily="34" charset="-79"/>
              </a:rPr>
              <a:t>יצירת תנאים חינוכיים המאפשרים שאילת שאלות ומעודדים אותה, מצריכה שינוי יסודי, ממעלה שנייה, של הסביבה החינוכית.</a:t>
            </a:r>
            <a:endParaRPr lang="he-IL" b="1" dirty="0">
              <a:solidFill>
                <a:srgbClr val="006699"/>
              </a:solidFill>
              <a:latin typeface="David" pitchFamily="34" charset="-79"/>
              <a:cs typeface="David" pitchFamily="34" charset="-79"/>
            </a:endParaRPr>
          </a:p>
        </p:txBody>
      </p:sp>
      <p:sp>
        <p:nvSpPr>
          <p:cNvPr id="2" name="כותרת 1"/>
          <p:cNvSpPr>
            <a:spLocks noGrp="1"/>
          </p:cNvSpPr>
          <p:nvPr>
            <p:ph type="title"/>
          </p:nvPr>
        </p:nvSpPr>
        <p:spPr/>
        <p:txBody>
          <a:bodyPr/>
          <a:lstStyle/>
          <a:p>
            <a:endParaRPr lang="he-IL"/>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endParaRPr lang="he-IL"/>
          </a:p>
        </p:txBody>
      </p:sp>
      <p:sp>
        <p:nvSpPr>
          <p:cNvPr id="2" name="כותרת 1"/>
          <p:cNvSpPr>
            <a:spLocks noGrp="1"/>
          </p:cNvSpPr>
          <p:nvPr>
            <p:ph type="title"/>
          </p:nvPr>
        </p:nvSpPr>
        <p:spPr/>
        <p:txBody>
          <a:bodyPr/>
          <a:lstStyle/>
          <a:p>
            <a:r>
              <a:rPr lang="he-IL" b="1" dirty="0" smtClean="0">
                <a:solidFill>
                  <a:schemeClr val="bg2">
                    <a:lumMod val="10000"/>
                  </a:schemeClr>
                </a:solidFill>
              </a:rPr>
              <a:t>השאלה הפורייה</a:t>
            </a:r>
            <a:endParaRPr lang="he-I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lgn="ctr">
              <a:buNone/>
            </a:pPr>
            <a:r>
              <a:rPr lang="he-IL" dirty="0" smtClean="0"/>
              <a:t>	</a:t>
            </a:r>
            <a:r>
              <a:rPr lang="he-IL" dirty="0" smtClean="0">
                <a:solidFill>
                  <a:schemeClr val="bg2">
                    <a:lumMod val="10000"/>
                  </a:schemeClr>
                </a:solidFill>
                <a:latin typeface="David" pitchFamily="34" charset="-79"/>
                <a:cs typeface="David" pitchFamily="34" charset="-79"/>
              </a:rPr>
              <a:t>מוגדרת כשאלה בעלת התכונות הבאות: פתוחה, מערערת, עשירה, מחוברת, טעונה ומעשית.</a:t>
            </a:r>
            <a:endParaRPr lang="he-IL" dirty="0">
              <a:solidFill>
                <a:schemeClr val="bg2">
                  <a:lumMod val="10000"/>
                </a:schemeClr>
              </a:solidFill>
              <a:latin typeface="David" pitchFamily="34" charset="-79"/>
              <a:cs typeface="David" pitchFamily="34" charset="-79"/>
            </a:endParaRPr>
          </a:p>
        </p:txBody>
      </p:sp>
      <p:sp>
        <p:nvSpPr>
          <p:cNvPr id="2" name="כותרת 1"/>
          <p:cNvSpPr>
            <a:spLocks noGrp="1"/>
          </p:cNvSpPr>
          <p:nvPr>
            <p:ph type="title"/>
          </p:nvPr>
        </p:nvSpPr>
        <p:spPr/>
        <p:txBody>
          <a:bodyPr/>
          <a:lstStyle/>
          <a:p>
            <a:r>
              <a:rPr lang="he-IL" b="1" dirty="0" smtClean="0">
                <a:solidFill>
                  <a:schemeClr val="bg2">
                    <a:lumMod val="10000"/>
                  </a:schemeClr>
                </a:solidFill>
                <a:latin typeface="David" pitchFamily="34" charset="-79"/>
                <a:cs typeface="David" pitchFamily="34" charset="-79"/>
              </a:rPr>
              <a:t>השאלה הפורייה</a:t>
            </a:r>
            <a:endParaRPr lang="he-IL" b="1" dirty="0">
              <a:solidFill>
                <a:schemeClr val="bg2">
                  <a:lumMod val="1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buNone/>
            </a:pPr>
            <a:endParaRPr lang="he-IL" dirty="0"/>
          </a:p>
        </p:txBody>
      </p:sp>
      <p:sp>
        <p:nvSpPr>
          <p:cNvPr id="2" name="כותרת 1"/>
          <p:cNvSpPr>
            <a:spLocks noGrp="1"/>
          </p:cNvSpPr>
          <p:nvPr>
            <p:ph type="title"/>
          </p:nvPr>
        </p:nvSpPr>
        <p:spPr/>
        <p:txBody>
          <a:bodyPr/>
          <a:lstStyle/>
          <a:p>
            <a:r>
              <a:rPr lang="he-IL" b="1" dirty="0" smtClean="0">
                <a:solidFill>
                  <a:schemeClr val="bg1">
                    <a:lumMod val="50000"/>
                  </a:schemeClr>
                </a:solidFill>
                <a:latin typeface="David" pitchFamily="34" charset="-79"/>
                <a:cs typeface="David" pitchFamily="34" charset="-79"/>
              </a:rPr>
              <a:t>שאלה פתוחה</a:t>
            </a:r>
            <a:endParaRPr lang="he-I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lgn="ctr">
              <a:buNone/>
            </a:pPr>
            <a:r>
              <a:rPr lang="he-IL" dirty="0" smtClean="0">
                <a:latin typeface="David" pitchFamily="34" charset="-79"/>
                <a:cs typeface="David" pitchFamily="34" charset="-79"/>
              </a:rPr>
              <a:t>	</a:t>
            </a:r>
            <a:r>
              <a:rPr lang="he-IL" dirty="0" smtClean="0">
                <a:solidFill>
                  <a:schemeClr val="bg1">
                    <a:lumMod val="50000"/>
                  </a:schemeClr>
                </a:solidFill>
                <a:latin typeface="David" pitchFamily="34" charset="-79"/>
                <a:cs typeface="David" pitchFamily="34" charset="-79"/>
              </a:rPr>
              <a:t>שאלה שאין לה באופן עקרוני תשובה אחת מוחלטת; יש לה בפועל כמה תשובות, ותשובות אלה שונות ולעתים סותרות זו את זו.</a:t>
            </a:r>
          </a:p>
          <a:p>
            <a:pPr algn="ctr">
              <a:buNone/>
            </a:pPr>
            <a:endParaRPr lang="he-IL" dirty="0" smtClean="0">
              <a:solidFill>
                <a:schemeClr val="bg1">
                  <a:lumMod val="50000"/>
                </a:schemeClr>
              </a:solidFill>
              <a:latin typeface="David" pitchFamily="34" charset="-79"/>
              <a:cs typeface="David" pitchFamily="34" charset="-79"/>
            </a:endParaRPr>
          </a:p>
          <a:p>
            <a:pPr algn="ctr">
              <a:buNone/>
            </a:pPr>
            <a:r>
              <a:rPr lang="he-IL" dirty="0" smtClean="0">
                <a:solidFill>
                  <a:schemeClr val="bg1">
                    <a:lumMod val="50000"/>
                  </a:schemeClr>
                </a:solidFill>
                <a:latin typeface="David" pitchFamily="34" charset="-79"/>
                <a:cs typeface="David" pitchFamily="34" charset="-79"/>
              </a:rPr>
              <a:t>	לפתיחות של השאלה הפורייה יש גם "פונקציה דמוקרטית" –</a:t>
            </a:r>
            <a:r>
              <a:rPr lang="he-IL" dirty="0" err="1" smtClean="0">
                <a:solidFill>
                  <a:schemeClr val="bg1">
                    <a:lumMod val="50000"/>
                  </a:schemeClr>
                </a:solidFill>
                <a:latin typeface="David" pitchFamily="34" charset="-79"/>
                <a:cs typeface="David" pitchFamily="34" charset="-79"/>
              </a:rPr>
              <a:t> הי</a:t>
            </a:r>
            <a:r>
              <a:rPr lang="he-IL" dirty="0" smtClean="0">
                <a:solidFill>
                  <a:schemeClr val="bg1">
                    <a:lumMod val="50000"/>
                  </a:schemeClr>
                </a:solidFill>
                <a:latin typeface="David" pitchFamily="34" charset="-79"/>
                <a:cs typeface="David" pitchFamily="34" charset="-79"/>
              </a:rPr>
              <a:t>א באה להוריד את המורה מן הקתדרה של יודע כל ולהפוך אותו לאחד הלומדים בקהילה</a:t>
            </a:r>
            <a:endParaRPr lang="he-IL" dirty="0">
              <a:solidFill>
                <a:schemeClr val="bg1">
                  <a:lumMod val="50000"/>
                </a:schemeClr>
              </a:solidFill>
              <a:latin typeface="David" pitchFamily="34" charset="-79"/>
              <a:cs typeface="David" pitchFamily="34" charset="-79"/>
            </a:endParaRPr>
          </a:p>
        </p:txBody>
      </p:sp>
      <p:sp>
        <p:nvSpPr>
          <p:cNvPr id="2" name="כותרת 1"/>
          <p:cNvSpPr>
            <a:spLocks noGrp="1"/>
          </p:cNvSpPr>
          <p:nvPr>
            <p:ph type="title"/>
          </p:nvPr>
        </p:nvSpPr>
        <p:spPr/>
        <p:txBody>
          <a:bodyPr/>
          <a:lstStyle/>
          <a:p>
            <a:r>
              <a:rPr lang="he-IL" b="1" dirty="0" smtClean="0">
                <a:solidFill>
                  <a:schemeClr val="bg1">
                    <a:lumMod val="50000"/>
                  </a:schemeClr>
                </a:solidFill>
                <a:latin typeface="David" pitchFamily="34" charset="-79"/>
                <a:cs typeface="David" pitchFamily="34" charset="-79"/>
              </a:rPr>
              <a:t>שאלה פתוחה</a:t>
            </a:r>
            <a:endParaRPr lang="he-IL" b="1" dirty="0">
              <a:solidFill>
                <a:schemeClr val="bg1">
                  <a:lumMod val="5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buNone/>
            </a:pPr>
            <a:endParaRPr lang="he-IL" dirty="0"/>
          </a:p>
        </p:txBody>
      </p:sp>
      <p:sp>
        <p:nvSpPr>
          <p:cNvPr id="2" name="כותרת 1"/>
          <p:cNvSpPr>
            <a:spLocks noGrp="1"/>
          </p:cNvSpPr>
          <p:nvPr>
            <p:ph type="title"/>
          </p:nvPr>
        </p:nvSpPr>
        <p:spPr/>
        <p:txBody>
          <a:bodyPr/>
          <a:lstStyle/>
          <a:p>
            <a:r>
              <a:rPr lang="he-IL" b="1" dirty="0" smtClean="0">
                <a:solidFill>
                  <a:srgbClr val="996633"/>
                </a:solidFill>
                <a:latin typeface="David" pitchFamily="34" charset="-79"/>
                <a:cs typeface="David" pitchFamily="34" charset="-79"/>
              </a:rPr>
              <a:t>שאלה מערערת</a:t>
            </a:r>
            <a:endParaRPr lang="he-I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lgn="ctr">
              <a:buNone/>
            </a:pPr>
            <a:r>
              <a:rPr lang="he-IL" dirty="0" smtClean="0"/>
              <a:t>	</a:t>
            </a:r>
          </a:p>
          <a:p>
            <a:pPr algn="ctr">
              <a:buNone/>
            </a:pPr>
            <a:r>
              <a:rPr lang="he-IL" dirty="0" smtClean="0">
                <a:solidFill>
                  <a:srgbClr val="996633"/>
                </a:solidFill>
                <a:latin typeface="David" pitchFamily="34" charset="-79"/>
                <a:cs typeface="David" pitchFamily="34" charset="-79"/>
              </a:rPr>
              <a:t>שאלה שיש בכוחה לטלטל את "המובן מאליו" של הלומדים. הערעור הוא קוגניטיבי ו/או רגשי ואתי. התנסות בטלטול כזה היא מרכיב חיוני בחינוך להטלת ספק וליחס ביקורתי למוסכמות.</a:t>
            </a:r>
            <a:endParaRPr lang="he-IL" dirty="0">
              <a:solidFill>
                <a:srgbClr val="996633"/>
              </a:solidFill>
              <a:latin typeface="David" pitchFamily="34" charset="-79"/>
              <a:cs typeface="David" pitchFamily="34" charset="-79"/>
            </a:endParaRPr>
          </a:p>
        </p:txBody>
      </p:sp>
      <p:sp>
        <p:nvSpPr>
          <p:cNvPr id="2" name="כותרת 1"/>
          <p:cNvSpPr>
            <a:spLocks noGrp="1"/>
          </p:cNvSpPr>
          <p:nvPr>
            <p:ph type="title"/>
          </p:nvPr>
        </p:nvSpPr>
        <p:spPr/>
        <p:txBody>
          <a:bodyPr/>
          <a:lstStyle/>
          <a:p>
            <a:r>
              <a:rPr lang="he-IL" b="1" dirty="0" smtClean="0">
                <a:solidFill>
                  <a:srgbClr val="996633"/>
                </a:solidFill>
                <a:latin typeface="David" pitchFamily="34" charset="-79"/>
                <a:cs typeface="David" pitchFamily="34" charset="-79"/>
              </a:rPr>
              <a:t>שאלה מערערת</a:t>
            </a:r>
            <a:endParaRPr lang="he-IL" b="1" dirty="0">
              <a:solidFill>
                <a:srgbClr val="996633"/>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endParaRPr lang="he-IL"/>
          </a:p>
        </p:txBody>
      </p:sp>
      <p:sp>
        <p:nvSpPr>
          <p:cNvPr id="2" name="כותרת 1"/>
          <p:cNvSpPr>
            <a:spLocks noGrp="1"/>
          </p:cNvSpPr>
          <p:nvPr>
            <p:ph type="title"/>
          </p:nvPr>
        </p:nvSpPr>
        <p:spPr/>
        <p:txBody>
          <a:bodyPr/>
          <a:lstStyle/>
          <a:p>
            <a:r>
              <a:rPr lang="he-IL" b="1" dirty="0" smtClean="0">
                <a:solidFill>
                  <a:srgbClr val="008080"/>
                </a:solidFill>
                <a:latin typeface="David" pitchFamily="34" charset="-79"/>
                <a:cs typeface="David" pitchFamily="34" charset="-79"/>
              </a:rPr>
              <a:t>שאלה עשירה</a:t>
            </a:r>
            <a:endParaRPr lang="he-IL"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lgn="just">
              <a:buNone/>
            </a:pPr>
            <a:r>
              <a:rPr lang="he-IL" dirty="0" smtClean="0">
                <a:solidFill>
                  <a:srgbClr val="008080"/>
                </a:solidFill>
                <a:latin typeface="David" pitchFamily="34" charset="-79"/>
                <a:cs typeface="David" pitchFamily="34" charset="-79"/>
              </a:rPr>
              <a:t>א. שאלה המכוונת את הלומדים לתכנים עשירים. תכנים עשירים הם תכנים שיש בהם "אמת" עמוקה וכללית.</a:t>
            </a:r>
          </a:p>
          <a:p>
            <a:pPr algn="just">
              <a:buNone/>
            </a:pPr>
            <a:r>
              <a:rPr lang="he-IL" dirty="0" smtClean="0">
                <a:solidFill>
                  <a:srgbClr val="008080"/>
                </a:solidFill>
                <a:latin typeface="David" pitchFamily="34" charset="-79"/>
                <a:cs typeface="David" pitchFamily="34" charset="-79"/>
              </a:rPr>
              <a:t>ב. שאלה המכוונת את הלומדים אל המושגים, התהליכים, המחלוקות והתובנות, הכלולים ב"מבנה החשיבה המיושם".</a:t>
            </a:r>
          </a:p>
          <a:p>
            <a:pPr algn="just">
              <a:buNone/>
            </a:pPr>
            <a:r>
              <a:rPr lang="he-IL" dirty="0" smtClean="0">
                <a:solidFill>
                  <a:srgbClr val="008080"/>
                </a:solidFill>
                <a:latin typeface="David" pitchFamily="34" charset="-79"/>
                <a:cs typeface="David" pitchFamily="34" charset="-79"/>
              </a:rPr>
              <a:t>ג. שאלה המצריכה זמן חיפוש, התארגנות, עיבוד, הטמעה, רפלקסיה </a:t>
            </a:r>
            <a:r>
              <a:rPr lang="he-IL" dirty="0" err="1" smtClean="0">
                <a:solidFill>
                  <a:srgbClr val="008080"/>
                </a:solidFill>
                <a:latin typeface="David" pitchFamily="34" charset="-79"/>
                <a:cs typeface="David" pitchFamily="34" charset="-79"/>
              </a:rPr>
              <a:t>וכו'.</a:t>
            </a:r>
            <a:endParaRPr lang="he-IL" dirty="0">
              <a:solidFill>
                <a:srgbClr val="008080"/>
              </a:solidFill>
              <a:latin typeface="David" pitchFamily="34" charset="-79"/>
              <a:cs typeface="David" pitchFamily="34" charset="-79"/>
            </a:endParaRPr>
          </a:p>
        </p:txBody>
      </p:sp>
      <p:sp>
        <p:nvSpPr>
          <p:cNvPr id="2" name="כותרת 1"/>
          <p:cNvSpPr>
            <a:spLocks noGrp="1"/>
          </p:cNvSpPr>
          <p:nvPr>
            <p:ph type="title"/>
          </p:nvPr>
        </p:nvSpPr>
        <p:spPr/>
        <p:txBody>
          <a:bodyPr/>
          <a:lstStyle/>
          <a:p>
            <a:r>
              <a:rPr lang="he-IL" b="1" dirty="0" smtClean="0">
                <a:solidFill>
                  <a:srgbClr val="008080"/>
                </a:solidFill>
                <a:latin typeface="David" pitchFamily="34" charset="-79"/>
                <a:cs typeface="David" pitchFamily="34" charset="-79"/>
              </a:rPr>
              <a:t>שאלה עשירה</a:t>
            </a:r>
            <a:endParaRPr lang="he-IL" b="1" dirty="0">
              <a:solidFill>
                <a:srgbClr val="008080"/>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buNone/>
            </a:pPr>
            <a:endParaRPr lang="he-IL" dirty="0"/>
          </a:p>
        </p:txBody>
      </p:sp>
      <p:sp>
        <p:nvSpPr>
          <p:cNvPr id="2" name="כותרת 1"/>
          <p:cNvSpPr>
            <a:spLocks noGrp="1"/>
          </p:cNvSpPr>
          <p:nvPr>
            <p:ph type="title"/>
          </p:nvPr>
        </p:nvSpPr>
        <p:spPr/>
        <p:txBody>
          <a:bodyPr/>
          <a:lstStyle/>
          <a:p>
            <a:r>
              <a:rPr lang="he-IL" b="1" dirty="0" smtClean="0">
                <a:solidFill>
                  <a:schemeClr val="accent3">
                    <a:lumMod val="50000"/>
                  </a:schemeClr>
                </a:solidFill>
                <a:latin typeface="David" pitchFamily="34" charset="-79"/>
                <a:cs typeface="David" pitchFamily="34" charset="-79"/>
              </a:rPr>
              <a:t>שאלה מחוברת</a:t>
            </a:r>
            <a:endParaRPr lang="he-I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endParaRPr lang="he-IL" dirty="0"/>
          </a:p>
        </p:txBody>
      </p:sp>
      <p:sp>
        <p:nvSpPr>
          <p:cNvPr id="2" name="כותרת 1"/>
          <p:cNvSpPr>
            <a:spLocks noGrp="1"/>
          </p:cNvSpPr>
          <p:nvPr>
            <p:ph type="title"/>
          </p:nvPr>
        </p:nvSpPr>
        <p:spPr>
          <a:xfrm>
            <a:off x="500034" y="2714620"/>
            <a:ext cx="8229600" cy="1143000"/>
          </a:xfrm>
        </p:spPr>
        <p:txBody>
          <a:bodyPr/>
          <a:lstStyle/>
          <a:p>
            <a:r>
              <a:rPr lang="he-IL" b="1" dirty="0" smtClean="0">
                <a:solidFill>
                  <a:schemeClr val="accent4">
                    <a:lumMod val="50000"/>
                  </a:schemeClr>
                </a:solidFill>
                <a:latin typeface="David" pitchFamily="34" charset="-79"/>
                <a:cs typeface="David" pitchFamily="34" charset="-79"/>
              </a:rPr>
              <a:t>השאילה היא פעילות יצירתית</a:t>
            </a:r>
            <a:endParaRPr lang="he-IL" b="1" dirty="0">
              <a:solidFill>
                <a:schemeClr val="accent4">
                  <a:lumMod val="5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normAutofit/>
          </a:bodyPr>
          <a:lstStyle/>
          <a:p>
            <a:pPr algn="just">
              <a:buNone/>
            </a:pPr>
            <a:r>
              <a:rPr lang="he-IL" dirty="0" smtClean="0">
                <a:solidFill>
                  <a:schemeClr val="accent3">
                    <a:lumMod val="50000"/>
                  </a:schemeClr>
                </a:solidFill>
                <a:latin typeface="David" pitchFamily="34" charset="-79"/>
                <a:cs typeface="David" pitchFamily="34" charset="-79"/>
              </a:rPr>
              <a:t>	שאלה מחוברת היא שאלה רלוונטית לעולמם של הלומדים. "להתחיל במקום שבו תלמיד נמצא".</a:t>
            </a:r>
          </a:p>
          <a:p>
            <a:pPr algn="just">
              <a:buNone/>
            </a:pPr>
            <a:r>
              <a:rPr lang="he-IL" dirty="0">
                <a:solidFill>
                  <a:schemeClr val="accent3">
                    <a:lumMod val="50000"/>
                  </a:schemeClr>
                </a:solidFill>
                <a:latin typeface="David" pitchFamily="34" charset="-79"/>
                <a:cs typeface="David" pitchFamily="34" charset="-79"/>
              </a:rPr>
              <a:t>	</a:t>
            </a:r>
            <a:r>
              <a:rPr lang="he-IL" dirty="0" smtClean="0">
                <a:solidFill>
                  <a:schemeClr val="accent3">
                    <a:lumMod val="50000"/>
                  </a:schemeClr>
                </a:solidFill>
                <a:latin typeface="David" pitchFamily="34" charset="-79"/>
                <a:cs typeface="David" pitchFamily="34" charset="-79"/>
              </a:rPr>
              <a:t>יש לזכור שהזיקה המיידית של השאלה לחוויה של הלומד אינה חזות הכול, אלא נקודת מוצא בלבד. על המורים-מנחים לחלץ את הלומדים מן ההצמדות אל המוכר המוחשי ולהפוך אותו לבסיס להבנות מופשטות יותר, עשירות יותר.</a:t>
            </a:r>
          </a:p>
          <a:p>
            <a:pPr algn="just">
              <a:buNone/>
            </a:pPr>
            <a:r>
              <a:rPr lang="he-IL" dirty="0">
                <a:solidFill>
                  <a:schemeClr val="accent3">
                    <a:lumMod val="50000"/>
                  </a:schemeClr>
                </a:solidFill>
                <a:latin typeface="David" pitchFamily="34" charset="-79"/>
                <a:cs typeface="David" pitchFamily="34" charset="-79"/>
              </a:rPr>
              <a:t>	</a:t>
            </a:r>
            <a:r>
              <a:rPr lang="he-IL" dirty="0" smtClean="0">
                <a:solidFill>
                  <a:schemeClr val="accent3">
                    <a:lumMod val="50000"/>
                  </a:schemeClr>
                </a:solidFill>
                <a:latin typeface="David" pitchFamily="34" charset="-79"/>
                <a:cs typeface="David" pitchFamily="34" charset="-79"/>
              </a:rPr>
              <a:t>החיבור הזה הופך את התכנים לתכנים אותנטיים ומקשר את הלומדים לעולם החברתי-תרבותי שסביבם.</a:t>
            </a:r>
          </a:p>
          <a:p>
            <a:pPr algn="just">
              <a:buNone/>
            </a:pPr>
            <a:endParaRPr lang="he-IL" dirty="0">
              <a:solidFill>
                <a:schemeClr val="accent3">
                  <a:lumMod val="50000"/>
                </a:schemeClr>
              </a:solidFill>
              <a:latin typeface="David" pitchFamily="34" charset="-79"/>
              <a:cs typeface="David" pitchFamily="34" charset="-79"/>
            </a:endParaRPr>
          </a:p>
        </p:txBody>
      </p:sp>
      <p:sp>
        <p:nvSpPr>
          <p:cNvPr id="2" name="כותרת 1"/>
          <p:cNvSpPr>
            <a:spLocks noGrp="1"/>
          </p:cNvSpPr>
          <p:nvPr>
            <p:ph type="title"/>
          </p:nvPr>
        </p:nvSpPr>
        <p:spPr/>
        <p:txBody>
          <a:bodyPr/>
          <a:lstStyle/>
          <a:p>
            <a:r>
              <a:rPr lang="he-IL" b="1" dirty="0" smtClean="0">
                <a:solidFill>
                  <a:schemeClr val="accent3">
                    <a:lumMod val="50000"/>
                  </a:schemeClr>
                </a:solidFill>
                <a:latin typeface="David" pitchFamily="34" charset="-79"/>
                <a:cs typeface="David" pitchFamily="34" charset="-79"/>
              </a:rPr>
              <a:t>שאלה מחוברת</a:t>
            </a:r>
            <a:endParaRPr lang="he-IL" b="1" dirty="0">
              <a:solidFill>
                <a:schemeClr val="accent3">
                  <a:lumMod val="5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buNone/>
            </a:pPr>
            <a:endParaRPr lang="he-IL" dirty="0"/>
          </a:p>
        </p:txBody>
      </p:sp>
      <p:sp>
        <p:nvSpPr>
          <p:cNvPr id="2" name="כותרת 1"/>
          <p:cNvSpPr>
            <a:spLocks noGrp="1"/>
          </p:cNvSpPr>
          <p:nvPr>
            <p:ph type="title"/>
          </p:nvPr>
        </p:nvSpPr>
        <p:spPr/>
        <p:txBody>
          <a:bodyPr/>
          <a:lstStyle/>
          <a:p>
            <a:r>
              <a:rPr lang="he-IL" b="1" dirty="0" smtClean="0">
                <a:solidFill>
                  <a:schemeClr val="accent6">
                    <a:lumMod val="50000"/>
                  </a:schemeClr>
                </a:solidFill>
                <a:latin typeface="David" pitchFamily="34" charset="-79"/>
                <a:cs typeface="David" pitchFamily="34" charset="-79"/>
              </a:rPr>
              <a:t>שאלה טעונה</a:t>
            </a:r>
            <a:endParaRPr lang="he-IL"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500034" y="2071678"/>
            <a:ext cx="8229600" cy="4525963"/>
          </a:xfrm>
        </p:spPr>
        <p:txBody>
          <a:bodyPr/>
          <a:lstStyle/>
          <a:p>
            <a:pPr algn="ctr">
              <a:buNone/>
            </a:pPr>
            <a:r>
              <a:rPr lang="he-IL" dirty="0" smtClean="0">
                <a:solidFill>
                  <a:schemeClr val="accent6">
                    <a:lumMod val="50000"/>
                  </a:schemeClr>
                </a:solidFill>
                <a:latin typeface="David" pitchFamily="34" charset="-79"/>
                <a:cs typeface="David" pitchFamily="34" charset="-79"/>
              </a:rPr>
              <a:t>	שאלה שיש לה ממד רגשי, ערכי, "קיומי".</a:t>
            </a:r>
          </a:p>
          <a:p>
            <a:pPr algn="ctr">
              <a:buNone/>
            </a:pPr>
            <a:r>
              <a:rPr lang="he-IL" dirty="0" smtClean="0">
                <a:solidFill>
                  <a:schemeClr val="accent6">
                    <a:lumMod val="50000"/>
                  </a:schemeClr>
                </a:solidFill>
                <a:latin typeface="David" pitchFamily="34" charset="-79"/>
                <a:cs typeface="David" pitchFamily="34" charset="-79"/>
              </a:rPr>
              <a:t>	השאלות הטעונות ביותר הן שאלות המבליעות בתוכן קונפליקט מוסרי חזק.</a:t>
            </a:r>
            <a:endParaRPr lang="he-IL" dirty="0">
              <a:solidFill>
                <a:schemeClr val="accent6">
                  <a:lumMod val="50000"/>
                </a:schemeClr>
              </a:solidFill>
              <a:latin typeface="David" pitchFamily="34" charset="-79"/>
              <a:cs typeface="David" pitchFamily="34" charset="-79"/>
            </a:endParaRPr>
          </a:p>
        </p:txBody>
      </p:sp>
      <p:sp>
        <p:nvSpPr>
          <p:cNvPr id="2" name="כותרת 1"/>
          <p:cNvSpPr>
            <a:spLocks noGrp="1"/>
          </p:cNvSpPr>
          <p:nvPr>
            <p:ph type="title"/>
          </p:nvPr>
        </p:nvSpPr>
        <p:spPr/>
        <p:txBody>
          <a:bodyPr/>
          <a:lstStyle/>
          <a:p>
            <a:r>
              <a:rPr lang="he-IL" b="1" dirty="0" smtClean="0">
                <a:solidFill>
                  <a:schemeClr val="accent6">
                    <a:lumMod val="50000"/>
                  </a:schemeClr>
                </a:solidFill>
                <a:latin typeface="David" pitchFamily="34" charset="-79"/>
                <a:cs typeface="David" pitchFamily="34" charset="-79"/>
              </a:rPr>
              <a:t>שאלה טעונה</a:t>
            </a:r>
            <a:endParaRPr lang="he-IL" b="1" dirty="0">
              <a:solidFill>
                <a:schemeClr val="accent6">
                  <a:lumMod val="5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buNone/>
            </a:pPr>
            <a:endParaRPr lang="he-IL" dirty="0"/>
          </a:p>
        </p:txBody>
      </p:sp>
      <p:sp>
        <p:nvSpPr>
          <p:cNvPr id="2" name="כותרת 1"/>
          <p:cNvSpPr>
            <a:spLocks noGrp="1"/>
          </p:cNvSpPr>
          <p:nvPr>
            <p:ph type="title"/>
          </p:nvPr>
        </p:nvSpPr>
        <p:spPr/>
        <p:txBody>
          <a:bodyPr/>
          <a:lstStyle/>
          <a:p>
            <a:r>
              <a:rPr lang="he-IL" b="1" dirty="0" smtClean="0">
                <a:solidFill>
                  <a:schemeClr val="accent4">
                    <a:lumMod val="75000"/>
                  </a:schemeClr>
                </a:solidFill>
                <a:latin typeface="David" pitchFamily="34" charset="-79"/>
                <a:cs typeface="David" pitchFamily="34" charset="-79"/>
              </a:rPr>
              <a:t>שאלה מעשית</a:t>
            </a:r>
            <a:endParaRPr lang="he-I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28596" y="1928802"/>
            <a:ext cx="8229600" cy="4525963"/>
          </a:xfrm>
        </p:spPr>
        <p:txBody>
          <a:bodyPr/>
          <a:lstStyle/>
          <a:p>
            <a:pPr algn="ctr">
              <a:buNone/>
            </a:pPr>
            <a:r>
              <a:rPr lang="he-IL" dirty="0" smtClean="0">
                <a:solidFill>
                  <a:schemeClr val="accent4">
                    <a:lumMod val="75000"/>
                  </a:schemeClr>
                </a:solidFill>
              </a:rPr>
              <a:t>	</a:t>
            </a:r>
            <a:r>
              <a:rPr lang="he-IL" dirty="0" smtClean="0">
                <a:solidFill>
                  <a:schemeClr val="accent4">
                    <a:lumMod val="75000"/>
                  </a:schemeClr>
                </a:solidFill>
                <a:latin typeface="David" pitchFamily="34" charset="-79"/>
                <a:cs typeface="David" pitchFamily="34" charset="-79"/>
              </a:rPr>
              <a:t>על השאלה הפורייה להיות כזו המאפשרת ומעודדת מחקר פורה: ממוקדת, מותאמת לרמת הלומדים, מפנה ל"חומרים" זמינים.</a:t>
            </a:r>
            <a:endParaRPr lang="he-IL" dirty="0">
              <a:solidFill>
                <a:schemeClr val="accent4">
                  <a:lumMod val="75000"/>
                </a:schemeClr>
              </a:solidFill>
              <a:latin typeface="David" pitchFamily="34" charset="-79"/>
              <a:cs typeface="David" pitchFamily="34" charset="-79"/>
            </a:endParaRPr>
          </a:p>
        </p:txBody>
      </p:sp>
      <p:sp>
        <p:nvSpPr>
          <p:cNvPr id="2" name="כותרת 1"/>
          <p:cNvSpPr>
            <a:spLocks noGrp="1"/>
          </p:cNvSpPr>
          <p:nvPr>
            <p:ph type="title"/>
          </p:nvPr>
        </p:nvSpPr>
        <p:spPr/>
        <p:txBody>
          <a:bodyPr/>
          <a:lstStyle/>
          <a:p>
            <a:r>
              <a:rPr lang="he-IL" b="1" dirty="0" smtClean="0">
                <a:solidFill>
                  <a:schemeClr val="accent4">
                    <a:lumMod val="75000"/>
                  </a:schemeClr>
                </a:solidFill>
                <a:latin typeface="David" pitchFamily="34" charset="-79"/>
                <a:cs typeface="David" pitchFamily="34" charset="-79"/>
              </a:rPr>
              <a:t>שאלה מעשית</a:t>
            </a:r>
            <a:endParaRPr lang="he-IL" b="1" dirty="0">
              <a:solidFill>
                <a:schemeClr val="accent4">
                  <a:lumMod val="75000"/>
                </a:schemeClr>
              </a:solidFill>
              <a:latin typeface="David" pitchFamily="34" charset="-79"/>
              <a:cs typeface="David" pitchFamily="34" charset="-79"/>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normAutofit/>
          </a:bodyPr>
          <a:lstStyle/>
          <a:p>
            <a:pPr algn="just">
              <a:buNone/>
            </a:pPr>
            <a:r>
              <a:rPr lang="he-IL" dirty="0" smtClean="0">
                <a:latin typeface="David" pitchFamily="34" charset="-79"/>
                <a:cs typeface="David" pitchFamily="34" charset="-79"/>
              </a:rPr>
              <a:t>	</a:t>
            </a:r>
            <a:r>
              <a:rPr lang="he-IL" dirty="0" smtClean="0">
                <a:solidFill>
                  <a:schemeClr val="accent4">
                    <a:lumMod val="50000"/>
                  </a:schemeClr>
                </a:solidFill>
                <a:latin typeface="David" pitchFamily="34" charset="-79"/>
                <a:cs typeface="David" pitchFamily="34" charset="-79"/>
              </a:rPr>
              <a:t>הדברים בעולם אינם מופיעים יחד עם השאלות המתייחסות אליהם, להפך- הם מופיעים כשהם שלמים ומסופקים לחלוטין. היכולת לשאול שאלה היא היכולת "ללכת מעבר למידע נתון". מעבר למה שנוכח באופן ישיר. היכולת לראות את מה שנמצא-השלם מצד עצמו-כחסר (לברוא אין </a:t>
            </a:r>
            <a:r>
              <a:rPr lang="he-IL" dirty="0" err="1" smtClean="0">
                <a:solidFill>
                  <a:schemeClr val="accent4">
                    <a:lumMod val="50000"/>
                  </a:schemeClr>
                </a:solidFill>
                <a:latin typeface="David" pitchFamily="34" charset="-79"/>
                <a:cs typeface="David" pitchFamily="34" charset="-79"/>
              </a:rPr>
              <a:t>מיש</a:t>
            </a:r>
            <a:r>
              <a:rPr lang="he-IL" dirty="0" smtClean="0">
                <a:solidFill>
                  <a:schemeClr val="accent4">
                    <a:lumMod val="50000"/>
                  </a:schemeClr>
                </a:solidFill>
                <a:latin typeface="David" pitchFamily="34" charset="-79"/>
                <a:cs typeface="David" pitchFamily="34" charset="-79"/>
              </a:rPr>
              <a:t>), היא היכולת לחרוג באמצעות הדמיון מעבר לנתון הנוכח אל מה שישלים ויסביר אותו.</a:t>
            </a:r>
            <a:endParaRPr lang="he-IL" dirty="0">
              <a:solidFill>
                <a:schemeClr val="accent4">
                  <a:lumMod val="50000"/>
                </a:schemeClr>
              </a:solidFill>
              <a:latin typeface="David" pitchFamily="34" charset="-79"/>
              <a:cs typeface="David" pitchFamily="34" charset="-79"/>
            </a:endParaRPr>
          </a:p>
        </p:txBody>
      </p:sp>
      <p:sp>
        <p:nvSpPr>
          <p:cNvPr id="2" name="כותרת 1"/>
          <p:cNvSpPr>
            <a:spLocks noGrp="1"/>
          </p:cNvSpPr>
          <p:nvPr>
            <p:ph type="title"/>
          </p:nvPr>
        </p:nvSpPr>
        <p:spPr/>
        <p:txBody>
          <a:bodyPr/>
          <a:lstStyle/>
          <a:p>
            <a:r>
              <a:rPr lang="he-IL" b="1" dirty="0" smtClean="0">
                <a:solidFill>
                  <a:schemeClr val="accent4">
                    <a:lumMod val="50000"/>
                  </a:schemeClr>
                </a:solidFill>
                <a:latin typeface="David" pitchFamily="34" charset="-79"/>
                <a:cs typeface="David" pitchFamily="34" charset="-79"/>
              </a:rPr>
              <a:t>השאילה היא פעילות יצירתית</a:t>
            </a:r>
            <a:endParaRPr lang="he-IL" b="1" dirty="0">
              <a:solidFill>
                <a:schemeClr val="accent4">
                  <a:lumMod val="5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endParaRPr lang="he-IL" dirty="0"/>
          </a:p>
        </p:txBody>
      </p:sp>
      <p:sp>
        <p:nvSpPr>
          <p:cNvPr id="2" name="כותרת 1"/>
          <p:cNvSpPr>
            <a:spLocks noGrp="1"/>
          </p:cNvSpPr>
          <p:nvPr>
            <p:ph type="title"/>
          </p:nvPr>
        </p:nvSpPr>
        <p:spPr>
          <a:xfrm>
            <a:off x="428596" y="2500306"/>
            <a:ext cx="8229600" cy="1143000"/>
          </a:xfrm>
        </p:spPr>
        <p:txBody>
          <a:bodyPr>
            <a:normAutofit/>
          </a:bodyPr>
          <a:lstStyle/>
          <a:p>
            <a:r>
              <a:rPr lang="he-IL" b="1" dirty="0" smtClean="0">
                <a:solidFill>
                  <a:schemeClr val="accent5">
                    <a:lumMod val="50000"/>
                  </a:schemeClr>
                </a:solidFill>
                <a:latin typeface="David" pitchFamily="34" charset="-79"/>
                <a:cs typeface="David" pitchFamily="34" charset="-79"/>
              </a:rPr>
              <a:t>השאילה היא עיבוד מיוחד של ידע קודם</a:t>
            </a:r>
            <a:endParaRPr lang="he-I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571472" y="1643050"/>
            <a:ext cx="8229600" cy="4525963"/>
          </a:xfrm>
        </p:spPr>
        <p:txBody>
          <a:bodyPr>
            <a:normAutofit/>
          </a:bodyPr>
          <a:lstStyle/>
          <a:p>
            <a:pPr algn="just">
              <a:buNone/>
            </a:pPr>
            <a:r>
              <a:rPr lang="he-IL" dirty="0" smtClean="0"/>
              <a:t>	</a:t>
            </a:r>
            <a:r>
              <a:rPr lang="he-IL" dirty="0" smtClean="0">
                <a:solidFill>
                  <a:schemeClr val="accent5">
                    <a:lumMod val="50000"/>
                  </a:schemeClr>
                </a:solidFill>
                <a:latin typeface="David" pitchFamily="34" charset="-79"/>
                <a:cs typeface="David" pitchFamily="34" charset="-79"/>
              </a:rPr>
              <a:t>לפי סברה עממית, שאלות מעידות על אי-הבנה, על בורות, על חולשה שכלית או חולשת אופי, ולעתים גם על רצון להציק למורה. לתלמידים חרוצים יש תשובות; לתלמידים נרפים יש שאלות. אך לעומת השאלות המעידות על "היעדרויות", יש שאלות המעידות דווקא על נוכחות חזקה יחס פעיל, ביקורתי ויצירתי למידע שנמסר. שאלות מסוג זה מצריכות הבנה טובה של ידע קודם. </a:t>
            </a:r>
          </a:p>
          <a:p>
            <a:pPr algn="just">
              <a:buNone/>
            </a:pPr>
            <a:endParaRPr lang="he-IL" dirty="0" smtClean="0">
              <a:solidFill>
                <a:schemeClr val="accent5">
                  <a:lumMod val="50000"/>
                </a:schemeClr>
              </a:solidFill>
              <a:latin typeface="David" pitchFamily="34" charset="-79"/>
              <a:cs typeface="David" pitchFamily="34" charset="-79"/>
            </a:endParaRPr>
          </a:p>
          <a:p>
            <a:pPr algn="ctr">
              <a:buNone/>
            </a:pPr>
            <a:r>
              <a:rPr lang="he-IL" b="1" dirty="0">
                <a:solidFill>
                  <a:schemeClr val="accent5">
                    <a:lumMod val="50000"/>
                  </a:schemeClr>
                </a:solidFill>
                <a:latin typeface="David" pitchFamily="34" charset="-79"/>
                <a:cs typeface="David" pitchFamily="34" charset="-79"/>
              </a:rPr>
              <a:t>	</a:t>
            </a:r>
            <a:r>
              <a:rPr lang="he-IL" b="1" dirty="0" smtClean="0">
                <a:solidFill>
                  <a:schemeClr val="accent5">
                    <a:lumMod val="50000"/>
                  </a:schemeClr>
                </a:solidFill>
                <a:latin typeface="David" pitchFamily="34" charset="-79"/>
                <a:cs typeface="David" pitchFamily="34" charset="-79"/>
              </a:rPr>
              <a:t>השואל הוא אפוא מי שיודע ולא מי שאינו יודע.</a:t>
            </a:r>
            <a:endParaRPr lang="he-IL" b="1" dirty="0">
              <a:solidFill>
                <a:schemeClr val="accent5">
                  <a:lumMod val="50000"/>
                </a:schemeClr>
              </a:solidFill>
              <a:latin typeface="David" pitchFamily="34" charset="-79"/>
              <a:cs typeface="David" pitchFamily="34" charset="-79"/>
            </a:endParaRPr>
          </a:p>
        </p:txBody>
      </p:sp>
      <p:sp>
        <p:nvSpPr>
          <p:cNvPr id="2" name="כותרת 1"/>
          <p:cNvSpPr>
            <a:spLocks noGrp="1"/>
          </p:cNvSpPr>
          <p:nvPr>
            <p:ph type="title"/>
          </p:nvPr>
        </p:nvSpPr>
        <p:spPr/>
        <p:txBody>
          <a:bodyPr>
            <a:normAutofit/>
          </a:bodyPr>
          <a:lstStyle/>
          <a:p>
            <a:r>
              <a:rPr lang="he-IL" b="1" dirty="0" smtClean="0">
                <a:solidFill>
                  <a:schemeClr val="accent5">
                    <a:lumMod val="50000"/>
                  </a:schemeClr>
                </a:solidFill>
                <a:latin typeface="David" pitchFamily="34" charset="-79"/>
                <a:cs typeface="David" pitchFamily="34" charset="-79"/>
              </a:rPr>
              <a:t>השאילה היא עיבוד מיוחד של ידע קודם</a:t>
            </a:r>
            <a:endParaRPr lang="he-IL" b="1" dirty="0">
              <a:solidFill>
                <a:schemeClr val="accent5">
                  <a:lumMod val="5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endParaRPr lang="he-IL"/>
          </a:p>
        </p:txBody>
      </p:sp>
      <p:sp>
        <p:nvSpPr>
          <p:cNvPr id="2" name="כותרת 1"/>
          <p:cNvSpPr>
            <a:spLocks noGrp="1"/>
          </p:cNvSpPr>
          <p:nvPr>
            <p:ph type="title"/>
          </p:nvPr>
        </p:nvSpPr>
        <p:spPr>
          <a:xfrm>
            <a:off x="500034" y="2857496"/>
            <a:ext cx="8229600" cy="1143000"/>
          </a:xfrm>
        </p:spPr>
        <p:txBody>
          <a:bodyPr>
            <a:normAutofit fontScale="90000"/>
          </a:bodyPr>
          <a:lstStyle/>
          <a:p>
            <a:r>
              <a:rPr lang="he-IL" b="1" dirty="0" smtClean="0">
                <a:solidFill>
                  <a:schemeClr val="accent6">
                    <a:lumMod val="50000"/>
                  </a:schemeClr>
                </a:solidFill>
                <a:latin typeface="David" pitchFamily="34" charset="-79"/>
                <a:cs typeface="David" pitchFamily="34" charset="-79"/>
              </a:rPr>
              <a:t>השאילה סותרת את ההנעה ומעוררת אותה</a:t>
            </a:r>
            <a:endParaRPr lang="he-IL" b="1" dirty="0">
              <a:solidFill>
                <a:schemeClr val="accent6">
                  <a:lumMod val="5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28596" y="2071678"/>
            <a:ext cx="8229600" cy="4525963"/>
          </a:xfrm>
        </p:spPr>
        <p:txBody>
          <a:bodyPr>
            <a:normAutofit/>
          </a:bodyPr>
          <a:lstStyle/>
          <a:p>
            <a:pPr algn="ctr">
              <a:buNone/>
            </a:pPr>
            <a:r>
              <a:rPr lang="he-IL" sz="3600" dirty="0" smtClean="0">
                <a:solidFill>
                  <a:schemeClr val="accent6">
                    <a:lumMod val="50000"/>
                  </a:schemeClr>
                </a:solidFill>
                <a:latin typeface="David" pitchFamily="34" charset="-79"/>
                <a:cs typeface="David" pitchFamily="34" charset="-79"/>
              </a:rPr>
              <a:t>אותו גורם שמונע שאילה - חתירה לאיזון </a:t>
            </a:r>
            <a:r>
              <a:rPr lang="he-IL" sz="3600" dirty="0" err="1" smtClean="0">
                <a:solidFill>
                  <a:schemeClr val="accent6">
                    <a:lumMod val="50000"/>
                  </a:schemeClr>
                </a:solidFill>
                <a:latin typeface="David" pitchFamily="34" charset="-79"/>
                <a:cs typeface="David" pitchFamily="34" charset="-79"/>
              </a:rPr>
              <a:t>– הוא</a:t>
            </a:r>
            <a:r>
              <a:rPr lang="he-IL" sz="3600" dirty="0" smtClean="0">
                <a:solidFill>
                  <a:schemeClr val="accent6">
                    <a:lumMod val="50000"/>
                  </a:schemeClr>
                </a:solidFill>
                <a:latin typeface="David" pitchFamily="34" charset="-79"/>
                <a:cs typeface="David" pitchFamily="34" charset="-79"/>
              </a:rPr>
              <a:t> גם זה הדוחף להתמודדות עם שאלות. </a:t>
            </a:r>
            <a:endParaRPr lang="he-IL" sz="3600" dirty="0">
              <a:solidFill>
                <a:schemeClr val="accent6">
                  <a:lumMod val="50000"/>
                </a:schemeClr>
              </a:solidFill>
              <a:latin typeface="David" pitchFamily="34" charset="-79"/>
              <a:cs typeface="David" pitchFamily="34" charset="-79"/>
            </a:endParaRPr>
          </a:p>
        </p:txBody>
      </p:sp>
      <p:sp>
        <p:nvSpPr>
          <p:cNvPr id="2" name="כותרת 1"/>
          <p:cNvSpPr>
            <a:spLocks noGrp="1"/>
          </p:cNvSpPr>
          <p:nvPr>
            <p:ph type="title"/>
          </p:nvPr>
        </p:nvSpPr>
        <p:spPr/>
        <p:txBody>
          <a:bodyPr>
            <a:normAutofit fontScale="90000"/>
          </a:bodyPr>
          <a:lstStyle/>
          <a:p>
            <a:r>
              <a:rPr lang="he-IL" b="1" dirty="0" smtClean="0">
                <a:solidFill>
                  <a:schemeClr val="accent6">
                    <a:lumMod val="50000"/>
                  </a:schemeClr>
                </a:solidFill>
                <a:latin typeface="David" pitchFamily="34" charset="-79"/>
                <a:cs typeface="David" pitchFamily="34" charset="-79"/>
              </a:rPr>
              <a:t>השאילה סותרת את ההנעה ומעוררת אותה</a:t>
            </a:r>
            <a:endParaRPr lang="he-I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endParaRPr lang="he-IL"/>
          </a:p>
        </p:txBody>
      </p:sp>
      <p:sp>
        <p:nvSpPr>
          <p:cNvPr id="2" name="כותרת 1"/>
          <p:cNvSpPr>
            <a:spLocks noGrp="1"/>
          </p:cNvSpPr>
          <p:nvPr>
            <p:ph type="title"/>
          </p:nvPr>
        </p:nvSpPr>
        <p:spPr>
          <a:xfrm>
            <a:off x="500034" y="2714620"/>
            <a:ext cx="8229600" cy="1143000"/>
          </a:xfrm>
        </p:spPr>
        <p:txBody>
          <a:bodyPr/>
          <a:lstStyle/>
          <a:p>
            <a:r>
              <a:rPr lang="he-IL" b="1" dirty="0" smtClean="0">
                <a:solidFill>
                  <a:schemeClr val="accent1">
                    <a:lumMod val="50000"/>
                  </a:schemeClr>
                </a:solidFill>
                <a:latin typeface="David" pitchFamily="34" charset="-79"/>
                <a:cs typeface="David" pitchFamily="34" charset="-79"/>
              </a:rPr>
              <a:t>השאילה מעצבת את התשובה</a:t>
            </a:r>
            <a:endParaRPr lang="he-I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lgn="just">
              <a:buNone/>
            </a:pPr>
            <a:r>
              <a:rPr lang="he-IL" dirty="0" smtClean="0">
                <a:solidFill>
                  <a:schemeClr val="accent1">
                    <a:lumMod val="50000"/>
                  </a:schemeClr>
                </a:solidFill>
                <a:latin typeface="David" pitchFamily="34" charset="-79"/>
                <a:cs typeface="David" pitchFamily="34" charset="-79"/>
              </a:rPr>
              <a:t>	מושגי השאלה וההנחות המובלעות בהם מעצבים את המסגרת המושגית שבה תינתן התשובה. מושגי השאלה מעצבים את ההשערות. </a:t>
            </a:r>
          </a:p>
          <a:p>
            <a:pPr algn="just">
              <a:buNone/>
            </a:pPr>
            <a:r>
              <a:rPr lang="he-IL" dirty="0" smtClean="0">
                <a:solidFill>
                  <a:schemeClr val="accent1">
                    <a:lumMod val="50000"/>
                  </a:schemeClr>
                </a:solidFill>
                <a:latin typeface="David" pitchFamily="34" charset="-79"/>
                <a:cs typeface="David" pitchFamily="34" charset="-79"/>
              </a:rPr>
              <a:t>	השאילה אפוא אינה רק ביטוי להבנה מעמיקה של ידע קודם, היא גם זו שקובעת את גורלו של מה שייחשב לידע, להשערות שאוששו.</a:t>
            </a:r>
            <a:endParaRPr lang="he-IL" dirty="0">
              <a:solidFill>
                <a:schemeClr val="accent1">
                  <a:lumMod val="50000"/>
                </a:schemeClr>
              </a:solidFill>
              <a:latin typeface="David" pitchFamily="34" charset="-79"/>
              <a:cs typeface="David" pitchFamily="34" charset="-79"/>
            </a:endParaRPr>
          </a:p>
        </p:txBody>
      </p:sp>
      <p:sp>
        <p:nvSpPr>
          <p:cNvPr id="2" name="כותרת 1"/>
          <p:cNvSpPr>
            <a:spLocks noGrp="1"/>
          </p:cNvSpPr>
          <p:nvPr>
            <p:ph type="title"/>
          </p:nvPr>
        </p:nvSpPr>
        <p:spPr/>
        <p:txBody>
          <a:bodyPr/>
          <a:lstStyle/>
          <a:p>
            <a:r>
              <a:rPr lang="he-IL" b="1" dirty="0" smtClean="0">
                <a:solidFill>
                  <a:schemeClr val="accent1">
                    <a:lumMod val="50000"/>
                  </a:schemeClr>
                </a:solidFill>
                <a:latin typeface="David" pitchFamily="34" charset="-79"/>
                <a:cs typeface="David" pitchFamily="34" charset="-79"/>
              </a:rPr>
              <a:t>השאילה מעצבת את התשובה</a:t>
            </a:r>
            <a:endParaRPr lang="he-IL" b="1" dirty="0">
              <a:solidFill>
                <a:schemeClr val="accent1">
                  <a:lumMod val="50000"/>
                </a:schemeClr>
              </a:solidFill>
              <a:latin typeface="David" pitchFamily="34" charset="-79"/>
              <a:cs typeface="David" pitchFamily="34" charset="-79"/>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רחבה">
  <a:themeElements>
    <a:clrScheme name="רחבה">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רחבה">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רחבה">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58</TotalTime>
  <Words>161</Words>
  <Application>Microsoft Office PowerPoint</Application>
  <PresentationFormat>‫הצגה על המסך (4:3)</PresentationFormat>
  <Paragraphs>48</Paragraphs>
  <Slides>24</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24</vt:i4>
      </vt:variant>
    </vt:vector>
  </HeadingPairs>
  <TitlesOfParts>
    <vt:vector size="25" baseType="lpstr">
      <vt:lpstr>רחבה</vt:lpstr>
      <vt:lpstr>האדם הוא "הומו-אינטריגוס" (אדם-שואל וחוקר). יצור השואל שאלות בחתירתו הבלתי נלאית להבנת עצמו והעולם. השאילה- הפעילות של יצירת שאלות, היא תכונה אנושית מובהקת.</vt:lpstr>
      <vt:lpstr>השאילה היא פעילות יצירתית</vt:lpstr>
      <vt:lpstr>השאילה היא פעילות יצירתית</vt:lpstr>
      <vt:lpstr>השאילה היא עיבוד מיוחד של ידע קודם</vt:lpstr>
      <vt:lpstr>השאילה היא עיבוד מיוחד של ידע קודם</vt:lpstr>
      <vt:lpstr>השאילה סותרת את ההנעה ומעוררת אותה</vt:lpstr>
      <vt:lpstr>השאילה סותרת את ההנעה ומעוררת אותה</vt:lpstr>
      <vt:lpstr>השאילה מעצבת את התשובה</vt:lpstr>
      <vt:lpstr>השאילה מעצבת את התשובה</vt:lpstr>
      <vt:lpstr>שקופית 10</vt:lpstr>
      <vt:lpstr>השאלה הפורייה</vt:lpstr>
      <vt:lpstr>השאלה הפורייה</vt:lpstr>
      <vt:lpstr>שאלה פתוחה</vt:lpstr>
      <vt:lpstr>שאלה פתוחה</vt:lpstr>
      <vt:lpstr>שאלה מערערת</vt:lpstr>
      <vt:lpstr>שאלה מערערת</vt:lpstr>
      <vt:lpstr>שאלה עשירה</vt:lpstr>
      <vt:lpstr>שאלה עשירה</vt:lpstr>
      <vt:lpstr>שאלה מחוברת</vt:lpstr>
      <vt:lpstr>שאלה מחוברת</vt:lpstr>
      <vt:lpstr>שאלה טעונה</vt:lpstr>
      <vt:lpstr>שאלה טעונה</vt:lpstr>
      <vt:lpstr>שאלה מעשית</vt:lpstr>
      <vt:lpstr>שאלה מעשית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User</cp:lastModifiedBy>
  <cp:revision>7</cp:revision>
  <dcterms:created xsi:type="dcterms:W3CDTF">2016-01-10T11:36:59Z</dcterms:created>
  <dcterms:modified xsi:type="dcterms:W3CDTF">2016-01-10T12:35:12Z</dcterms:modified>
</cp:coreProperties>
</file>