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61" r:id="rId5"/>
    <p:sldId id="259" r:id="rId6"/>
    <p:sldId id="260" r:id="rId7"/>
    <p:sldId id="268" r:id="rId8"/>
    <p:sldId id="264" r:id="rId9"/>
    <p:sldId id="262" r:id="rId10"/>
    <p:sldId id="263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15:05:31.0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0 1 24575,'14'-1'0,"-1"2"0,0 0 0,15 3 0,-23-3 0,1 1 0,0 0 0,-1 0 0,1 0 0,-1 1 0,0 0 0,0 0 0,0 1 0,6 4 0,58 55 0,-43-38 0,0-2 0,46 32 0,172 111 0,-15-9 0,-91-52 0,-11-8 0,-65-52 0,-36-24 0,2-2 0,47 26 0,-31-25 0,1-2 0,0-3 0,58 13 0,-80-20 0,0 0 0,0 2 0,-1 0 0,0 2 0,27 18 0,17 9 0,-38-21 0,-1 0 0,-1 2 0,-1 1 0,41 44 0,40 33 0,48 25 0,-144-117 0,1 1 0,1-2 0,-1 0 0,1 0 0,0-1 0,17 3 0,-14-3 0,1 1 0,-1 0 0,19 10 0,-14-2 0,0 0 0,-1 1 0,24 24 0,-16-14 0,-14-11 0,-1-1 0,-1 2 0,18 25 0,-18-23 0,0-1 0,25 26 0,45 42 0,-46-46 0,52 44 0,-34-41 0,-19-15 0,-2 1 0,38 38 0,-63-56 0,1 0 0,-2 0 0,1 1 0,-1 0 0,0 0 0,-1 1 0,0-1 0,-1 1 0,0 0 0,0 0 0,-1 1 0,0-1 0,2 19 0,-5-26 0,0 0 0,-1 0 0,1 0 0,0 0 0,-1 0 0,0 0 0,1 0 0,-1 0 0,0-1 0,-1 1 0,1 0 0,0-1 0,-1 1 0,1-1 0,-1 1 0,0-1 0,0 0 0,0 1 0,0-1 0,-3 2 0,-5 3 0,-1 0 0,1 0 0,-19 8 0,6-4 0,-19 11 0,29-17 0,0 1 0,1 0 0,0 1 0,0 0 0,1 1 0,0 1 0,0 0 0,1 0 0,-10 12 0,5 2 0,0 1 0,-11 27 0,5-9 0,-2 1 0,13-29 0,1 2 0,1-1 0,1 1 0,0 1 0,1-1 0,1 1 0,0 0 0,-2 21 0,4 28 0,3-48 0,-1 0 0,0 0 0,-1 0 0,-1 0 0,-10 34 0,6-34 0,3-6 0,0 1 0,-1-1 0,-1 0 0,0 0 0,-1 0 0,0-1 0,0 0 0,-11 12 0,7-14 0,2 1 0,-1 1 0,2 0 0,-1 0 0,1 0 0,1 1 0,-6 13 0,-22 46 0,24-52 0,1 1 0,1 0 0,0 1 0,-8 34 0,15-41-170,-1-1-1,-1 1 0,0-1 1,-1 0-1,0 0 0,-1 0 1,-8 12-1,-3 0-6655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15:05:43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0 24575,'-10'10'0,"-13"14"0,-3 12 0,3 25 0,5 33 0,6 20 0,5 21-1705,3 3 1705,3-23-6486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2T15:05:50.965"/>
    </inkml:context>
    <inkml:brush xml:id="br0">
      <inkml:brushProperty name="width" value="0.08819" units="cm"/>
      <inkml:brushProperty name="height" value="0.08819" units="cm"/>
      <inkml:brushProperty name="color" value="#FF0000"/>
    </inkml:brush>
  </inkml:definitions>
  <inkml:trace contextRef="#ctx0" brushRef="#br0">3933 0 24575,'-2'14'0,"0"0"0,-1 0 0,0-1 0,-1 1 0,-1-1 0,0 0 0,-1 0 0,0-1 0,-1 1 0,-12 16 0,0-5 0,0-2 0,-45 40 0,3-3 0,-14 10 0,58-56 0,1 1 0,1 1 0,0 0 0,1 0 0,0 2 0,-21 34 0,11-10 0,-40 54 0,38-60 0,-38 72 0,39-56 0,12-22 0,-1 0 0,-1-1 0,-35 47 0,-15 16 0,43-57 0,-32 37 0,42-56 0,1 1 0,0 1 0,2 0 0,-11 24 0,-9 17 0,-122 196 0,-47 49 0,94-154 0,92-133 0,-2 0 0,1-1 0,-31 26 0,25-25 0,-31 37 0,40-39 0,1 0 0,1 1 0,-11 25 0,-11 20 0,-52 89 0,36-61 0,35-65 0,-15 46 0,19-47 0,-2 0 0,-15 31 0,6-25 0,0-2 0,-36 40 0,-51 43 0,90-94 0,-28 26 0,-69 75 0,43-48 0,53-55 0,0 1 0,1 1 0,1 1 0,-24 34 0,-20 59 0,35-64 0,5-14 0,-2 0 0,-32 37 0,-14 20 0,24-18 0,-41 95 0,2-26 0,20-38 0,-101 157 0,129-209 0,-2-1 0,21-29 0,0 1 0,1 0 0,-14 29 0,-23 56 0,26-57 0,-32 86 0,49-116 0,0 0 0,-2-1 0,-21 33 0,-1 1 0,-6 7 0,28-44 0,-1 0 0,2 0 0,0 1 0,0 1 0,-8 27 0,-1 9 0,-2-1 0,-2-1 0,-2-1 0,-49 75 0,62-105 0,2-1 0,-1 1 0,-5 22 0,9-25 0,0 0 0,-2 0 0,0-1 0,0 0 0,-16 23 0,22-38 0,-15 21 0,-21 35 0,33-47 0,0-1 0,0 1 0,1 0 0,0 0 0,0 0 0,1 1 0,-1 17 0,0 9 44,0 7 98,-13 71 0,14-103-283,-1 0 0,0-1 0,-1 0-1,0 0 1,0 0 0,-1 0 0,0 0 0,-1-1 0,0 0 0,-1 0 0,-13 14 0,-9-1-6685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7D9A97-EFE1-401E-9D35-668D35ECD3B0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D8D3B72-33A3-4336-8353-AD058636D6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9732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D3B72-33A3-4336-8353-AD058636D681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9780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29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4529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5908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3256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1065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1825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נכון או לא נכ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0903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00129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585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4822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292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953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889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87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769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828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3071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23CA7C5-F9B0-4CBD-828D-AF10DB33C7E3}" type="datetimeFigureOut">
              <a:rPr lang="he-IL" smtClean="0"/>
              <a:t>י"ג/אדר/תשפ"ה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4B4A638-7F5E-49CB-BE64-8CE14F7044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7439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18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customXml" Target="../ink/ink3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AC773A51-7D82-771E-F411-6F8DA18E5B27}"/>
              </a:ext>
            </a:extLst>
          </p:cNvPr>
          <p:cNvSpPr/>
          <p:nvPr/>
        </p:nvSpPr>
        <p:spPr>
          <a:xfrm>
            <a:off x="7532710" y="628617"/>
            <a:ext cx="3971902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 err="1">
                <a:ln w="3175" cmpd="sng">
                  <a:noFill/>
                </a:ln>
                <a:latin typeface="+mj-lt"/>
                <a:ea typeface="+mj-ea"/>
                <a:cs typeface="+mj-cs"/>
              </a:rPr>
              <a:t>ההתיישבות</a:t>
            </a:r>
            <a:r>
              <a:rPr lang="en-US" sz="4800" b="1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en-US" sz="4800" b="1" cap="all" dirty="0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ב</a:t>
            </a:r>
            <a:r>
              <a:rPr lang="he-IL" sz="4800" b="1" cap="all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נגב המערבי</a:t>
            </a:r>
            <a:endParaRPr lang="en-US" sz="4800" b="1" cap="all" spc="0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sp>
        <p:nvSpPr>
          <p:cNvPr id="12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 descr="תמונה שמכילה טקסט, מפה, אטלס&#10;&#10;התיאור נוצר באופן אוטומטי">
            <a:extLst>
              <a:ext uri="{FF2B5EF4-FFF2-40B4-BE49-F238E27FC236}">
                <a16:creationId xmlns:a16="http://schemas.microsoft.com/office/drawing/2014/main" id="{434AEAFC-7498-FF15-312A-82FBABD5B7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28780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8432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8691892-B57B-0821-1C36-3D07892BDCC1}"/>
              </a:ext>
            </a:extLst>
          </p:cNvPr>
          <p:cNvSpPr txBox="1"/>
          <p:nvPr/>
        </p:nvSpPr>
        <p:spPr>
          <a:xfrm>
            <a:off x="9773126" y="340241"/>
            <a:ext cx="188224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800" b="1" dirty="0">
                <a:solidFill>
                  <a:schemeClr val="bg1"/>
                </a:solidFill>
              </a:rPr>
              <a:t>רצועת עזה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41E9140-712D-D4EF-DF82-F6E907298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08" y="27876"/>
            <a:ext cx="5267705" cy="685800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D2E3513-50CA-7D00-1196-43D428C397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17" t="35455" r="16061" b="21868"/>
          <a:stretch/>
        </p:blipFill>
        <p:spPr>
          <a:xfrm>
            <a:off x="-412036" y="0"/>
            <a:ext cx="5944388" cy="7054007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128FA615-980E-7A57-C34B-ADEB5D5C11AB}"/>
              </a:ext>
            </a:extLst>
          </p:cNvPr>
          <p:cNvSpPr txBox="1"/>
          <p:nvPr/>
        </p:nvSpPr>
        <p:spPr>
          <a:xfrm>
            <a:off x="8759868" y="1089584"/>
            <a:ext cx="295786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000" b="1" dirty="0">
                <a:solidFill>
                  <a:schemeClr val="bg1"/>
                </a:solidFill>
              </a:rPr>
              <a:t>במסגרת תוכנית החלוקה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11103C7-9CB3-D97D-1E60-8ED6FD696E97}"/>
              </a:ext>
            </a:extLst>
          </p:cNvPr>
          <p:cNvSpPr txBox="1"/>
          <p:nvPr/>
        </p:nvSpPr>
        <p:spPr>
          <a:xfrm>
            <a:off x="7760395" y="1715817"/>
            <a:ext cx="402546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chemeClr val="bg1"/>
                </a:solidFill>
              </a:rPr>
              <a:t>הסכם שביתת </a:t>
            </a:r>
            <a:r>
              <a:rPr lang="he-IL" sz="2000" b="1">
                <a:solidFill>
                  <a:schemeClr val="bg1"/>
                </a:solidFill>
              </a:rPr>
              <a:t>הנשק פברואר </a:t>
            </a:r>
            <a:r>
              <a:rPr lang="he-IL" sz="2000" b="1" dirty="0">
                <a:solidFill>
                  <a:schemeClr val="bg1"/>
                </a:solidFill>
              </a:rPr>
              <a:t>1949</a:t>
            </a:r>
          </a:p>
        </p:txBody>
      </p: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AAD87DCC-1BCB-96C1-4601-610A8609EE13}"/>
              </a:ext>
            </a:extLst>
          </p:cNvPr>
          <p:cNvGrpSpPr/>
          <p:nvPr/>
        </p:nvGrpSpPr>
        <p:grpSpPr>
          <a:xfrm>
            <a:off x="-362408" y="27876"/>
            <a:ext cx="6539023" cy="7026131"/>
            <a:chOff x="947451" y="-168131"/>
            <a:chExt cx="6539023" cy="7026131"/>
          </a:xfrm>
        </p:grpSpPr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80EDD50F-0EF6-F8EC-F05D-34ABF4DDD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226" t="26807" r="54652" b="9922"/>
            <a:stretch/>
          </p:blipFill>
          <p:spPr>
            <a:xfrm>
              <a:off x="947451" y="-168131"/>
              <a:ext cx="6539023" cy="70261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דיו 15">
                  <a:extLst>
                    <a:ext uri="{FF2B5EF4-FFF2-40B4-BE49-F238E27FC236}">
                      <a16:creationId xmlns:a16="http://schemas.microsoft.com/office/drawing/2014/main" id="{29F22FD4-FD49-157E-4DE1-AA855D3797A2}"/>
                    </a:ext>
                  </a:extLst>
                </p14:cNvPr>
                <p14:cNvContentPartPr/>
                <p14:nvPr/>
              </p14:nvContentPartPr>
              <p14:xfrm>
                <a:off x="5675704" y="0"/>
                <a:ext cx="1094400" cy="1296360"/>
              </p14:xfrm>
            </p:contentPart>
          </mc:Choice>
          <mc:Fallback xmlns="">
            <p:pic>
              <p:nvPicPr>
                <p:cNvPr id="16" name="דיו 15">
                  <a:extLst>
                    <a:ext uri="{FF2B5EF4-FFF2-40B4-BE49-F238E27FC236}">
                      <a16:creationId xmlns:a16="http://schemas.microsoft.com/office/drawing/2014/main" id="{29F22FD4-FD49-157E-4DE1-AA855D3797A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58424" y="-17280"/>
                  <a:ext cx="1128960" cy="13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דיו 17">
                  <a:extLst>
                    <a:ext uri="{FF2B5EF4-FFF2-40B4-BE49-F238E27FC236}">
                      <a16:creationId xmlns:a16="http://schemas.microsoft.com/office/drawing/2014/main" id="{BD33A30E-8560-BDED-D32C-F7AB1CBD9F0C}"/>
                    </a:ext>
                  </a:extLst>
                </p14:cNvPr>
                <p14:cNvContentPartPr/>
                <p14:nvPr/>
              </p14:nvContentPartPr>
              <p14:xfrm>
                <a:off x="2995970" y="3146852"/>
                <a:ext cx="45000" cy="262080"/>
              </p14:xfrm>
            </p:contentPart>
          </mc:Choice>
          <mc:Fallback xmlns="">
            <p:pic>
              <p:nvPicPr>
                <p:cNvPr id="18" name="דיו 17">
                  <a:extLst>
                    <a:ext uri="{FF2B5EF4-FFF2-40B4-BE49-F238E27FC236}">
                      <a16:creationId xmlns:a16="http://schemas.microsoft.com/office/drawing/2014/main" id="{BD33A30E-8560-BDED-D32C-F7AB1CBD9F0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86970" y="3137852"/>
                  <a:ext cx="626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דיו 18">
                  <a:extLst>
                    <a:ext uri="{FF2B5EF4-FFF2-40B4-BE49-F238E27FC236}">
                      <a16:creationId xmlns:a16="http://schemas.microsoft.com/office/drawing/2014/main" id="{E6D9D892-61FF-E6BF-C934-4E40264C87C0}"/>
                    </a:ext>
                  </a:extLst>
                </p14:cNvPr>
                <p14:cNvContentPartPr/>
                <p14:nvPr/>
              </p14:nvContentPartPr>
              <p14:xfrm>
                <a:off x="2114764" y="4183075"/>
                <a:ext cx="1415880" cy="2295360"/>
              </p14:xfrm>
            </p:contentPart>
          </mc:Choice>
          <mc:Fallback xmlns="">
            <p:pic>
              <p:nvPicPr>
                <p:cNvPr id="19" name="דיו 18">
                  <a:extLst>
                    <a:ext uri="{FF2B5EF4-FFF2-40B4-BE49-F238E27FC236}">
                      <a16:creationId xmlns:a16="http://schemas.microsoft.com/office/drawing/2014/main" id="{E6D9D892-61FF-E6BF-C934-4E40264C87C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99284" y="4167235"/>
                  <a:ext cx="1447200" cy="2326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F6A8B15E-BF81-78D0-6DB9-5E424CD6C14E}"/>
              </a:ext>
            </a:extLst>
          </p:cNvPr>
          <p:cNvSpPr txBox="1"/>
          <p:nvPr/>
        </p:nvSpPr>
        <p:spPr>
          <a:xfrm>
            <a:off x="8311188" y="2421036"/>
            <a:ext cx="334418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000" b="1" dirty="0">
                <a:solidFill>
                  <a:schemeClr val="bg1"/>
                </a:solidFill>
              </a:rPr>
              <a:t>הסכם הפשרה פברואר 1950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D97C5C8-A7DC-796D-9B71-836FE980AE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3580" r="46344" b="37552"/>
          <a:stretch/>
        </p:blipFill>
        <p:spPr>
          <a:xfrm>
            <a:off x="-412036" y="0"/>
            <a:ext cx="7055649" cy="70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0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B5F5085-F706-D8C9-B1E0-A12C63A34D0E}"/>
              </a:ext>
            </a:extLst>
          </p:cNvPr>
          <p:cNvSpPr txBox="1"/>
          <p:nvPr/>
        </p:nvSpPr>
        <p:spPr>
          <a:xfrm>
            <a:off x="9209979" y="436442"/>
            <a:ext cx="240161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400" b="1" dirty="0">
                <a:solidFill>
                  <a:schemeClr val="bg1"/>
                </a:solidFill>
              </a:rPr>
              <a:t>חלוקה למועצות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E6C951B-96C5-93E5-9D59-730C116734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446" t="25713" r="31339" b="16668"/>
          <a:stretch/>
        </p:blipFill>
        <p:spPr>
          <a:xfrm>
            <a:off x="141515" y="0"/>
            <a:ext cx="5954485" cy="6840121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82723948-D57E-610F-3095-0B759D26E17F}"/>
              </a:ext>
            </a:extLst>
          </p:cNvPr>
          <p:cNvSpPr txBox="1"/>
          <p:nvPr/>
        </p:nvSpPr>
        <p:spPr>
          <a:xfrm>
            <a:off x="7371334" y="1275907"/>
            <a:ext cx="424026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000" b="1" dirty="0">
                <a:solidFill>
                  <a:schemeClr val="bg1"/>
                </a:solidFill>
              </a:rPr>
              <a:t>אשכול – 18000 תושבים, 32 יישובים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1EA2872-23A2-FB7F-A3B4-05B8B543E597}"/>
              </a:ext>
            </a:extLst>
          </p:cNvPr>
          <p:cNvSpPr txBox="1"/>
          <p:nvPr/>
        </p:nvSpPr>
        <p:spPr>
          <a:xfrm>
            <a:off x="7020919" y="2115372"/>
            <a:ext cx="463139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000" b="1" dirty="0">
                <a:solidFill>
                  <a:schemeClr val="bg1"/>
                </a:solidFill>
              </a:rPr>
              <a:t>שדות נגב – 12.500 תושבים, 16 יישובים</a:t>
            </a: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בעבר </a:t>
            </a:r>
            <a:r>
              <a:rPr lang="he-IL" sz="2000" b="1" dirty="0" err="1">
                <a:solidFill>
                  <a:schemeClr val="bg1"/>
                </a:solidFill>
              </a:rPr>
              <a:t>עזתה</a:t>
            </a:r>
            <a:r>
              <a:rPr lang="he-IL" sz="2000" b="1" dirty="0">
                <a:solidFill>
                  <a:schemeClr val="bg1"/>
                </a:solidFill>
              </a:rPr>
              <a:t>, יישובי הפועל מזרחי.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FB8549BC-D660-CA55-7FEB-38F0EFD01F4A}"/>
              </a:ext>
            </a:extLst>
          </p:cNvPr>
          <p:cNvSpPr txBox="1"/>
          <p:nvPr/>
        </p:nvSpPr>
        <p:spPr>
          <a:xfrm>
            <a:off x="7053234" y="2954837"/>
            <a:ext cx="461055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000" b="1" dirty="0">
                <a:solidFill>
                  <a:schemeClr val="bg1"/>
                </a:solidFill>
              </a:rPr>
              <a:t>שער הנגב – 10000 תושבים, 12 יישובים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33930F43-D9BC-E05E-A1C5-7D8249B1893D}"/>
              </a:ext>
            </a:extLst>
          </p:cNvPr>
          <p:cNvSpPr txBox="1"/>
          <p:nvPr/>
        </p:nvSpPr>
        <p:spPr>
          <a:xfrm>
            <a:off x="6387989" y="3634633"/>
            <a:ext cx="527580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000" b="1" dirty="0">
                <a:solidFill>
                  <a:schemeClr val="bg1"/>
                </a:solidFill>
              </a:rPr>
              <a:t>חוף אשקלון – כ- 20000 תושבים, 21 יישובים.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E8D20DD-122B-AF06-7895-43051D20E359}"/>
              </a:ext>
            </a:extLst>
          </p:cNvPr>
          <p:cNvSpPr txBox="1"/>
          <p:nvPr/>
        </p:nvSpPr>
        <p:spPr>
          <a:xfrm>
            <a:off x="6458264" y="4522952"/>
            <a:ext cx="519405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b="1" dirty="0">
                <a:solidFill>
                  <a:schemeClr val="bg1"/>
                </a:solidFill>
              </a:rPr>
              <a:t>היישובים האחרונים שהוקמו בעוטף – 1982 לאחר </a:t>
            </a:r>
          </a:p>
          <a:p>
            <a:pPr algn="r"/>
            <a:r>
              <a:rPr lang="he-IL" b="1" dirty="0">
                <a:solidFill>
                  <a:schemeClr val="bg1"/>
                </a:solidFill>
              </a:rPr>
              <a:t>הסכם השלום עם מצרים .</a:t>
            </a:r>
          </a:p>
        </p:txBody>
      </p:sp>
      <p:sp>
        <p:nvSpPr>
          <p:cNvPr id="2" name="כוכב: 5 פינות 1">
            <a:hlinkClick r:id="rId3" action="ppaction://hlinksldjump"/>
            <a:extLst>
              <a:ext uri="{FF2B5EF4-FFF2-40B4-BE49-F238E27FC236}">
                <a16:creationId xmlns:a16="http://schemas.microsoft.com/office/drawing/2014/main" id="{0C407A90-DCA9-0BB1-54B6-BD804D5339BA}"/>
              </a:ext>
            </a:extLst>
          </p:cNvPr>
          <p:cNvSpPr/>
          <p:nvPr/>
        </p:nvSpPr>
        <p:spPr>
          <a:xfrm>
            <a:off x="3593805" y="2222205"/>
            <a:ext cx="287079" cy="19138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9293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304CDCB-209E-7B8F-9FAD-4E863D8EFB28}"/>
              </a:ext>
            </a:extLst>
          </p:cNvPr>
          <p:cNvSpPr txBox="1"/>
          <p:nvPr/>
        </p:nvSpPr>
        <p:spPr>
          <a:xfrm>
            <a:off x="10090298" y="701749"/>
            <a:ext cx="109677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bg1"/>
                </a:solidFill>
              </a:rPr>
              <a:t>שדרות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92F367A-977B-6EC7-25A3-BBEC1B7FB02B}"/>
              </a:ext>
            </a:extLst>
          </p:cNvPr>
          <p:cNvSpPr txBox="1"/>
          <p:nvPr/>
        </p:nvSpPr>
        <p:spPr>
          <a:xfrm>
            <a:off x="2625049" y="1307804"/>
            <a:ext cx="8562024" cy="440120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000" b="1" dirty="0">
                <a:solidFill>
                  <a:schemeClr val="bg1"/>
                </a:solidFill>
              </a:rPr>
              <a:t>הקמה  - דצמבר 1951, מעברת גבים דורות.</a:t>
            </a: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השם שדרות – שדרות האקליפטוסים שהעולים נטעו במסגרת העבודות דחק.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1955 – תחילת בניית יישוב קבע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1958 – מעמד של מועצה מקומית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1996 – מעמד של עיר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2001 – נפילת הרקטה הראשונה בשדרות</a:t>
            </a:r>
            <a:endParaRPr lang="en-US" sz="2000" b="1" dirty="0">
              <a:solidFill>
                <a:schemeClr val="bg1"/>
              </a:solidFill>
            </a:endParaRPr>
          </a:p>
          <a:p>
            <a:pPr algn="r"/>
            <a:endParaRPr lang="en-US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מספר תושבים – כ- 37000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084D771-4073-F6B4-BB2D-441E094DA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92" y="2410257"/>
            <a:ext cx="4398336" cy="32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1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5B7241C3-3D7B-AB86-0B85-2162CEB04E16}"/>
              </a:ext>
            </a:extLst>
          </p:cNvPr>
          <p:cNvSpPr txBox="1"/>
          <p:nvPr/>
        </p:nvSpPr>
        <p:spPr>
          <a:xfrm>
            <a:off x="2727960" y="1256820"/>
            <a:ext cx="673608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000" b="1" dirty="0">
                <a:solidFill>
                  <a:schemeClr val="bg1"/>
                </a:solidFill>
              </a:rPr>
              <a:t>תודה על ההקשבה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BCFD595-7FA4-4911-B82F-F5792D99E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462" y="2272483"/>
            <a:ext cx="6822337" cy="4034427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AE89229E-CBA9-B987-03E5-EFABE99D0AFA}"/>
              </a:ext>
            </a:extLst>
          </p:cNvPr>
          <p:cNvSpPr txBox="1"/>
          <p:nvPr/>
        </p:nvSpPr>
        <p:spPr>
          <a:xfrm>
            <a:off x="1770937" y="548934"/>
            <a:ext cx="865012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</a:rPr>
              <a:t>שנדע רק ימים שקטים וחזרת החטופים</a:t>
            </a:r>
          </a:p>
        </p:txBody>
      </p:sp>
    </p:spTree>
    <p:extLst>
      <p:ext uri="{BB962C8B-B14F-4D97-AF65-F5344CB8AC3E}">
        <p14:creationId xmlns:p14="http://schemas.microsoft.com/office/powerpoint/2010/main" val="156646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6C638AB-7980-7DE2-DFD6-E618ABE7A51B}"/>
              </a:ext>
            </a:extLst>
          </p:cNvPr>
          <p:cNvSpPr txBox="1"/>
          <p:nvPr/>
        </p:nvSpPr>
        <p:spPr>
          <a:xfrm>
            <a:off x="10634119" y="361507"/>
            <a:ext cx="130516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bg1"/>
                </a:solidFill>
              </a:rPr>
              <a:t>כפר עזה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6C15CF9-B474-3B99-9D99-0A5DDCBB7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66" y="3255244"/>
            <a:ext cx="6104415" cy="343129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0432F78-92AA-3421-3A0E-F79045A27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02" y="171465"/>
            <a:ext cx="5715000" cy="38100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E8A94E2-4CCA-E64D-7706-5CFEC54C6069}"/>
              </a:ext>
            </a:extLst>
          </p:cNvPr>
          <p:cNvSpPr txBox="1"/>
          <p:nvPr/>
        </p:nvSpPr>
        <p:spPr>
          <a:xfrm>
            <a:off x="6749524" y="823172"/>
            <a:ext cx="5245410" cy="34778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000" b="1" dirty="0">
                <a:solidFill>
                  <a:schemeClr val="bg1"/>
                </a:solidFill>
              </a:rPr>
              <a:t>נוסד – אוגוסט 1951 היאחזות נח"ל בגבול עזה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בראשיתו נקרא </a:t>
            </a:r>
            <a:r>
              <a:rPr lang="he-IL" sz="2000" b="1" dirty="0" err="1">
                <a:solidFill>
                  <a:schemeClr val="bg1"/>
                </a:solidFill>
              </a:rPr>
              <a:t>יגב</a:t>
            </a:r>
            <a:r>
              <a:rPr lang="he-IL" sz="2000" b="1" dirty="0">
                <a:solidFill>
                  <a:schemeClr val="bg1"/>
                </a:solidFill>
              </a:rPr>
              <a:t> או שדמות</a:t>
            </a:r>
            <a:endParaRPr lang="en-US" sz="2000" b="1" dirty="0">
              <a:solidFill>
                <a:schemeClr val="bg1"/>
              </a:solidFill>
            </a:endParaRPr>
          </a:p>
          <a:p>
            <a:pPr algn="r"/>
            <a:endParaRPr lang="en-US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 השם שונה לכפר עזה </a:t>
            </a:r>
            <a:r>
              <a:rPr lang="en-US" sz="2000" b="1" dirty="0">
                <a:solidFill>
                  <a:schemeClr val="bg1"/>
                </a:solidFill>
              </a:rPr>
              <a:t>1953</a:t>
            </a:r>
          </a:p>
          <a:p>
            <a:pPr algn="r"/>
            <a:endParaRPr lang="en-US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 err="1">
                <a:solidFill>
                  <a:schemeClr val="bg1"/>
                </a:solidFill>
              </a:rPr>
              <a:t>משוייך</a:t>
            </a:r>
            <a:r>
              <a:rPr lang="he-IL" sz="2000" b="1" dirty="0">
                <a:solidFill>
                  <a:schemeClr val="bg1"/>
                </a:solidFill>
              </a:rPr>
              <a:t> </a:t>
            </a:r>
            <a:r>
              <a:rPr lang="he-IL" sz="2000" b="1" dirty="0" err="1">
                <a:solidFill>
                  <a:schemeClr val="bg1"/>
                </a:solidFill>
              </a:rPr>
              <a:t>לתק"מ</a:t>
            </a:r>
            <a:endParaRPr lang="en-US" sz="2000" b="1" dirty="0">
              <a:solidFill>
                <a:schemeClr val="bg1"/>
              </a:solidFill>
            </a:endParaRPr>
          </a:p>
          <a:p>
            <a:pPr algn="r"/>
            <a:endParaRPr lang="en-US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מספר תושבים – כ- 900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מבוסס על תעשייה וחקלאות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44FA7AC-CF03-BED2-C43F-4D94C03FF82B}"/>
              </a:ext>
            </a:extLst>
          </p:cNvPr>
          <p:cNvSpPr txBox="1"/>
          <p:nvPr/>
        </p:nvSpPr>
        <p:spPr>
          <a:xfrm>
            <a:off x="6529002" y="4592591"/>
            <a:ext cx="3012428" cy="16312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000" b="1" dirty="0">
                <a:solidFill>
                  <a:schemeClr val="bg1"/>
                </a:solidFill>
              </a:rPr>
              <a:t>אירועי 7.10.23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64 מתושבי הקיבוץ נרצחו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19 מתושביו נחטפו</a:t>
            </a:r>
          </a:p>
        </p:txBody>
      </p:sp>
      <p:sp>
        <p:nvSpPr>
          <p:cNvPr id="9" name="מלבן 8">
            <a:hlinkClick r:id="rId4" action="ppaction://hlinksldjump"/>
            <a:extLst>
              <a:ext uri="{FF2B5EF4-FFF2-40B4-BE49-F238E27FC236}">
                <a16:creationId xmlns:a16="http://schemas.microsoft.com/office/drawing/2014/main" id="{2DA17156-8FD3-2665-C4AA-A8D6BCE905C6}"/>
              </a:ext>
            </a:extLst>
          </p:cNvPr>
          <p:cNvSpPr/>
          <p:nvPr/>
        </p:nvSpPr>
        <p:spPr>
          <a:xfrm>
            <a:off x="11440633" y="6223807"/>
            <a:ext cx="297711" cy="2726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76457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82C252F-4E17-A4A7-8313-65E7C197DA5D}"/>
              </a:ext>
            </a:extLst>
          </p:cNvPr>
          <p:cNvSpPr txBox="1"/>
          <p:nvPr/>
        </p:nvSpPr>
        <p:spPr>
          <a:xfrm>
            <a:off x="3484676" y="180559"/>
            <a:ext cx="817563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b="1" dirty="0">
                <a:solidFill>
                  <a:schemeClr val="bg1"/>
                </a:solidFill>
              </a:rPr>
              <a:t>תחילת ההתיישבות בנגב המערבי – בדגש עוטף עזה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6950E380-3C28-8ADA-38D4-2F21D2CCB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264" y="662816"/>
            <a:ext cx="8687553" cy="96934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E8614DF-AE1C-51BE-09DA-F94AB0C43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649" y="1673127"/>
            <a:ext cx="6256844" cy="46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9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D3A84C10-D4D6-C729-0826-37E16C745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587" y="1102110"/>
            <a:ext cx="3090940" cy="538323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3AEE970-79FA-0355-4A48-7098D9C2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09" y="138859"/>
            <a:ext cx="8687553" cy="96325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974620A-CD0B-3591-7BD5-3A2F55913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069" y="1102110"/>
            <a:ext cx="3432345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6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7F1FF38A-EE5F-0F82-8A9F-8D6DFCE2EDAD}"/>
              </a:ext>
            </a:extLst>
          </p:cNvPr>
          <p:cNvSpPr txBox="1"/>
          <p:nvPr/>
        </p:nvSpPr>
        <p:spPr>
          <a:xfrm>
            <a:off x="9020462" y="114774"/>
            <a:ext cx="318709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bg1"/>
                </a:solidFill>
              </a:rPr>
              <a:t>התיישבות 1941-1943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B64B9D-37A6-5995-732E-D34026B02596}"/>
              </a:ext>
            </a:extLst>
          </p:cNvPr>
          <p:cNvSpPr txBox="1"/>
          <p:nvPr/>
        </p:nvSpPr>
        <p:spPr>
          <a:xfrm>
            <a:off x="1696656" y="658163"/>
            <a:ext cx="10400668" cy="34778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000" b="1" dirty="0">
                <a:solidFill>
                  <a:schemeClr val="bg1"/>
                </a:solidFill>
              </a:rPr>
              <a:t>דורות – 1941 ע"ש משפחתו של דוב הוז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בארות יצחק – ינואר 1943.</a:t>
            </a:r>
            <a:endParaRPr lang="en-US" sz="2000" b="1" dirty="0">
              <a:solidFill>
                <a:schemeClr val="bg1"/>
              </a:solidFill>
            </a:endParaRPr>
          </a:p>
          <a:p>
            <a:pPr algn="r"/>
            <a:endParaRPr lang="en-US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רוחמה – 1943 מוקמת מחדש – במסגרת תוכנית המצפים.</a:t>
            </a:r>
            <a:endParaRPr lang="en-US" sz="2000" b="1" dirty="0">
              <a:solidFill>
                <a:schemeClr val="bg1"/>
              </a:solidFill>
            </a:endParaRPr>
          </a:p>
          <a:p>
            <a:pPr algn="r"/>
            <a:endParaRPr lang="en-US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ניר עם –  הקמה ינואר 1943 בשם בית </a:t>
            </a:r>
            <a:r>
              <a:rPr lang="he-IL" sz="2000" b="1" dirty="0" err="1">
                <a:solidFill>
                  <a:schemeClr val="bg1"/>
                </a:solidFill>
              </a:rPr>
              <a:t>חאנון</a:t>
            </a:r>
            <a:r>
              <a:rPr lang="he-IL" sz="2000" b="1" dirty="0">
                <a:solidFill>
                  <a:schemeClr val="bg1"/>
                </a:solidFill>
              </a:rPr>
              <a:t>, באותה שנה שונה לשדמות, </a:t>
            </a:r>
            <a:r>
              <a:rPr lang="he-IL" sz="2000" b="1" dirty="0" err="1">
                <a:solidFill>
                  <a:schemeClr val="bg1"/>
                </a:solidFill>
              </a:rPr>
              <a:t>וב</a:t>
            </a:r>
            <a:r>
              <a:rPr lang="he-IL" sz="2000" b="1" dirty="0">
                <a:solidFill>
                  <a:schemeClr val="bg1"/>
                </a:solidFill>
              </a:rPr>
              <a:t> – 1946 לניר עם.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גבר עם - הקמה 1942, בתחילה נקראה משואות, 1945 הוחלף השם לגבר עם.</a:t>
            </a:r>
          </a:p>
          <a:p>
            <a:pPr algn="r"/>
            <a:endParaRPr lang="he-IL" sz="2000" b="1" dirty="0">
              <a:solidFill>
                <a:schemeClr val="bg1"/>
              </a:solidFill>
            </a:endParaRPr>
          </a:p>
          <a:p>
            <a:pPr algn="r"/>
            <a:r>
              <a:rPr lang="he-IL" sz="2000" b="1" dirty="0">
                <a:solidFill>
                  <a:schemeClr val="bg1"/>
                </a:solidFill>
              </a:rPr>
              <a:t>אדיר עם/מצפה הים – דצמבר 1943,  ב - 1946 הוחלף לשם יד מרדכי.</a:t>
            </a:r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26B7C9E5-358C-4D9B-BD9D-B0646B9E9267}"/>
              </a:ext>
            </a:extLst>
          </p:cNvPr>
          <p:cNvGrpSpPr/>
          <p:nvPr/>
        </p:nvGrpSpPr>
        <p:grpSpPr>
          <a:xfrm>
            <a:off x="0" y="31582"/>
            <a:ext cx="12952757" cy="6826418"/>
            <a:chOff x="-214980" y="3596264"/>
            <a:chExt cx="7280504" cy="3397417"/>
          </a:xfrm>
        </p:grpSpPr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28ED8351-E96F-EC2E-507F-4231D5AC1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500" t="54884" r="48808" b="6357"/>
            <a:stretch/>
          </p:blipFill>
          <p:spPr>
            <a:xfrm>
              <a:off x="-214980" y="3596264"/>
              <a:ext cx="6808423" cy="3397417"/>
            </a:xfrm>
            <a:prstGeom prst="rect">
              <a:avLst/>
            </a:prstGeom>
          </p:spPr>
        </p:pic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D78B71C7-45E5-1141-8DC1-936B587DFDB8}"/>
                </a:ext>
              </a:extLst>
            </p:cNvPr>
            <p:cNvSpPr txBox="1"/>
            <p:nvPr/>
          </p:nvSpPr>
          <p:spPr>
            <a:xfrm>
              <a:off x="4981299" y="5731208"/>
              <a:ext cx="2084225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2000" b="1" dirty="0">
                  <a:solidFill>
                    <a:schemeClr val="bg1"/>
                  </a:solidFill>
                </a:rPr>
                <a:t>מפה משנת 1944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0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321B465E-D0EA-59E1-A26E-27339BB40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447" y="0"/>
            <a:ext cx="8687553" cy="96934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1A0D2C8-E118-6D1B-E625-16947BD5E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808" y="807486"/>
            <a:ext cx="4322439" cy="539542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8371798-333B-E046-0DBD-2D3B23CCA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193" y="867080"/>
            <a:ext cx="4200508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82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751794E7-69BE-BB0B-15BD-966D908FB1AF}"/>
              </a:ext>
            </a:extLst>
          </p:cNvPr>
          <p:cNvSpPr txBox="1"/>
          <p:nvPr/>
        </p:nvSpPr>
        <p:spPr>
          <a:xfrm>
            <a:off x="5763637" y="478466"/>
            <a:ext cx="642836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chemeClr val="bg1"/>
                </a:solidFill>
              </a:rPr>
              <a:t>1946 – 11 נקודות בנגב – בלילה בין 5-6 לאוקטובר 1946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1FDB249-B384-54CF-481A-03D96056C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249" y="878576"/>
            <a:ext cx="4682134" cy="539542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EE098DA-2D26-4076-9480-EA7A7A86D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22371" cy="692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53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445C9B10-F7B6-6910-E660-066C26AEB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983" y="176903"/>
            <a:ext cx="8687553" cy="96934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65FC91F-B71F-C748-2E65-0A8DA38596AF}"/>
              </a:ext>
            </a:extLst>
          </p:cNvPr>
          <p:cNvSpPr txBox="1"/>
          <p:nvPr/>
        </p:nvSpPr>
        <p:spPr>
          <a:xfrm>
            <a:off x="4828954" y="2766825"/>
            <a:ext cx="6108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e-IL" sz="2400" b="1" dirty="0">
                <a:solidFill>
                  <a:schemeClr val="bg1"/>
                </a:solidFill>
              </a:rPr>
              <a:t>ראשי התיבות</a:t>
            </a:r>
          </a:p>
          <a:p>
            <a:pPr algn="r"/>
            <a:r>
              <a:rPr lang="he-IL" sz="2400" b="1" dirty="0">
                <a:solidFill>
                  <a:schemeClr val="bg1"/>
                </a:solidFill>
              </a:rPr>
              <a:t> "קח משכנתא </a:t>
            </a:r>
            <a:r>
              <a:rPr lang="he-IL" sz="2400" b="1" dirty="0" err="1">
                <a:solidFill>
                  <a:schemeClr val="bg1"/>
                </a:solidFill>
              </a:rPr>
              <a:t>נג"ב</a:t>
            </a:r>
            <a:r>
              <a:rPr lang="he-IL" sz="2400" b="1" dirty="0">
                <a:solidFill>
                  <a:schemeClr val="bg1"/>
                </a:solidFill>
              </a:rPr>
              <a:t>"</a:t>
            </a:r>
          </a:p>
        </p:txBody>
      </p:sp>
      <p:graphicFrame>
        <p:nvGraphicFramePr>
          <p:cNvPr id="9" name="טבלה 8">
            <a:extLst>
              <a:ext uri="{FF2B5EF4-FFF2-40B4-BE49-F238E27FC236}">
                <a16:creationId xmlns:a16="http://schemas.microsoft.com/office/drawing/2014/main" id="{068A9AAB-0D04-690D-F0E3-89DE199F1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33064"/>
              </p:ext>
            </p:extLst>
          </p:nvPr>
        </p:nvGraphicFramePr>
        <p:xfrm>
          <a:off x="563525" y="680484"/>
          <a:ext cx="6193064" cy="578585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78717">
                  <a:extLst>
                    <a:ext uri="{9D8B030D-6E8A-4147-A177-3AD203B41FA5}">
                      <a16:colId xmlns:a16="http://schemas.microsoft.com/office/drawing/2014/main" val="3724135567"/>
                    </a:ext>
                  </a:extLst>
                </a:gridCol>
                <a:gridCol w="1598746">
                  <a:extLst>
                    <a:ext uri="{9D8B030D-6E8A-4147-A177-3AD203B41FA5}">
                      <a16:colId xmlns:a16="http://schemas.microsoft.com/office/drawing/2014/main" val="154149973"/>
                    </a:ext>
                  </a:extLst>
                </a:gridCol>
                <a:gridCol w="1238731">
                  <a:extLst>
                    <a:ext uri="{9D8B030D-6E8A-4147-A177-3AD203B41FA5}">
                      <a16:colId xmlns:a16="http://schemas.microsoft.com/office/drawing/2014/main" val="1819128362"/>
                    </a:ext>
                  </a:extLst>
                </a:gridCol>
                <a:gridCol w="1238139">
                  <a:extLst>
                    <a:ext uri="{9D8B030D-6E8A-4147-A177-3AD203B41FA5}">
                      <a16:colId xmlns:a16="http://schemas.microsoft.com/office/drawing/2014/main" val="1414593070"/>
                    </a:ext>
                  </a:extLst>
                </a:gridCol>
                <a:gridCol w="1238731">
                  <a:extLst>
                    <a:ext uri="{9D8B030D-6E8A-4147-A177-3AD203B41FA5}">
                      <a16:colId xmlns:a16="http://schemas.microsoft.com/office/drawing/2014/main" val="1294423622"/>
                    </a:ext>
                  </a:extLst>
                </a:gridCol>
              </a:tblGrid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</a:pPr>
                      <a:endParaRPr lang="en-US" sz="1400" b="1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גרעין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 תנועת מיישבת 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נקודת יציאה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נקודת התיישבות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1796090520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קדמה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הנוער העובד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הקיבוץ המאוחד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כפר מנחם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תל תורמוס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3977927167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גלאון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השומר הצעיר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הקיבוץ הארצי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גת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חר' מוסג'ת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1834822544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שובל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השומר הצעיר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הקיבוץ הארצי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רוחמה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ביר ז'באלה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3905817382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משמר הנגב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הנוער הבורוכובי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הקיבוץ המאוחד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"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ביר מנסורה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1419597496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בארי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נוער עובד, הצופים, החלוץ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הקיבוץ המאוחד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בארות יצחק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נאח'ביר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1378670054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כפר דרום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הפועל המזרחי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הקיבוץ הדתי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"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דיר אל-בלח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3946563734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תקומה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גרעין דתי בפלמ"ח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מושבי המזרחי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"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סומרה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3977367431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נירים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השומר הצעיר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הקיבוץ הארצי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גבולות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דנגור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2066750282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חצרים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הצופים ג'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הקיבוץ הארצי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בית אשל ורוחמה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קלטה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3104902324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אורים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גורדוניה, מכבי הצעיר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חבר הקבוצות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"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גרין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2578264018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נבטים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"החלוץ" מעיראק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תנועת המושבים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>
                          <a:effectLst/>
                        </a:rPr>
                        <a:t>בית אשל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b="1" kern="1200" dirty="0" err="1">
                          <a:effectLst/>
                        </a:rPr>
                        <a:t>מדסוס</a:t>
                      </a:r>
                      <a:endParaRPr lang="en-US" sz="1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707" marR="49707" marT="24854" marB="24854"/>
                </a:tc>
                <a:extLst>
                  <a:ext uri="{0D108BD9-81ED-4DB2-BD59-A6C34878D82A}">
                    <a16:rowId xmlns:a16="http://schemas.microsoft.com/office/drawing/2014/main" val="2602244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010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58AC3A09-B66E-8663-2A7B-A59CC03ED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714"/>
            <a:ext cx="9550391" cy="5998028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787BC2D-6F19-83F6-9394-8AE926F95D26}"/>
              </a:ext>
            </a:extLst>
          </p:cNvPr>
          <p:cNvSpPr txBox="1"/>
          <p:nvPr/>
        </p:nvSpPr>
        <p:spPr>
          <a:xfrm>
            <a:off x="8458806" y="90882"/>
            <a:ext cx="3480505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400" b="1" dirty="0">
                <a:solidFill>
                  <a:schemeClr val="bg1"/>
                </a:solidFill>
              </a:rPr>
              <a:t>קו המים לנגב – 1946-47</a:t>
            </a:r>
          </a:p>
          <a:p>
            <a:pPr algn="r"/>
            <a:endParaRPr lang="he-IL" sz="2400" b="1" dirty="0">
              <a:solidFill>
                <a:schemeClr val="bg1"/>
              </a:solidFill>
            </a:endParaRPr>
          </a:p>
          <a:p>
            <a:pPr algn="r"/>
            <a:r>
              <a:rPr lang="he-IL" sz="2400" b="1" dirty="0">
                <a:solidFill>
                  <a:schemeClr val="bg1"/>
                </a:solidFill>
              </a:rPr>
              <a:t>תוכנית בלאס</a:t>
            </a:r>
          </a:p>
        </p:txBody>
      </p:sp>
    </p:spTree>
    <p:extLst>
      <p:ext uri="{BB962C8B-B14F-4D97-AF65-F5344CB8AC3E}">
        <p14:creationId xmlns:p14="http://schemas.microsoft.com/office/powerpoint/2010/main" val="423283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81E13B8-B568-6EA3-E89A-5DAB8BDF9705}"/>
              </a:ext>
            </a:extLst>
          </p:cNvPr>
          <p:cNvSpPr txBox="1"/>
          <p:nvPr/>
        </p:nvSpPr>
        <p:spPr>
          <a:xfrm>
            <a:off x="8776580" y="2721114"/>
            <a:ext cx="2706190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he-IL" sz="2400" b="1" dirty="0">
                <a:solidFill>
                  <a:schemeClr val="bg1"/>
                </a:solidFill>
              </a:rPr>
              <a:t>תוכנית החלוקה – </a:t>
            </a:r>
          </a:p>
          <a:p>
            <a:pPr algn="r"/>
            <a:r>
              <a:rPr lang="he-IL" sz="2400" b="1" dirty="0">
                <a:solidFill>
                  <a:schemeClr val="bg1"/>
                </a:solidFill>
              </a:rPr>
              <a:t>כט' בנובמבר 1947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9CA4469-8579-85F0-E07C-111EB721D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237308"/>
            <a:ext cx="7979229" cy="63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08354"/>
      </p:ext>
    </p:extLst>
  </p:cSld>
  <p:clrMapOvr>
    <a:masterClrMapping/>
  </p:clrMapOvr>
</p:sld>
</file>

<file path=ppt/theme/theme1.xml><?xml version="1.0" encoding="utf-8"?>
<a:theme xmlns:a="http://schemas.openxmlformats.org/drawingml/2006/main" name="פרוסה">
  <a:themeElements>
    <a:clrScheme name="פרוסה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פרוסה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פרוסה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540</TotalTime>
  <Words>403</Words>
  <Application>Microsoft Office PowerPoint</Application>
  <PresentationFormat>מסך רחב</PresentationFormat>
  <Paragraphs>128</Paragraphs>
  <Slides>14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0" baseType="lpstr">
      <vt:lpstr>Aptos</vt:lpstr>
      <vt:lpstr>Arial</vt:lpstr>
      <vt:lpstr>Century Gothic</vt:lpstr>
      <vt:lpstr>Gisha</vt:lpstr>
      <vt:lpstr>Wingdings 3</vt:lpstr>
      <vt:lpstr>פרוסה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HOME</dc:creator>
  <cp:lastModifiedBy>ORLY</cp:lastModifiedBy>
  <cp:revision>11</cp:revision>
  <dcterms:created xsi:type="dcterms:W3CDTF">2025-01-22T12:12:53Z</dcterms:created>
  <dcterms:modified xsi:type="dcterms:W3CDTF">2025-03-13T12:02:00Z</dcterms:modified>
</cp:coreProperties>
</file>