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4"/>
  </p:notesMasterIdLst>
  <p:sldIdLst>
    <p:sldId id="256" r:id="rId2"/>
    <p:sldId id="257" r:id="rId3"/>
    <p:sldId id="306" r:id="rId4"/>
    <p:sldId id="260" r:id="rId5"/>
    <p:sldId id="262" r:id="rId6"/>
    <p:sldId id="313" r:id="rId7"/>
    <p:sldId id="308" r:id="rId8"/>
    <p:sldId id="274" r:id="rId9"/>
    <p:sldId id="290" r:id="rId10"/>
    <p:sldId id="314" r:id="rId11"/>
    <p:sldId id="312" r:id="rId12"/>
    <p:sldId id="291" r:id="rId13"/>
    <p:sldId id="293" r:id="rId14"/>
    <p:sldId id="294" r:id="rId15"/>
    <p:sldId id="295" r:id="rId16"/>
    <p:sldId id="310" r:id="rId17"/>
    <p:sldId id="298" r:id="rId18"/>
    <p:sldId id="301" r:id="rId19"/>
    <p:sldId id="300" r:id="rId20"/>
    <p:sldId id="302" r:id="rId21"/>
    <p:sldId id="285" r:id="rId22"/>
    <p:sldId id="284" r:id="rId2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51" autoAdjust="0"/>
    <p:restoredTop sz="94718" autoAdjust="0"/>
  </p:normalViewPr>
  <p:slideViewPr>
    <p:cSldViewPr>
      <p:cViewPr varScale="1">
        <p:scale>
          <a:sx n="70" d="100"/>
          <a:sy n="70" d="100"/>
        </p:scale>
        <p:origin x="-117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cs typeface="Arial" charset="0"/>
              </a:defRPr>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fld id="{E5BF4629-BB44-4BE0-89E9-DF5944EBABD2}" type="datetimeFigureOut">
              <a:rPr lang="en-US"/>
              <a:pPr>
                <a:defRPr/>
              </a:pPr>
              <a:t>3/23/2015</a:t>
            </a:fld>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cs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fld id="{E64AAF98-D649-449D-8DDC-A0E91BD88C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r" rtl="1"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r" rtl="1"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alt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449E31-3FEB-4642-AF71-3B02171C89A9}" type="datetimeFigureOut">
              <a:rPr lang="he-IL"/>
              <a:pPr>
                <a:defRPr/>
              </a:pPr>
              <a:t>ג'/ניסן/תשע"ה</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159ABED-E348-4B03-A4B9-4BE6D774D5EA}"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0BDBA1-98CF-4761-8767-6A4842420A6D}" type="datetimeFigureOut">
              <a:rPr lang="he-IL"/>
              <a:pPr>
                <a:defRPr/>
              </a:pPr>
              <a:t>ג'/ניסן/תשע"ה</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4DBB6DC-246C-436F-AED0-D2D09FBA008F}"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3213"/>
            <a:ext cx="2268538"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3213"/>
            <a:ext cx="6653212"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2883C1-DC94-4EE5-ADD8-8E9CB4D33FB7}" type="datetimeFigureOut">
              <a:rPr lang="he-IL"/>
              <a:pPr>
                <a:defRPr/>
              </a:pPr>
              <a:t>ג'/ניסן/תשע"ה</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CC07EEF-A015-498E-AABE-2E6203862F52}"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fld id="{3F8E6798-4E3A-4365-8EB8-A721AA4CFB69}" type="datetimeFigureOut">
              <a:rPr lang="he-IL"/>
              <a:pPr>
                <a:defRPr/>
              </a:pPr>
              <a:t>ג'/ניסן/תשע"ה</a:t>
            </a:fld>
            <a:endParaRPr lang="he-IL"/>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he-IL"/>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C250ECA9-C8B0-46F6-8CFB-21226E23047A}"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75E4B6-C24E-4BF5-8FC4-5D804235B519}" type="datetimeFigureOut">
              <a:rPr lang="he-IL"/>
              <a:pPr>
                <a:defRPr/>
              </a:pPr>
              <a:t>ג'/ניסן/תשע"ה</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771567D-7DA3-4476-8BFF-A7B01BD5E6B2}"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02CAA7-7428-4014-A979-953290F805A7}" type="datetimeFigureOut">
              <a:rPr lang="he-IL"/>
              <a:pPr>
                <a:defRPr/>
              </a:pPr>
              <a:t>ג'/ניסן/תשע"ה</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FF3F5D5-1554-4916-ACF5-455C3D05BDD2}"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41"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6"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FDDC35-98A2-4008-9B04-EDC07118D229}" type="datetimeFigureOut">
              <a:rPr lang="he-IL"/>
              <a:pPr>
                <a:defRPr/>
              </a:pPr>
              <a:t>ג'/ניסן/תשע"ה</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4A4464C0-AB54-4AB8-8C94-774C9C3FF477}"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FF7EDC-5767-4E97-A305-D99F493D0EB4}" type="datetimeFigureOut">
              <a:rPr lang="he-IL"/>
              <a:pPr>
                <a:defRPr/>
              </a:pPr>
              <a:t>ג'/ניסן/תשע"ה</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A51A57CB-9F82-4809-A051-E9C2892F4638}"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94A9B7-A913-4BCB-817F-32D54DF2627B}" type="datetimeFigureOut">
              <a:rPr lang="he-IL"/>
              <a:pPr>
                <a:defRPr/>
              </a:pPr>
              <a:t>ג'/ניסן/תשע"ה</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8AD0D9F3-916E-4B5D-8AEE-C3C71A89824E}"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BEDB39-63CB-4132-9B13-773C0123104F}" type="datetimeFigureOut">
              <a:rPr lang="he-IL"/>
              <a:pPr>
                <a:defRPr/>
              </a:pPr>
              <a:t>ג'/ניסן/תשע"ה</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F2E67D9F-883B-41BE-BD01-F727F5A8A2E6}"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AFD724-488F-4760-A4D9-EF2CCD0BBC83}" type="datetimeFigureOut">
              <a:rPr lang="he-IL"/>
              <a:pPr>
                <a:defRPr/>
              </a:pPr>
              <a:t>ג'/ניסן/תשע"ה</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479F9C5D-F7D6-4FD6-BD78-148718538717}"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A9A035-9718-4D7C-A872-C9A570E38258}" type="datetimeFigureOut">
              <a:rPr lang="he-IL"/>
              <a:pPr>
                <a:defRPr/>
              </a:pPr>
              <a:t>ג'/ניסן/תשע"ה</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0FA15BF9-B921-4C98-BB59-4CC50E2C439D}"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pPr>
              <a:defRPr/>
            </a:pPr>
            <a:fld id="{0E2D1FDD-C385-48AB-8878-88D1EECA781B}" type="datetimeFigureOut">
              <a:rPr lang="he-IL"/>
              <a:pPr>
                <a:defRPr/>
              </a:pPr>
              <a:t>ג'/ניסן/תשע"ה</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pPr>
              <a:defRPr/>
            </a:pPr>
            <a:endParaRPr lang="he-I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pPr>
              <a:defRPr/>
            </a:pPr>
            <a:fld id="{6D405014-A4EA-4DB6-92AC-72E5C278EF00}" type="slidenum">
              <a:rPr lang="he-IL"/>
              <a:pPr>
                <a:defRPr/>
              </a:pPr>
              <a:t>‹#›</a:t>
            </a:fld>
            <a:endParaRPr lang="he-IL"/>
          </a:p>
        </p:txBody>
      </p:sp>
      <p:pic>
        <p:nvPicPr>
          <p:cNvPr id="1031" name="Picture 6" descr="top.jpg"/>
          <p:cNvPicPr>
            <a:picLocks noChangeAspect="1"/>
          </p:cNvPicPr>
          <p:nvPr userDrawn="1"/>
        </p:nvPicPr>
        <p:blipFill>
          <a:blip r:embed="rId15" cstate="print"/>
          <a:srcRect/>
          <a:stretch>
            <a:fillRect/>
          </a:stretch>
        </p:blipFill>
        <p:spPr bwMode="auto">
          <a:xfrm>
            <a:off x="0" y="-171450"/>
            <a:ext cx="9144000" cy="1393825"/>
          </a:xfrm>
          <a:prstGeom prst="rect">
            <a:avLst/>
          </a:prstGeom>
          <a:noFill/>
          <a:ln w="9525">
            <a:noFill/>
            <a:miter lim="800000"/>
            <a:headEnd/>
            <a:tailEnd/>
          </a:ln>
        </p:spPr>
      </p:pic>
      <p:sp>
        <p:nvSpPr>
          <p:cNvPr id="11" name="Rectangle 10"/>
          <p:cNvSpPr/>
          <p:nvPr userDrawn="1"/>
        </p:nvSpPr>
        <p:spPr>
          <a:xfrm>
            <a:off x="0" y="-171450"/>
            <a:ext cx="9144000" cy="1296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defTabSz="912813"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defTabSz="912813"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defTabSz="912813"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defTabSz="912813" rtl="0" fontAlgn="base">
        <a:spcBef>
          <a:spcPct val="0"/>
        </a:spcBef>
        <a:spcAft>
          <a:spcPct val="0"/>
        </a:spcAft>
        <a:defRPr sz="4400">
          <a:solidFill>
            <a:schemeClr val="tx1"/>
          </a:solidFill>
          <a:latin typeface="Calibri" pitchFamily="34" charset="0"/>
          <a:cs typeface="Times New Roman" pitchFamily="18" charset="0"/>
        </a:defRPr>
      </a:lvl6pPr>
      <a:lvl7pPr marL="914400" algn="ctr" defTabSz="912813" rtl="0" fontAlgn="base">
        <a:spcBef>
          <a:spcPct val="0"/>
        </a:spcBef>
        <a:spcAft>
          <a:spcPct val="0"/>
        </a:spcAft>
        <a:defRPr sz="4400">
          <a:solidFill>
            <a:schemeClr val="tx1"/>
          </a:solidFill>
          <a:latin typeface="Calibri" pitchFamily="34" charset="0"/>
          <a:cs typeface="Times New Roman" pitchFamily="18" charset="0"/>
        </a:defRPr>
      </a:lvl7pPr>
      <a:lvl8pPr marL="1371600" algn="ctr" defTabSz="912813" rtl="0" fontAlgn="base">
        <a:spcBef>
          <a:spcPct val="0"/>
        </a:spcBef>
        <a:spcAft>
          <a:spcPct val="0"/>
        </a:spcAft>
        <a:defRPr sz="4400">
          <a:solidFill>
            <a:schemeClr val="tx1"/>
          </a:solidFill>
          <a:latin typeface="Calibri" pitchFamily="34" charset="0"/>
          <a:cs typeface="Times New Roman" pitchFamily="18" charset="0"/>
        </a:defRPr>
      </a:lvl8pPr>
      <a:lvl9pPr marL="1828800" algn="ctr" defTabSz="912813"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24300" y="1700213"/>
            <a:ext cx="5219700" cy="2376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 name="כותרת 1"/>
          <p:cNvSpPr>
            <a:spLocks noGrp="1"/>
          </p:cNvSpPr>
          <p:nvPr>
            <p:ph type="ctrTitle"/>
          </p:nvPr>
        </p:nvSpPr>
        <p:spPr>
          <a:xfrm>
            <a:off x="4427538" y="2060575"/>
            <a:ext cx="4716462" cy="1470025"/>
          </a:xfrm>
        </p:spPr>
        <p:txBody>
          <a:bodyPr rtlCol="0">
            <a:normAutofit/>
          </a:bodyPr>
          <a:lstStyle/>
          <a:p>
            <a:pPr defTabSz="914116" rtl="1" eaLnBrk="1" fontAlgn="auto" hangingPunct="1">
              <a:spcAft>
                <a:spcPts val="0"/>
              </a:spcAft>
              <a:defRPr/>
            </a:pPr>
            <a:r>
              <a:rPr lang="he-IL" altLang="he-IL" sz="3600" dirty="0"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rPr>
              <a:t>הרב משה שמעון פסח</a:t>
            </a:r>
            <a:r>
              <a:rPr lang="en-US" altLang="he-IL" sz="3600" dirty="0"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rPr>
              <a:t/>
            </a:r>
            <a:br>
              <a:rPr lang="en-US" altLang="he-IL" sz="3600" dirty="0"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rPr>
            </a:br>
            <a:r>
              <a:rPr lang="he-IL" altLang="he-IL" sz="3600" dirty="0"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rPr>
              <a:t>"מורה הדרך" </a:t>
            </a:r>
            <a:r>
              <a:rPr lang="he-IL" altLang="he-IL" sz="3600" dirty="0" err="1"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rPr>
              <a:t>מוולוס</a:t>
            </a:r>
            <a:endParaRPr lang="he-IL" altLang="he-IL" sz="3600" dirty="0" smtClean="0">
              <a:solidFill>
                <a:srgbClr val="FFFFCC"/>
              </a:solidFill>
              <a:effectLst>
                <a:outerShdw blurRad="38100" dist="38100" dir="2700000" algn="tl">
                  <a:srgbClr val="000000">
                    <a:alpha val="43137"/>
                  </a:srgbClr>
                </a:outerShdw>
              </a:effectLst>
              <a:latin typeface="NarkissNewMF Light" pitchFamily="2" charset="-79"/>
              <a:cs typeface="NarkissNewMF Light" pitchFamily="2" charset="-79"/>
            </a:endParaRPr>
          </a:p>
        </p:txBody>
      </p:sp>
      <p:pic>
        <p:nvPicPr>
          <p:cNvPr id="3076" name="Picture 4" descr="brith logo.png"/>
          <p:cNvPicPr>
            <a:picLocks noChangeAspect="1"/>
          </p:cNvPicPr>
          <p:nvPr/>
        </p:nvPicPr>
        <p:blipFill>
          <a:blip r:embed="rId3" cstate="print"/>
          <a:srcRect/>
          <a:stretch>
            <a:fillRect/>
          </a:stretch>
        </p:blipFill>
        <p:spPr bwMode="auto">
          <a:xfrm>
            <a:off x="7164288" y="6021388"/>
            <a:ext cx="1730375" cy="587375"/>
          </a:xfrm>
          <a:prstGeom prst="rect">
            <a:avLst/>
          </a:prstGeom>
          <a:noFill/>
          <a:ln w="9525">
            <a:noFill/>
            <a:miter lim="800000"/>
            <a:headEnd/>
            <a:tailEnd/>
          </a:ln>
        </p:spPr>
      </p:pic>
      <p:pic>
        <p:nvPicPr>
          <p:cNvPr id="3077" name="Picture 5" descr="KKL LOGO.png"/>
          <p:cNvPicPr>
            <a:picLocks noChangeAspect="1"/>
          </p:cNvPicPr>
          <p:nvPr/>
        </p:nvPicPr>
        <p:blipFill>
          <a:blip r:embed="rId4" cstate="print"/>
          <a:srcRect/>
          <a:stretch>
            <a:fillRect/>
          </a:stretch>
        </p:blipFill>
        <p:spPr bwMode="auto">
          <a:xfrm>
            <a:off x="5508104" y="5838825"/>
            <a:ext cx="623887" cy="769938"/>
          </a:xfrm>
          <a:prstGeom prst="rect">
            <a:avLst/>
          </a:prstGeom>
          <a:noFill/>
          <a:ln w="9525">
            <a:noFill/>
            <a:miter lim="800000"/>
            <a:headEnd/>
            <a:tailEnd/>
          </a:ln>
        </p:spPr>
      </p:pic>
      <p:pic>
        <p:nvPicPr>
          <p:cNvPr id="3078" name="Picture 6" descr="LOGO KKL.png"/>
          <p:cNvPicPr>
            <a:picLocks noChangeAspect="1"/>
          </p:cNvPicPr>
          <p:nvPr/>
        </p:nvPicPr>
        <p:blipFill>
          <a:blip r:embed="rId5" cstate="print"/>
          <a:srcRect/>
          <a:stretch>
            <a:fillRect/>
          </a:stretch>
        </p:blipFill>
        <p:spPr bwMode="auto">
          <a:xfrm>
            <a:off x="4716710" y="5805488"/>
            <a:ext cx="598487" cy="803275"/>
          </a:xfrm>
          <a:prstGeom prst="rect">
            <a:avLst/>
          </a:prstGeom>
          <a:noFill/>
          <a:ln w="9525">
            <a:noFill/>
            <a:miter lim="800000"/>
            <a:headEnd/>
            <a:tailEnd/>
          </a:ln>
        </p:spPr>
      </p:pic>
      <p:pic>
        <p:nvPicPr>
          <p:cNvPr id="2051" name="Picture 4" descr="Αρχιραββίνος Μωυσής Πέσαχ.JPG"/>
          <p:cNvPicPr>
            <a:picLocks noChangeAspect="1"/>
          </p:cNvPicPr>
          <p:nvPr/>
        </p:nvPicPr>
        <p:blipFill>
          <a:blip r:embed="rId6" cstate="print"/>
          <a:srcRect l="4492" t="7559" r="7220" b="4054"/>
          <a:stretch>
            <a:fillRect/>
          </a:stretch>
        </p:blipFill>
        <p:spPr bwMode="auto">
          <a:xfrm>
            <a:off x="0" y="1262063"/>
            <a:ext cx="4427538" cy="5911850"/>
          </a:xfrm>
          <a:prstGeom prst="rect">
            <a:avLst/>
          </a:prstGeom>
          <a:ln>
            <a:noFill/>
          </a:ln>
          <a:effectLst>
            <a:outerShdw blurRad="292100" dist="139700" dir="2700000" algn="tl" rotWithShape="0">
              <a:srgbClr val="333333">
                <a:alpha val="65000"/>
              </a:srgbClr>
            </a:outerShdw>
          </a:effectLst>
        </p:spPr>
      </p:pic>
      <p:pic>
        <p:nvPicPr>
          <p:cNvPr id="8" name="Picture 7" descr="logo.jpg"/>
          <p:cNvPicPr>
            <a:picLocks noChangeAspect="1"/>
          </p:cNvPicPr>
          <p:nvPr/>
        </p:nvPicPr>
        <p:blipFill>
          <a:blip r:embed="rId7" cstate="print"/>
          <a:stretch>
            <a:fillRect/>
          </a:stretch>
        </p:blipFill>
        <p:spPr>
          <a:xfrm>
            <a:off x="6300192" y="5805264"/>
            <a:ext cx="631992" cy="803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תוכן 2"/>
          <p:cNvSpPr>
            <a:spLocks noGrp="1"/>
          </p:cNvSpPr>
          <p:nvPr>
            <p:ph idx="1"/>
          </p:nvPr>
        </p:nvSpPr>
        <p:spPr>
          <a:xfrm>
            <a:off x="1619672" y="2996952"/>
            <a:ext cx="6048672" cy="4492625"/>
          </a:xfrm>
        </p:spPr>
        <p:txBody>
          <a:bodyPr/>
          <a:lstStyle/>
          <a:p>
            <a:pPr indent="0" algn="r" rtl="1" eaLnBrk="1" hangingPunct="1">
              <a:spcBef>
                <a:spcPct val="0"/>
              </a:spcBef>
              <a:buFont typeface="Arial" charset="0"/>
              <a:buNone/>
            </a:pPr>
            <a:r>
              <a:rPr lang="he-IL" altLang="he-IL" sz="2400" dirty="0" smtClean="0">
                <a:latin typeface="NarkissNewMF" pitchFamily="2" charset="-79"/>
                <a:cs typeface="NarkissNewMF" pitchFamily="2" charset="-79"/>
              </a:rPr>
              <a:t>הרב פסח קיבל את ההחלטה האמיצה להוביל את הקהילה כולה לכפרים נידחים בתנאי מחתרת והצליח להבריח את רוב יהודי </a:t>
            </a:r>
            <a:r>
              <a:rPr lang="he-IL" altLang="he-IL" sz="2400" dirty="0" err="1" smtClean="0">
                <a:latin typeface="NarkissNewMF" pitchFamily="2" charset="-79"/>
                <a:cs typeface="NarkissNewMF" pitchFamily="2" charset="-79"/>
              </a:rPr>
              <a:t>וולוס</a:t>
            </a:r>
            <a:r>
              <a:rPr lang="he-IL" altLang="he-IL" sz="2400" dirty="0" smtClean="0">
                <a:latin typeface="NarkissNewMF" pitchFamily="2" charset="-79"/>
                <a:cs typeface="NarkissNewMF" pitchFamily="2" charset="-79"/>
              </a:rPr>
              <a:t>, תודות להערכתם של הבישוף ושל ראש העיר אליו</a:t>
            </a:r>
            <a:r>
              <a:rPr lang="he-IL" altLang="he-IL" sz="2400" dirty="0" smtClean="0">
                <a:solidFill>
                  <a:schemeClr val="folHlink"/>
                </a:solidFill>
                <a:latin typeface="NarkissNewMF" pitchFamily="2" charset="-79"/>
                <a:cs typeface="NarkissNewMF" pitchFamily="2" charset="-79"/>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p:txBody>
          <a:bodyPr/>
          <a:lstStyle/>
          <a:p>
            <a:pPr eaLnBrk="1" hangingPunct="1"/>
            <a:endParaRPr lang="he-IL" altLang="he-IL" smtClean="0"/>
          </a:p>
        </p:txBody>
      </p:sp>
      <p:pic>
        <p:nvPicPr>
          <p:cNvPr id="13315" name="Picture 4" descr="paper.png"/>
          <p:cNvPicPr>
            <a:picLocks noChangeAspect="1"/>
          </p:cNvPicPr>
          <p:nvPr/>
        </p:nvPicPr>
        <p:blipFill>
          <a:blip r:embed="rId2" cstate="print"/>
          <a:srcRect/>
          <a:stretch>
            <a:fillRect/>
          </a:stretch>
        </p:blipFill>
        <p:spPr bwMode="auto">
          <a:xfrm>
            <a:off x="1258888" y="2133600"/>
            <a:ext cx="6481762" cy="4306888"/>
          </a:xfrm>
          <a:prstGeom prst="rect">
            <a:avLst/>
          </a:prstGeom>
          <a:noFill/>
          <a:ln w="9525">
            <a:noFill/>
            <a:miter lim="800000"/>
            <a:headEnd/>
            <a:tailEnd/>
          </a:ln>
        </p:spPr>
      </p:pic>
      <p:sp>
        <p:nvSpPr>
          <p:cNvPr id="13316" name="מציין מיקום תוכן 2"/>
          <p:cNvSpPr>
            <a:spLocks noGrp="1"/>
          </p:cNvSpPr>
          <p:nvPr>
            <p:ph idx="1"/>
          </p:nvPr>
        </p:nvSpPr>
        <p:spPr>
          <a:xfrm>
            <a:off x="2051050" y="2349500"/>
            <a:ext cx="5184775" cy="4751388"/>
          </a:xfrm>
        </p:spPr>
        <p:txBody>
          <a:bodyPr/>
          <a:lstStyle/>
          <a:p>
            <a:pPr algn="r" rtl="1" eaLnBrk="1" hangingPunct="1">
              <a:buFont typeface="Arial" charset="0"/>
              <a:buNone/>
              <a:defRPr/>
            </a:pPr>
            <a:endParaRPr lang="he-IL" altLang="he-IL" sz="1100" i="1" dirty="0" smtClean="0">
              <a:solidFill>
                <a:schemeClr val="bg1"/>
              </a:solidFill>
            </a:endParaRPr>
          </a:p>
          <a:p>
            <a:pPr indent="0" algn="r" rtl="1" eaLnBrk="1" hangingPunct="1">
              <a:lnSpc>
                <a:spcPct val="150000"/>
              </a:lnSpc>
              <a:spcBef>
                <a:spcPts val="0"/>
              </a:spcBef>
              <a:buFont typeface="Arial" charset="0"/>
              <a:buNone/>
              <a:defRPr/>
            </a:pPr>
            <a:r>
              <a:rPr lang="he-IL" altLang="he-IL" sz="2000" i="1" dirty="0" smtClean="0">
                <a:latin typeface="Guttman Yad-Brush" pitchFamily="2" charset="-79"/>
                <a:cs typeface="Guttman Yad-Brush" pitchFamily="2" charset="-79"/>
              </a:rPr>
              <a:t>"אני ממליץ בחום על מורה הדרך, נושא מכתב זה, ומבקש מכל אח שפוגש בו להקשיב לו הקשבה יתרה וברצון טוב ולתת לו כל סיוע לכל דבר שיזדקק לו לחייו או לצאן מרעיתו, כדי שהם לא יהיו קורבנות של המצב הקשה הזה"</a:t>
            </a:r>
            <a:r>
              <a:rPr lang="he-IL" altLang="he-IL" sz="2000" dirty="0" smtClean="0">
                <a:latin typeface="Guttman Yad-Brush" pitchFamily="2" charset="-79"/>
                <a:cs typeface="Guttman Yad-Brush" pitchFamily="2" charset="-79"/>
              </a:rPr>
              <a:t>.</a:t>
            </a:r>
          </a:p>
        </p:txBody>
      </p:sp>
      <p:sp>
        <p:nvSpPr>
          <p:cNvPr id="13317" name="Rectangle 5"/>
          <p:cNvSpPr>
            <a:spLocks noChangeArrowheads="1"/>
          </p:cNvSpPr>
          <p:nvPr/>
        </p:nvSpPr>
        <p:spPr bwMode="auto">
          <a:xfrm>
            <a:off x="2627313" y="1628775"/>
            <a:ext cx="4800600" cy="400050"/>
          </a:xfrm>
          <a:prstGeom prst="rect">
            <a:avLst/>
          </a:prstGeom>
          <a:noFill/>
          <a:ln w="9525">
            <a:noFill/>
            <a:miter lim="800000"/>
            <a:headEnd/>
            <a:tailEnd/>
          </a:ln>
        </p:spPr>
        <p:txBody>
          <a:bodyPr wrap="none">
            <a:spAutoFit/>
          </a:bodyPr>
          <a:lstStyle/>
          <a:p>
            <a:r>
              <a:rPr lang="he-IL" altLang="he-IL" sz="2000">
                <a:latin typeface="NarkissNewMF" pitchFamily="2" charset="-79"/>
                <a:cs typeface="NarkissNewMF" pitchFamily="2" charset="-79"/>
              </a:rPr>
              <a:t> הבישוף יואכים כתב לכמרים של כפרי הסביבה: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txBox="1">
            <a:spLocks/>
          </p:cNvSpPr>
          <p:nvPr/>
        </p:nvSpPr>
        <p:spPr bwMode="auto">
          <a:xfrm>
            <a:off x="1660525" y="1412875"/>
            <a:ext cx="5935663" cy="1008063"/>
          </a:xfrm>
          <a:prstGeom prst="rect">
            <a:avLst/>
          </a:prstGeom>
          <a:noFill/>
          <a:ln w="9525">
            <a:noFill/>
            <a:miter lim="800000"/>
            <a:headEnd/>
            <a:tailEnd/>
          </a:ln>
        </p:spPr>
        <p:txBody>
          <a:bodyPr/>
          <a:lstStyle/>
          <a:p>
            <a:pPr algn="ctr">
              <a:spcBef>
                <a:spcPts val="0"/>
              </a:spcBef>
              <a:defRPr/>
            </a:pPr>
            <a:r>
              <a:rPr lang="he-IL" sz="2400" dirty="0">
                <a:latin typeface="NarkissNewMF" pitchFamily="2" charset="-79"/>
                <a:cs typeface="NarkissNewMF" pitchFamily="2" charset="-79"/>
              </a:rPr>
              <a:t>תודות לפניותיו של הרב פסח, קיבלו יהודי </a:t>
            </a:r>
            <a:r>
              <a:rPr lang="he-IL" sz="2400" dirty="0" err="1">
                <a:latin typeface="NarkissNewMF" pitchFamily="2" charset="-79"/>
                <a:cs typeface="NarkissNewMF" pitchFamily="2" charset="-79"/>
              </a:rPr>
              <a:t>וולוס</a:t>
            </a:r>
            <a:r>
              <a:rPr lang="he-IL" sz="2400" dirty="0">
                <a:latin typeface="NarkissNewMF" pitchFamily="2" charset="-79"/>
                <a:cs typeface="NarkissNewMF" pitchFamily="2" charset="-79"/>
              </a:rPr>
              <a:t> תעודות ונעזרו בהן בעת בריחתם לכפרים.</a:t>
            </a:r>
          </a:p>
          <a:p>
            <a:pPr marL="342900" indent="-342900">
              <a:spcBef>
                <a:spcPct val="20000"/>
              </a:spcBef>
              <a:buFont typeface="Arial" charset="0"/>
              <a:buChar char="•"/>
              <a:defRPr/>
            </a:pPr>
            <a:endParaRPr lang="he-IL" sz="2200" dirty="0">
              <a:latin typeface="+mn-lt"/>
              <a:cs typeface="+mn-cs"/>
            </a:endParaRPr>
          </a:p>
          <a:p>
            <a:pPr marL="342900" indent="-342900">
              <a:spcBef>
                <a:spcPct val="20000"/>
              </a:spcBef>
              <a:buFont typeface="Arial" charset="0"/>
              <a:buChar char="•"/>
              <a:defRPr/>
            </a:pPr>
            <a:endParaRPr lang="he-IL" sz="2200" dirty="0">
              <a:latin typeface="+mn-lt"/>
              <a:cs typeface="+mn-cs"/>
            </a:endParaRPr>
          </a:p>
        </p:txBody>
      </p:sp>
      <p:sp>
        <p:nvSpPr>
          <p:cNvPr id="14339" name="Title 1"/>
          <p:cNvSpPr>
            <a:spLocks noGrp="1"/>
          </p:cNvSpPr>
          <p:nvPr>
            <p:ph type="title"/>
          </p:nvPr>
        </p:nvSpPr>
        <p:spPr>
          <a:xfrm>
            <a:off x="0" y="5957888"/>
            <a:ext cx="9144000" cy="495300"/>
          </a:xfrm>
        </p:spPr>
        <p:txBody>
          <a:bodyPr/>
          <a:lstStyle/>
          <a:p>
            <a:pPr eaLnBrk="1" hangingPunct="1"/>
            <a:r>
              <a:rPr lang="he-IL" altLang="he-IL" sz="1600" dirty="0" smtClean="0">
                <a:latin typeface="NarkissNewMF" pitchFamily="2" charset="-79"/>
                <a:cs typeface="NarkissNewMF" pitchFamily="2" charset="-79"/>
              </a:rPr>
              <a:t>תעודת האזרח </a:t>
            </a:r>
            <a:r>
              <a:rPr lang="he-IL" altLang="he-IL" sz="1600" dirty="0" smtClean="0">
                <a:latin typeface="NarkissNewMF" pitchFamily="2" charset="-79"/>
                <a:cs typeface="NarkissNewMF" pitchFamily="2" charset="-79"/>
              </a:rPr>
              <a:t>של </a:t>
            </a:r>
            <a:r>
              <a:rPr lang="he-IL" altLang="he-IL" sz="1600" dirty="0" smtClean="0">
                <a:latin typeface="NarkissNewMF" pitchFamily="2" charset="-79"/>
                <a:cs typeface="NarkissNewMF" pitchFamily="2" charset="-79"/>
              </a:rPr>
              <a:t>הרב פסח</a:t>
            </a:r>
          </a:p>
        </p:txBody>
      </p:sp>
      <p:pic>
        <p:nvPicPr>
          <p:cNvPr id="13315" name="Content Placeholder 3" descr="Δελτίο Ταυτότητας.JPG"/>
          <p:cNvPicPr>
            <a:picLocks noGrp="1" noChangeAspect="1"/>
          </p:cNvPicPr>
          <p:nvPr>
            <p:ph idx="1"/>
          </p:nvPr>
        </p:nvPicPr>
        <p:blipFill>
          <a:blip r:embed="rId2" cstate="print"/>
          <a:stretch>
            <a:fillRect/>
          </a:stretch>
        </p:blipFill>
        <p:spPr>
          <a:xfrm>
            <a:off x="2411413" y="2492375"/>
            <a:ext cx="4410075" cy="33083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0" y="1628775"/>
            <a:ext cx="4321175" cy="5040313"/>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הגרמנים שדדו את בית הרב והרסו את בית הכנסת, ואף הציעו פרס כספי גדול תמורת גילוי מקום מחבואו והסגרתו.</a:t>
            </a:r>
          </a:p>
          <a:p>
            <a:pPr algn="r" rtl="1" eaLnBrk="1" hangingPunct="1">
              <a:buFont typeface="Wingdings" pitchFamily="2" charset="2"/>
              <a:buChar char="§"/>
            </a:pPr>
            <a:r>
              <a:rPr lang="he-IL" altLang="he-IL" sz="2200" smtClean="0">
                <a:latin typeface="NarkissNewMF" pitchFamily="2" charset="-79"/>
                <a:cs typeface="NarkissNewMF" pitchFamily="2" charset="-79"/>
              </a:rPr>
              <a:t>תושבי הכפרים, שראו ברב פסח איש קדוש, נתנו לו מקלט על אף הפרס שהוכרז על ראשו. הם חילצו אותו בעת סכנה ועזרו לו להסתתר ביערות ובמערות.</a:t>
            </a:r>
          </a:p>
          <a:p>
            <a:pPr algn="r" rtl="1" eaLnBrk="1" hangingPunct="1">
              <a:buFont typeface="Wingdings" pitchFamily="2" charset="2"/>
              <a:buChar char="§"/>
            </a:pPr>
            <a:r>
              <a:rPr lang="he-IL" altLang="he-IL" sz="2200" smtClean="0">
                <a:latin typeface="NarkissNewMF" pitchFamily="2" charset="-79"/>
                <a:cs typeface="NarkissNewMF" pitchFamily="2" charset="-79"/>
              </a:rPr>
              <a:t>בזמן המלחמה הרב שכל שני בנים ובת, שנתפסו ונרצחו על ידי הגרמנים, ואת אשתו, שנפטרה מצער.</a:t>
            </a:r>
          </a:p>
          <a:p>
            <a:pPr algn="r" rtl="1" eaLnBrk="1" hangingPunct="1"/>
            <a:endParaRPr lang="he-IL" altLang="he-IL" sz="2200" smtClean="0">
              <a:latin typeface="NarkissNewMF" pitchFamily="2" charset="-79"/>
              <a:cs typeface="NarkissNewMF" pitchFamily="2" charset="-79"/>
            </a:endParaRPr>
          </a:p>
        </p:txBody>
      </p:sp>
      <p:pic>
        <p:nvPicPr>
          <p:cNvPr id="14339" name="Picture 2" descr="C:\Users\tsachar\Dropbox\שירלי ואלמוג\יום השואה 2015\תמונות נוספות\פלישת הצבא הגרמני ליוון.jpg"/>
          <p:cNvPicPr>
            <a:picLocks noChangeAspect="1" noChangeArrowheads="1"/>
          </p:cNvPicPr>
          <p:nvPr/>
        </p:nvPicPr>
        <p:blipFill>
          <a:blip r:embed="rId2" cstate="print"/>
          <a:srcRect/>
          <a:stretch>
            <a:fillRect/>
          </a:stretch>
        </p:blipFill>
        <p:spPr bwMode="auto">
          <a:xfrm>
            <a:off x="250825" y="2060575"/>
            <a:ext cx="3768725" cy="2749550"/>
          </a:xfrm>
          <a:prstGeom prst="rect">
            <a:avLst/>
          </a:prstGeom>
          <a:ln>
            <a:noFill/>
          </a:ln>
          <a:effectLst>
            <a:outerShdw blurRad="292100" dist="139700" dir="2700000" algn="tl" rotWithShape="0">
              <a:srgbClr val="333333">
                <a:alpha val="65000"/>
              </a:srgbClr>
            </a:outerShdw>
          </a:effectLst>
        </p:spPr>
      </p:pic>
      <p:sp>
        <p:nvSpPr>
          <p:cNvPr id="15364" name="TextBox 4"/>
          <p:cNvSpPr txBox="1">
            <a:spLocks noChangeArrowheads="1"/>
          </p:cNvSpPr>
          <p:nvPr/>
        </p:nvSpPr>
        <p:spPr bwMode="auto">
          <a:xfrm>
            <a:off x="250825" y="4941888"/>
            <a:ext cx="3744913" cy="339725"/>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חיילים גרמנים ביוון בזמן המלחמה</a:t>
            </a:r>
            <a:endParaRPr lang="he-IL" altLang="he-IL" sz="1600" b="1">
              <a:solidFill>
                <a:schemeClr val="accent1"/>
              </a:solidFill>
              <a:latin typeface="NarkissNewMF" pitchFamily="2" charset="-79"/>
              <a:cs typeface="NarkissNewMF"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5076825" y="1557338"/>
            <a:ext cx="3887788" cy="4119562"/>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למרות גילו המתקדם, הקים הרב יחידות פרטיזנים ואף פיקד עליהן ואחז בנשק.</a:t>
            </a: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הרב קרא לעולם היהודי להעניק ציוד וסיוע למחתרת היוונית.</a:t>
            </a: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במהלך המלחמה, הרב פסח סייע לחיילים ולקצינים מבעלות הברית לחמוק מהשבי ולחצות את גבולות יוון.</a:t>
            </a:r>
          </a:p>
          <a:p>
            <a:pPr algn="r" rtl="1" eaLnBrk="1" hangingPunct="1">
              <a:buFont typeface="Wingdings" pitchFamily="2" charset="2"/>
              <a:buChar char="§"/>
            </a:pPr>
            <a:endParaRPr lang="he-IL" altLang="he-IL" sz="2200" smtClean="0">
              <a:latin typeface="NarkissNewMF" pitchFamily="2" charset="-79"/>
              <a:cs typeface="NarkissNewMF" pitchFamily="2" charset="-79"/>
            </a:endParaRPr>
          </a:p>
        </p:txBody>
      </p:sp>
      <p:pic>
        <p:nvPicPr>
          <p:cNvPr id="15363" name="Picture 2" descr="http://upload.wikimedia.org/wikipedia/commons/thumb/5/51/%CE%91%CE%BD%CF%84%CE%AC%CF%81%CF%84%CE%B5%CF%82_%CF%84%CE%BF%CF%85_%CE%95%CE%91%CE%9C-%CE%95%CE%9B%CE%91%CE%A3.jpg/1280px-%CE%91%CE%BD%CF%84%CE%AC%CF%81%CF%84%CE%B5%CF%82_%CF%84%CE%BF%CF%85_%CE%95%CE%91%CE%9C-%CE%95%CE%9B%CE%91%CE%A3.jpg"/>
          <p:cNvPicPr>
            <a:picLocks noChangeAspect="1" noChangeArrowheads="1"/>
          </p:cNvPicPr>
          <p:nvPr/>
        </p:nvPicPr>
        <p:blipFill>
          <a:blip r:embed="rId2" cstate="print"/>
          <a:srcRect/>
          <a:stretch>
            <a:fillRect/>
          </a:stretch>
        </p:blipFill>
        <p:spPr bwMode="auto">
          <a:xfrm>
            <a:off x="311150" y="1700213"/>
            <a:ext cx="4327525" cy="3313112"/>
          </a:xfrm>
          <a:prstGeom prst="rect">
            <a:avLst/>
          </a:prstGeom>
          <a:ln>
            <a:noFill/>
          </a:ln>
          <a:effectLst>
            <a:outerShdw blurRad="292100" dist="139700" dir="2700000" algn="tl" rotWithShape="0">
              <a:srgbClr val="333333">
                <a:alpha val="65000"/>
              </a:srgbClr>
            </a:outerShdw>
          </a:effectLst>
        </p:spPr>
      </p:pic>
      <p:sp>
        <p:nvSpPr>
          <p:cNvPr id="16388" name="TextBox 1"/>
          <p:cNvSpPr txBox="1">
            <a:spLocks noChangeArrowheads="1"/>
          </p:cNvSpPr>
          <p:nvPr/>
        </p:nvSpPr>
        <p:spPr bwMode="auto">
          <a:xfrm>
            <a:off x="323850" y="5157788"/>
            <a:ext cx="4319588" cy="338137"/>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פרטיזנים ביוון בתקופת מלחמת העולם השנייה</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IA.jpg"/>
          <p:cNvPicPr>
            <a:picLocks noChangeAspect="1"/>
          </p:cNvPicPr>
          <p:nvPr/>
        </p:nvPicPr>
        <p:blipFill>
          <a:blip r:embed="rId2" cstate="print"/>
          <a:stretch>
            <a:fillRect/>
          </a:stretch>
        </p:blipFill>
        <p:spPr>
          <a:xfrm>
            <a:off x="4102100" y="1628775"/>
            <a:ext cx="4659313" cy="4392613"/>
          </a:xfrm>
          <a:prstGeom prst="rect">
            <a:avLst/>
          </a:prstGeom>
          <a:ln>
            <a:noFill/>
          </a:ln>
          <a:effectLst>
            <a:outerShdw blurRad="292100" dist="139700" dir="2700000" algn="tl" rotWithShape="0">
              <a:srgbClr val="333333">
                <a:alpha val="65000"/>
              </a:srgbClr>
            </a:outerShdw>
          </a:effectLst>
        </p:spPr>
      </p:pic>
      <p:sp>
        <p:nvSpPr>
          <p:cNvPr id="17411" name="כותרת 1"/>
          <p:cNvSpPr>
            <a:spLocks noGrp="1"/>
          </p:cNvSpPr>
          <p:nvPr>
            <p:ph type="title"/>
          </p:nvPr>
        </p:nvSpPr>
        <p:spPr>
          <a:xfrm>
            <a:off x="4067175" y="5976938"/>
            <a:ext cx="4681538" cy="765175"/>
          </a:xfrm>
        </p:spPr>
        <p:txBody>
          <a:bodyPr/>
          <a:lstStyle/>
          <a:p>
            <a:pPr eaLnBrk="1" hangingPunct="1"/>
            <a:r>
              <a:rPr lang="he-IL" sz="1600" smtClean="0">
                <a:latin typeface="NarkissNewMF" pitchFamily="2" charset="-79"/>
                <a:cs typeface="NarkissNewMF" pitchFamily="2" charset="-79"/>
              </a:rPr>
              <a:t>אניית מעפילים בדרכה לישראל</a:t>
            </a:r>
            <a:endParaRPr lang="he-IL" altLang="he-IL" sz="1600" smtClean="0">
              <a:solidFill>
                <a:schemeClr val="accent1"/>
              </a:solidFill>
              <a:latin typeface="NarkissNewMF" pitchFamily="2" charset="-79"/>
              <a:cs typeface="NarkissNewMF" pitchFamily="2" charset="-79"/>
            </a:endParaRPr>
          </a:p>
        </p:txBody>
      </p:sp>
      <p:sp>
        <p:nvSpPr>
          <p:cNvPr id="17412" name="Content Placeholder 2"/>
          <p:cNvSpPr>
            <a:spLocks noGrp="1"/>
          </p:cNvSpPr>
          <p:nvPr>
            <p:ph idx="1"/>
          </p:nvPr>
        </p:nvSpPr>
        <p:spPr>
          <a:xfrm>
            <a:off x="468313" y="2420938"/>
            <a:ext cx="3492500" cy="2808287"/>
          </a:xfrm>
        </p:spPr>
        <p:txBody>
          <a:bodyPr/>
          <a:lstStyle/>
          <a:p>
            <a:pPr indent="0" algn="r" rtl="1" eaLnBrk="1" hangingPunct="1">
              <a:spcBef>
                <a:spcPct val="0"/>
              </a:spcBef>
              <a:buFont typeface="Arial" charset="0"/>
              <a:buNone/>
            </a:pPr>
            <a:r>
              <a:rPr lang="he-IL" altLang="he-IL" sz="2400" smtClean="0">
                <a:latin typeface="NarkissNewMF" pitchFamily="2" charset="-79"/>
                <a:cs typeface="NarkissNewMF" pitchFamily="2" charset="-79"/>
              </a:rPr>
              <a:t>פעולתו האמיצה של הרב פסח הביאה להצלתם של 75% מכלל האוכלוסייה היהודית בוולוס – תופעה ייחודית בהיסטוריה של השואה ביוון.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תוכן 3"/>
          <p:cNvSpPr>
            <a:spLocks noGrp="1"/>
          </p:cNvSpPr>
          <p:nvPr>
            <p:ph idx="1"/>
          </p:nvPr>
        </p:nvSpPr>
        <p:spPr>
          <a:xfrm>
            <a:off x="5219700" y="1989138"/>
            <a:ext cx="3673475" cy="3455987"/>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לאחר המלחמה חזר הרב פסח לוולוס והחל בשיקום מוסדות הקהילה ההרוסים.</a:t>
            </a:r>
          </a:p>
          <a:p>
            <a:pPr algn="r" rtl="1" eaLnBrk="1" hangingPunct="1">
              <a:buFont typeface="Wingdings" pitchFamily="2" charset="2"/>
              <a:buChar char="§"/>
            </a:pPr>
            <a:endParaRPr lang="he-IL" altLang="he-IL" sz="2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למרות הפצרותיו של יצחק בן צבי, לימים נשיא המדינה, סירב הרב לעלות לישראל מתוך דאגה לעתיד קהילתו.</a:t>
            </a:r>
          </a:p>
        </p:txBody>
      </p:sp>
      <p:pic>
        <p:nvPicPr>
          <p:cNvPr id="17411" name="Picture 3" descr="Η πρώτη συναγωγή κατεστραμένη από τους Γερμανούς.JPG"/>
          <p:cNvPicPr>
            <a:picLocks noChangeAspect="1"/>
          </p:cNvPicPr>
          <p:nvPr/>
        </p:nvPicPr>
        <p:blipFill>
          <a:blip r:embed="rId2" cstate="print"/>
          <a:srcRect l="3357" r="3576" b="3605"/>
          <a:stretch>
            <a:fillRect/>
          </a:stretch>
        </p:blipFill>
        <p:spPr bwMode="auto">
          <a:xfrm>
            <a:off x="355600" y="1700213"/>
            <a:ext cx="4540250" cy="3529012"/>
          </a:xfrm>
          <a:prstGeom prst="rect">
            <a:avLst/>
          </a:prstGeom>
          <a:ln>
            <a:noFill/>
          </a:ln>
          <a:effectLst>
            <a:outerShdw blurRad="292100" dist="139700" dir="2700000" algn="tl" rotWithShape="0">
              <a:srgbClr val="333333">
                <a:alpha val="65000"/>
              </a:srgbClr>
            </a:outerShdw>
          </a:effectLst>
        </p:spPr>
      </p:pic>
      <p:sp>
        <p:nvSpPr>
          <p:cNvPr id="18436" name="TextBox 5"/>
          <p:cNvSpPr txBox="1">
            <a:spLocks noChangeArrowheads="1"/>
          </p:cNvSpPr>
          <p:nvPr/>
        </p:nvSpPr>
        <p:spPr bwMode="auto">
          <a:xfrm>
            <a:off x="179388" y="5395913"/>
            <a:ext cx="4932362" cy="336550"/>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הריסות בית הכנסת בוולוס לאחר שהוחרב על ידי הגרמנים</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356100" y="1628775"/>
            <a:ext cx="4546600" cy="5519738"/>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בשנת 1952 העניק מלך יוון לרב משה פסח את "צלב הזהב", עיטור הכבוד של מסדר המלך ג'ורג' הראשון, על "גילוי נאמנות ופטריוטיות למולדת יוון".</a:t>
            </a: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הרב זכה גם באות הוקרה ממפקד כוחות הברית בים התיכון על פעולתו להצלת חיילי בעלות הברית בעת המלחמה.</a:t>
            </a: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הבישוף יואכים, שסייע ליהדות וולוס, זכה בתואר "חסיד אומות העולם".</a:t>
            </a:r>
          </a:p>
        </p:txBody>
      </p:sp>
      <p:pic>
        <p:nvPicPr>
          <p:cNvPr id="18435" name="Picture 3" descr="Προς τον μητροπολιτικό ναό σε εθνική εορτή.JPG"/>
          <p:cNvPicPr>
            <a:picLocks noChangeAspect="1"/>
          </p:cNvPicPr>
          <p:nvPr/>
        </p:nvPicPr>
        <p:blipFill>
          <a:blip r:embed="rId2" cstate="print"/>
          <a:srcRect l="15227" t="4511" r="22174"/>
          <a:stretch>
            <a:fillRect/>
          </a:stretch>
        </p:blipFill>
        <p:spPr bwMode="auto">
          <a:xfrm>
            <a:off x="250825" y="1628775"/>
            <a:ext cx="3673475" cy="4202113"/>
          </a:xfrm>
          <a:prstGeom prst="rect">
            <a:avLst/>
          </a:prstGeom>
          <a:ln>
            <a:noFill/>
          </a:ln>
          <a:effectLst>
            <a:outerShdw blurRad="292100" dist="139700" dir="2700000" algn="tl" rotWithShape="0">
              <a:srgbClr val="333333">
                <a:alpha val="65000"/>
              </a:srgbClr>
            </a:outerShdw>
          </a:effectLst>
        </p:spPr>
      </p:pic>
      <p:sp>
        <p:nvSpPr>
          <p:cNvPr id="19460" name="TextBox 4"/>
          <p:cNvSpPr txBox="1">
            <a:spLocks noChangeArrowheads="1"/>
          </p:cNvSpPr>
          <p:nvPr/>
        </p:nvSpPr>
        <p:spPr bwMode="auto">
          <a:xfrm>
            <a:off x="250825" y="5981700"/>
            <a:ext cx="3673475" cy="584775"/>
          </a:xfrm>
          <a:prstGeom prst="rect">
            <a:avLst/>
          </a:prstGeom>
          <a:noFill/>
          <a:ln w="9525">
            <a:noFill/>
            <a:miter lim="800000"/>
            <a:headEnd/>
            <a:tailEnd/>
          </a:ln>
        </p:spPr>
        <p:txBody>
          <a:bodyPr>
            <a:spAutoFit/>
          </a:bodyPr>
          <a:lstStyle/>
          <a:p>
            <a:pPr algn="ctr"/>
            <a:r>
              <a:rPr lang="he-IL" sz="1600" dirty="0"/>
              <a:t>הרב פסח בוחן משמר </a:t>
            </a:r>
            <a:r>
              <a:rPr lang="he-IL" sz="1600" dirty="0" smtClean="0"/>
              <a:t>כבוד</a:t>
            </a:r>
          </a:p>
          <a:p>
            <a:pPr algn="ctr"/>
            <a:r>
              <a:rPr lang="he-IL" sz="1600" dirty="0" smtClean="0"/>
              <a:t>עם </a:t>
            </a:r>
            <a:r>
              <a:rPr lang="he-IL" sz="1600" dirty="0"/>
              <a:t>ראש עיריית </a:t>
            </a:r>
            <a:r>
              <a:rPr lang="he-IL" sz="1600" dirty="0" err="1"/>
              <a:t>וולוס</a:t>
            </a:r>
            <a:r>
              <a:rPr lang="he-IL" sz="1600" dirty="0"/>
              <a:t> בשנות ה-50</a:t>
            </a:r>
            <a:endParaRPr lang="he-IL" altLang="he-IL" dirty="0">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he-IL" altLang="he-IL" sz="4000" smtClean="0"/>
              <a:t>הרב פסח נפטר בשנת 1955 והוא בן 86</a:t>
            </a:r>
          </a:p>
        </p:txBody>
      </p:sp>
      <p:pic>
        <p:nvPicPr>
          <p:cNvPr id="19458" name="Content Placeholder 3" descr="Από τον θάνατό του.jpg"/>
          <p:cNvPicPr>
            <a:picLocks noGrp="1" noChangeAspect="1"/>
          </p:cNvPicPr>
          <p:nvPr>
            <p:ph idx="1"/>
          </p:nvPr>
        </p:nvPicPr>
        <p:blipFill>
          <a:blip r:embed="rId2" cstate="print"/>
          <a:srcRect l="8011" t="54094" r="5866" b="1358"/>
          <a:stretch>
            <a:fillRect/>
          </a:stretch>
        </p:blipFill>
        <p:spPr>
          <a:xfrm>
            <a:off x="2268538" y="2492375"/>
            <a:ext cx="4606925" cy="3000375"/>
          </a:xfrm>
          <a:effectLst>
            <a:outerShdw blurRad="292100" dist="139700" dir="2700000" algn="tl" rotWithShape="0">
              <a:srgbClr val="333333">
                <a:alpha val="65000"/>
              </a:srgbClr>
            </a:outerShdw>
          </a:effectLst>
        </p:spPr>
      </p:pic>
      <p:sp>
        <p:nvSpPr>
          <p:cNvPr id="20484" name="TextBox 5"/>
          <p:cNvSpPr txBox="1">
            <a:spLocks noChangeArrowheads="1"/>
          </p:cNvSpPr>
          <p:nvPr/>
        </p:nvSpPr>
        <p:spPr bwMode="auto">
          <a:xfrm>
            <a:off x="0" y="5648325"/>
            <a:ext cx="9144000" cy="647700"/>
          </a:xfrm>
          <a:prstGeom prst="rect">
            <a:avLst/>
          </a:prstGeom>
          <a:noFill/>
          <a:ln w="9525">
            <a:noFill/>
            <a:miter lim="800000"/>
            <a:headEnd/>
            <a:tailEnd/>
          </a:ln>
        </p:spPr>
        <p:txBody>
          <a:bodyPr>
            <a:spAutoFit/>
          </a:bodyPr>
          <a:lstStyle/>
          <a:p>
            <a:pPr algn="ctr"/>
            <a:r>
              <a:rPr lang="he-IL" altLang="he-IL">
                <a:latin typeface="NarkissNewMF" pitchFamily="2" charset="-79"/>
                <a:cs typeface="NarkissNewMF" pitchFamily="2" charset="-79"/>
              </a:rPr>
              <a:t>הלווייתו של הרב פסח בוולוס, 1955</a:t>
            </a:r>
          </a:p>
          <a:p>
            <a:pPr algn="ctr"/>
            <a:endParaRPr lang="he-IL" altLang="he-IL"/>
          </a:p>
        </p:txBody>
      </p:sp>
      <p:sp>
        <p:nvSpPr>
          <p:cNvPr id="20485" name="Rectangle 4"/>
          <p:cNvSpPr>
            <a:spLocks noChangeArrowheads="1"/>
          </p:cNvSpPr>
          <p:nvPr/>
        </p:nvSpPr>
        <p:spPr bwMode="auto">
          <a:xfrm>
            <a:off x="2051050" y="1844675"/>
            <a:ext cx="4968875" cy="461963"/>
          </a:xfrm>
          <a:prstGeom prst="rect">
            <a:avLst/>
          </a:prstGeom>
          <a:noFill/>
          <a:ln w="9525">
            <a:noFill/>
            <a:miter lim="800000"/>
            <a:headEnd/>
            <a:tailEnd/>
          </a:ln>
        </p:spPr>
        <p:txBody>
          <a:bodyPr>
            <a:spAutoFit/>
          </a:bodyPr>
          <a:lstStyle/>
          <a:p>
            <a:pPr algn="ctr"/>
            <a:r>
              <a:rPr lang="he-IL" sz="2400">
                <a:latin typeface="NarkissNewMF" pitchFamily="2" charset="-79"/>
                <a:cs typeface="NarkissNewMF" pitchFamily="2" charset="-79"/>
              </a:rPr>
              <a:t>הרב פסח נפטר בשנת 1955</a:t>
            </a:r>
            <a:r>
              <a:rPr lang="en-US" sz="2400">
                <a:latin typeface="NarkissNewMF" pitchFamily="2" charset="-79"/>
                <a:cs typeface="NarkissNewMF" pitchFamily="2" charset="-79"/>
              </a:rPr>
              <a:t> </a:t>
            </a:r>
            <a:r>
              <a:rPr lang="he-IL" sz="2400">
                <a:latin typeface="NarkissNewMF" pitchFamily="2" charset="-79"/>
                <a:cs typeface="NarkissNewMF" pitchFamily="2" charset="-79"/>
              </a:rPr>
              <a:t>והוא בן 86</a:t>
            </a:r>
            <a:endParaRPr lang="en-US" sz="2400">
              <a:latin typeface="NarkissNewMF" pitchFamily="2" charset="-79"/>
              <a:cs typeface="NarkissNewMF"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Κενοτάφιο εις μνήμη του Ραβ. Πέσαχ.JPG"/>
          <p:cNvPicPr>
            <a:picLocks noChangeAspect="1"/>
          </p:cNvPicPr>
          <p:nvPr/>
        </p:nvPicPr>
        <p:blipFill>
          <a:blip r:embed="rId2" cstate="print"/>
          <a:srcRect/>
          <a:stretch>
            <a:fillRect/>
          </a:stretch>
        </p:blipFill>
        <p:spPr bwMode="auto">
          <a:xfrm>
            <a:off x="330200" y="1557338"/>
            <a:ext cx="3233738" cy="4310062"/>
          </a:xfrm>
          <a:prstGeom prst="rect">
            <a:avLst/>
          </a:prstGeom>
          <a:ln>
            <a:noFill/>
          </a:ln>
          <a:effectLst>
            <a:outerShdw blurRad="292100" dist="139700" dir="2700000" algn="tl" rotWithShape="0">
              <a:srgbClr val="333333">
                <a:alpha val="65000"/>
              </a:srgbClr>
            </a:outerShdw>
          </a:effectLst>
        </p:spPr>
      </p:pic>
      <p:sp>
        <p:nvSpPr>
          <p:cNvPr id="21507" name="TextBox 5"/>
          <p:cNvSpPr txBox="1">
            <a:spLocks noChangeArrowheads="1"/>
          </p:cNvSpPr>
          <p:nvPr/>
        </p:nvSpPr>
        <p:spPr bwMode="auto">
          <a:xfrm>
            <a:off x="468313" y="6024563"/>
            <a:ext cx="3024187" cy="860425"/>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מצבה לזכר הרב פסח בבית הקברות היהודי בוולוס</a:t>
            </a:r>
          </a:p>
          <a:p>
            <a:pPr algn="ctr"/>
            <a:endParaRPr lang="he-IL" altLang="he-IL"/>
          </a:p>
        </p:txBody>
      </p:sp>
      <p:sp>
        <p:nvSpPr>
          <p:cNvPr id="21508" name="מלבן 3"/>
          <p:cNvSpPr>
            <a:spLocks noChangeArrowheads="1"/>
          </p:cNvSpPr>
          <p:nvPr/>
        </p:nvSpPr>
        <p:spPr bwMode="auto">
          <a:xfrm>
            <a:off x="3995738" y="1916113"/>
            <a:ext cx="4645025" cy="3019425"/>
          </a:xfrm>
          <a:prstGeom prst="rect">
            <a:avLst/>
          </a:prstGeom>
          <a:noFill/>
          <a:ln w="9525">
            <a:noFill/>
            <a:miter lim="800000"/>
            <a:headEnd/>
            <a:tailEnd/>
          </a:ln>
        </p:spPr>
        <p:txBody>
          <a:bodyPr>
            <a:spAutoFit/>
          </a:bodyPr>
          <a:lstStyle/>
          <a:p>
            <a:pPr marL="342000" indent="-342000">
              <a:spcBef>
                <a:spcPts val="528"/>
              </a:spcBef>
              <a:buFont typeface="Wingdings" pitchFamily="2" charset="2"/>
              <a:buChar char="§"/>
              <a:defRPr/>
            </a:pPr>
            <a:r>
              <a:rPr lang="he-IL" altLang="he-IL" sz="2200" dirty="0">
                <a:latin typeface="NarkissNewMF" pitchFamily="2" charset="-79"/>
                <a:cs typeface="NarkissNewMF" pitchFamily="2" charset="-79"/>
              </a:rPr>
              <a:t>עצמותיו של הרב הועלו </a:t>
            </a:r>
            <a:r>
              <a:rPr lang="he-IL" altLang="he-IL" sz="2200" dirty="0" err="1">
                <a:latin typeface="NarkissNewMF" pitchFamily="2" charset="-79"/>
                <a:cs typeface="NarkissNewMF" pitchFamily="2" charset="-79"/>
              </a:rPr>
              <a:t>מוולוס</a:t>
            </a:r>
            <a:r>
              <a:rPr lang="he-IL" altLang="he-IL" sz="2200" dirty="0">
                <a:latin typeface="NarkissNewMF" pitchFamily="2" charset="-79"/>
                <a:cs typeface="NarkissNewMF" pitchFamily="2" charset="-79"/>
              </a:rPr>
              <a:t> לירושלים בשנת 1957, ביוזמת ממשלת ישראל, והוא נקבר בחלקת הרבנים בהר המנוחות.</a:t>
            </a:r>
            <a:endParaRPr lang="en-US" altLang="he-IL" sz="2200" dirty="0">
              <a:latin typeface="NarkissNewMF" pitchFamily="2" charset="-79"/>
              <a:cs typeface="NarkissNewMF" pitchFamily="2" charset="-79"/>
            </a:endParaRPr>
          </a:p>
          <a:p>
            <a:pPr>
              <a:buFont typeface="Wingdings" pitchFamily="2" charset="2"/>
              <a:buChar char="§"/>
              <a:defRPr/>
            </a:pPr>
            <a:endParaRPr lang="he-IL" altLang="he-IL" sz="3200" dirty="0">
              <a:latin typeface="NarkissNewMF" pitchFamily="2" charset="-79"/>
              <a:cs typeface="NarkissNewMF" pitchFamily="2" charset="-79"/>
            </a:endParaRPr>
          </a:p>
          <a:p>
            <a:pPr marL="342000" indent="-342000">
              <a:spcBef>
                <a:spcPts val="528"/>
              </a:spcBef>
              <a:buFont typeface="Wingdings" pitchFamily="2" charset="2"/>
              <a:buChar char="§"/>
              <a:defRPr/>
            </a:pPr>
            <a:r>
              <a:rPr lang="he-IL" altLang="he-IL" sz="2200" dirty="0">
                <a:latin typeface="NarkissNewMF" pitchFamily="2" charset="-79"/>
                <a:cs typeface="NarkissNewMF" pitchFamily="2" charset="-79"/>
              </a:rPr>
              <a:t>לאחר מותו הועלתה לארץ גם ספרייתו הענפה והיא נשמרת בספריית יד בן צבי כחטיבה נפרדת.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כותרת 1"/>
          <p:cNvSpPr>
            <a:spLocks noGrp="1"/>
          </p:cNvSpPr>
          <p:nvPr>
            <p:ph type="title"/>
          </p:nvPr>
        </p:nvSpPr>
        <p:spPr>
          <a:xfrm>
            <a:off x="3708400" y="1341438"/>
            <a:ext cx="4968875" cy="1143000"/>
          </a:xfrm>
        </p:spPr>
        <p:txBody>
          <a:bodyPr/>
          <a:lstStyle/>
          <a:p>
            <a:pPr algn="r" eaLnBrk="1" hangingPunct="1"/>
            <a:r>
              <a:rPr lang="he-IL" altLang="he-IL" smtClean="0">
                <a:latin typeface="NarkissNewMF" pitchFamily="2" charset="-79"/>
                <a:cs typeface="NarkissNewMF" pitchFamily="2" charset="-79"/>
              </a:rPr>
              <a:t>יהדות יוון</a:t>
            </a:r>
          </a:p>
        </p:txBody>
      </p:sp>
      <p:sp>
        <p:nvSpPr>
          <p:cNvPr id="4099" name="מציין מיקום תוכן 2"/>
          <p:cNvSpPr>
            <a:spLocks noGrp="1"/>
          </p:cNvSpPr>
          <p:nvPr>
            <p:ph idx="1"/>
          </p:nvPr>
        </p:nvSpPr>
        <p:spPr>
          <a:xfrm>
            <a:off x="4572000" y="2420938"/>
            <a:ext cx="4402138" cy="4321175"/>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בשנת</a:t>
            </a:r>
            <a:r>
              <a:rPr lang="en-US" altLang="he-IL" sz="2200" smtClean="0">
                <a:latin typeface="NarkissNewMF" pitchFamily="2" charset="-79"/>
                <a:cs typeface="NarkissNewMF" pitchFamily="2" charset="-79"/>
              </a:rPr>
              <a:t> </a:t>
            </a:r>
            <a:r>
              <a:rPr lang="he-IL" altLang="he-IL" sz="2200" smtClean="0">
                <a:latin typeface="NarkissNewMF" pitchFamily="2" charset="-79"/>
                <a:cs typeface="NarkissNewMF" pitchFamily="2" charset="-79"/>
              </a:rPr>
              <a:t>1889</a:t>
            </a:r>
            <a:r>
              <a:rPr lang="en-US" altLang="he-IL" sz="2200" smtClean="0">
                <a:latin typeface="NarkissNewMF" pitchFamily="2" charset="-79"/>
                <a:cs typeface="NarkissNewMF" pitchFamily="2" charset="-79"/>
              </a:rPr>
              <a:t> </a:t>
            </a:r>
            <a:r>
              <a:rPr lang="he-IL" altLang="he-IL" sz="2200" smtClean="0">
                <a:latin typeface="NarkissNewMF" pitchFamily="2" charset="-79"/>
                <a:cs typeface="NarkissNewMF" pitchFamily="2" charset="-79"/>
              </a:rPr>
              <a:t>זכו יהודי יוון במעמד רשמי של קהילה מוכרת</a:t>
            </a:r>
            <a:r>
              <a:rPr lang="he-IL" altLang="he-IL" sz="2200" smtClean="0">
                <a:solidFill>
                  <a:schemeClr val="folHlink"/>
                </a:solidFill>
                <a:latin typeface="NarkissNewMF" pitchFamily="2" charset="-79"/>
                <a:cs typeface="NarkissNewMF" pitchFamily="2" charset="-79"/>
              </a:rPr>
              <a:t>.</a:t>
            </a:r>
            <a:r>
              <a:rPr lang="he-IL" altLang="he-IL" sz="2200" smtClean="0">
                <a:latin typeface="NarkissNewMF" pitchFamily="2" charset="-79"/>
                <a:cs typeface="NarkissNewMF" pitchFamily="2" charset="-79"/>
              </a:rPr>
              <a:t> הם ניהלו חיי דת וקהילה עשירים ונהנו מסובלנות ומשגשוג.</a:t>
            </a:r>
            <a:endParaRPr lang="en-US" altLang="he-IL" sz="2200" smtClean="0">
              <a:latin typeface="NarkissNewMF" pitchFamily="2" charset="-79"/>
              <a:cs typeface="NarkissNewMF" pitchFamily="2" charset="-79"/>
            </a:endParaRPr>
          </a:p>
          <a:p>
            <a:pPr algn="r" rtl="1" eaLnBrk="1" hangingPunct="1">
              <a:buFont typeface="Wingdings" pitchFamily="2" charset="2"/>
              <a:buChar char="§"/>
            </a:pPr>
            <a:endParaRPr lang="he-IL" altLang="he-IL" sz="2200" smtClean="0">
              <a:latin typeface="NarkissNewMF" pitchFamily="2" charset="-79"/>
              <a:cs typeface="NarkissNewMF" pitchFamily="2" charset="-79"/>
            </a:endParaRPr>
          </a:p>
          <a:p>
            <a:pPr algn="r" rtl="1" eaLnBrk="1" hangingPunct="1">
              <a:buFont typeface="Wingdings" pitchFamily="2" charset="2"/>
              <a:buChar char="§"/>
            </a:pPr>
            <a:r>
              <a:rPr lang="he-IL" altLang="he-IL" sz="2200" smtClean="0">
                <a:latin typeface="NarkissNewMF" pitchFamily="2" charset="-79"/>
                <a:cs typeface="NarkissNewMF" pitchFamily="2" charset="-79"/>
              </a:rPr>
              <a:t>ערב מלחמת העולם השנייה חיו ביוון כ-80,000 יהודים ב-31 יישובים.</a:t>
            </a:r>
          </a:p>
        </p:txBody>
      </p:sp>
      <p:sp>
        <p:nvSpPr>
          <p:cNvPr id="4100" name="TextBox 1"/>
          <p:cNvSpPr txBox="1">
            <a:spLocks noChangeArrowheads="1"/>
          </p:cNvSpPr>
          <p:nvPr/>
        </p:nvSpPr>
        <p:spPr bwMode="auto">
          <a:xfrm>
            <a:off x="250825" y="5732463"/>
            <a:ext cx="3744913" cy="584200"/>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משפחה יהודית ביוון בשנות</a:t>
            </a:r>
            <a:endParaRPr lang="en-US" altLang="he-IL" sz="1600">
              <a:latin typeface="NarkissNewMF" pitchFamily="2" charset="-79"/>
              <a:cs typeface="NarkissNewMF" pitchFamily="2" charset="-79"/>
            </a:endParaRPr>
          </a:p>
          <a:p>
            <a:pPr algn="ctr"/>
            <a:r>
              <a:rPr lang="he-IL" altLang="he-IL" sz="1600">
                <a:latin typeface="NarkissNewMF" pitchFamily="2" charset="-79"/>
                <a:cs typeface="NarkissNewMF" pitchFamily="2" charset="-79"/>
              </a:rPr>
              <a:t>ה-30 של המאה הקודמת</a:t>
            </a:r>
          </a:p>
        </p:txBody>
      </p:sp>
      <p:pic>
        <p:nvPicPr>
          <p:cNvPr id="3077" name="Picture 2" descr="C:\Users\tsachar\Documents\almogi060410\kakal\יום השואה 2015\תמונות נוספות\A family of Greek Jews poses at the arthenon in Athens in 1930 or 1931..jpg"/>
          <p:cNvPicPr>
            <a:picLocks noChangeAspect="1" noChangeArrowheads="1"/>
          </p:cNvPicPr>
          <p:nvPr/>
        </p:nvPicPr>
        <p:blipFill>
          <a:blip r:embed="rId3" cstate="print"/>
          <a:srcRect/>
          <a:stretch>
            <a:fillRect/>
          </a:stretch>
        </p:blipFill>
        <p:spPr bwMode="auto">
          <a:xfrm>
            <a:off x="250825" y="1844675"/>
            <a:ext cx="3714750" cy="3792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11188" y="1557338"/>
            <a:ext cx="7993062" cy="4525962"/>
          </a:xfrm>
        </p:spPr>
        <p:txBody>
          <a:bodyPr/>
          <a:lstStyle/>
          <a:p>
            <a:pPr algn="r" rtl="1" eaLnBrk="1" hangingPunct="1">
              <a:buFont typeface="Wingdings" pitchFamily="2" charset="2"/>
              <a:buChar char="§"/>
            </a:pPr>
            <a:r>
              <a:rPr lang="he-IL" altLang="he-IL" sz="2200" smtClean="0">
                <a:latin typeface="NarkissNewMF" pitchFamily="2" charset="-79"/>
                <a:cs typeface="NarkissNewMF" pitchFamily="2" charset="-79"/>
              </a:rPr>
              <a:t>בשנת 1993 נחנך בעיר וולוס רחוב על שמו של הרב משה שמעון פסח.</a:t>
            </a:r>
          </a:p>
          <a:p>
            <a:pPr algn="r" rtl="1" eaLnBrk="1" hangingPunct="1">
              <a:buFont typeface="Wingdings" pitchFamily="2" charset="2"/>
              <a:buChar char="§"/>
            </a:pPr>
            <a:r>
              <a:rPr lang="he-IL" altLang="he-IL" sz="2200" smtClean="0">
                <a:latin typeface="NarkissNewMF" pitchFamily="2" charset="-79"/>
                <a:cs typeface="NarkissNewMF" pitchFamily="2" charset="-79"/>
              </a:rPr>
              <a:t>כיום חיים ביוון פחות מ-5,000 יהודים מתוך אוכלוסייה של כעשרה מיליון איש.</a:t>
            </a:r>
          </a:p>
        </p:txBody>
      </p:sp>
      <p:pic>
        <p:nvPicPr>
          <p:cNvPr id="22531" name="Content Placeholder 3" descr="Οδός Αρχιραββίνου Πέσαχ.JPG"/>
          <p:cNvPicPr>
            <a:picLocks noChangeAspect="1"/>
          </p:cNvPicPr>
          <p:nvPr/>
        </p:nvPicPr>
        <p:blipFill>
          <a:blip r:embed="rId2" cstate="print"/>
          <a:srcRect/>
          <a:stretch>
            <a:fillRect/>
          </a:stretch>
        </p:blipFill>
        <p:spPr bwMode="auto">
          <a:xfrm>
            <a:off x="611188" y="2997200"/>
            <a:ext cx="3500437" cy="2624138"/>
          </a:xfrm>
          <a:prstGeom prst="rect">
            <a:avLst/>
          </a:prstGeom>
          <a:noFill/>
          <a:ln w="9525">
            <a:noFill/>
            <a:miter lim="800000"/>
            <a:headEnd/>
            <a:tailEnd/>
          </a:ln>
        </p:spPr>
      </p:pic>
      <p:sp>
        <p:nvSpPr>
          <p:cNvPr id="22532" name="TextBox 4"/>
          <p:cNvSpPr txBox="1">
            <a:spLocks noChangeArrowheads="1"/>
          </p:cNvSpPr>
          <p:nvPr/>
        </p:nvSpPr>
        <p:spPr bwMode="auto">
          <a:xfrm>
            <a:off x="539750" y="5826125"/>
            <a:ext cx="3600450" cy="339725"/>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רחוב פסח בוולוס (1993)</a:t>
            </a:r>
          </a:p>
        </p:txBody>
      </p:sp>
      <p:pic>
        <p:nvPicPr>
          <p:cNvPr id="22533" name="Picture 2" descr="C:\Users\tsachar\Documents\almogi060410\kakal\יום השואה 2015\תמונות נוספות\volos_city_510_340.jpg"/>
          <p:cNvPicPr>
            <a:picLocks noChangeAspect="1" noChangeArrowheads="1"/>
          </p:cNvPicPr>
          <p:nvPr/>
        </p:nvPicPr>
        <p:blipFill>
          <a:blip r:embed="rId3" cstate="print"/>
          <a:srcRect/>
          <a:stretch>
            <a:fillRect/>
          </a:stretch>
        </p:blipFill>
        <p:spPr bwMode="auto">
          <a:xfrm>
            <a:off x="4643438" y="2997200"/>
            <a:ext cx="3995737" cy="2663825"/>
          </a:xfrm>
          <a:prstGeom prst="rect">
            <a:avLst/>
          </a:prstGeom>
          <a:noFill/>
          <a:ln w="9525">
            <a:noFill/>
            <a:miter lim="800000"/>
            <a:headEnd/>
            <a:tailEnd/>
          </a:ln>
        </p:spPr>
      </p:pic>
      <p:sp>
        <p:nvSpPr>
          <p:cNvPr id="22534" name="TextBox 5"/>
          <p:cNvSpPr txBox="1">
            <a:spLocks noChangeArrowheads="1"/>
          </p:cNvSpPr>
          <p:nvPr/>
        </p:nvSpPr>
        <p:spPr bwMode="auto">
          <a:xfrm>
            <a:off x="4643438" y="5805488"/>
            <a:ext cx="3960812" cy="338137"/>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וולוס כיום</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116013" y="5805488"/>
            <a:ext cx="6588125" cy="584200"/>
          </a:xfrm>
          <a:prstGeom prst="rect">
            <a:avLst/>
          </a:prstGeom>
          <a:noFill/>
          <a:ln w="9525">
            <a:noFill/>
            <a:miter lim="800000"/>
            <a:headEnd/>
            <a:tailEnd/>
          </a:ln>
        </p:spPr>
        <p:txBody>
          <a:bodyPr>
            <a:spAutoFit/>
          </a:bodyPr>
          <a:lstStyle/>
          <a:p>
            <a:r>
              <a:rPr lang="en-US" altLang="he-IL" sz="1600">
                <a:latin typeface="NarkissNewMF" pitchFamily="2" charset="-79"/>
                <a:cs typeface="NarkissNewMF" pitchFamily="2" charset="-79"/>
              </a:rPr>
              <a:t/>
            </a:r>
            <a:br>
              <a:rPr lang="en-US" altLang="he-IL" sz="1600">
                <a:latin typeface="NarkissNewMF" pitchFamily="2" charset="-79"/>
                <a:cs typeface="NarkissNewMF" pitchFamily="2" charset="-79"/>
              </a:rPr>
            </a:br>
            <a:r>
              <a:rPr lang="he-IL" altLang="he-IL" sz="1600">
                <a:latin typeface="NarkissNewMF" pitchFamily="2" charset="-79"/>
                <a:cs typeface="NarkissNewMF" pitchFamily="2" charset="-79"/>
              </a:rPr>
              <a:t>(מתוך: שואת יהודי יוון 1944-1941, מאת: מיכאל מולכו ויוסף נחמה)</a:t>
            </a:r>
          </a:p>
        </p:txBody>
      </p:sp>
      <p:pic>
        <p:nvPicPr>
          <p:cNvPr id="23555" name="Picture 6" descr="paper.png"/>
          <p:cNvPicPr>
            <a:picLocks noChangeAspect="1"/>
          </p:cNvPicPr>
          <p:nvPr/>
        </p:nvPicPr>
        <p:blipFill>
          <a:blip r:embed="rId3" cstate="print"/>
          <a:srcRect/>
          <a:stretch>
            <a:fillRect/>
          </a:stretch>
        </p:blipFill>
        <p:spPr bwMode="auto">
          <a:xfrm>
            <a:off x="1258888" y="1557338"/>
            <a:ext cx="6481762" cy="4306887"/>
          </a:xfrm>
          <a:prstGeom prst="rect">
            <a:avLst/>
          </a:prstGeom>
          <a:noFill/>
          <a:ln w="9525">
            <a:noFill/>
            <a:miter lim="800000"/>
            <a:headEnd/>
            <a:tailEnd/>
          </a:ln>
        </p:spPr>
      </p:pic>
      <p:sp>
        <p:nvSpPr>
          <p:cNvPr id="23556" name="מציין מיקום תוכן 2"/>
          <p:cNvSpPr>
            <a:spLocks noGrp="1"/>
          </p:cNvSpPr>
          <p:nvPr>
            <p:ph idx="1"/>
          </p:nvPr>
        </p:nvSpPr>
        <p:spPr>
          <a:xfrm>
            <a:off x="1835150" y="1773238"/>
            <a:ext cx="5761038" cy="4464050"/>
          </a:xfrm>
        </p:spPr>
        <p:txBody>
          <a:bodyPr/>
          <a:lstStyle/>
          <a:p>
            <a:pPr algn="r" rtl="1" eaLnBrk="1" hangingPunct="1">
              <a:lnSpc>
                <a:spcPct val="150000"/>
              </a:lnSpc>
              <a:buFont typeface="Arial" charset="0"/>
              <a:buNone/>
            </a:pPr>
            <a:r>
              <a:rPr lang="en-US" altLang="he-IL" sz="1800" i="1" smtClean="0">
                <a:latin typeface="Guttman Yad-Brush" pitchFamily="2" charset="-79"/>
                <a:cs typeface="Guttman Yad-Brush" pitchFamily="2" charset="-79"/>
              </a:rPr>
              <a:t>   </a:t>
            </a:r>
            <a:r>
              <a:rPr lang="he-IL" altLang="he-IL" sz="1800" i="1" smtClean="0">
                <a:latin typeface="Guttman Yad-Brush" pitchFamily="2" charset="-79"/>
                <a:cs typeface="Guttman Yad-Brush" pitchFamily="2" charset="-79"/>
              </a:rPr>
              <a:t>"בלי לאבד רגע הלכתי אל המטרופליס יואכים, אדם בעל אופקים רחבים ורגשות נאצלים. הסברתי לו תיכף את העניין, והוא קרא לאיש כמורה אחד...  שלושתנו התייעצנו על המצב. הפצרתי בהם ... להודיע לכל תושבי הכפרים הסמוכים, שיקבלו בסבר פנים יפות את היהודים שיבקשו אצלם מקלט ושבכל התנאים יעזרו להם להתחבא. מיד נעשה הכול כדי למלא את בקשתי."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endParaRPr lang="en-US" smtClean="0">
              <a:cs typeface="Arial" charset="0"/>
            </a:endParaRPr>
          </a:p>
        </p:txBody>
      </p:sp>
      <p:pic>
        <p:nvPicPr>
          <p:cNvPr id="24579" name="Picture 4" descr="brith logo.png"/>
          <p:cNvPicPr>
            <a:picLocks noChangeAspect="1"/>
          </p:cNvPicPr>
          <p:nvPr/>
        </p:nvPicPr>
        <p:blipFill>
          <a:blip r:embed="rId3" cstate="print"/>
          <a:srcRect/>
          <a:stretch>
            <a:fillRect/>
          </a:stretch>
        </p:blipFill>
        <p:spPr bwMode="auto">
          <a:xfrm>
            <a:off x="3708400" y="3540125"/>
            <a:ext cx="1730375" cy="587375"/>
          </a:xfrm>
          <a:prstGeom prst="rect">
            <a:avLst/>
          </a:prstGeom>
          <a:noFill/>
          <a:ln w="9525">
            <a:noFill/>
            <a:miter lim="800000"/>
            <a:headEnd/>
            <a:tailEnd/>
          </a:ln>
        </p:spPr>
      </p:pic>
      <p:pic>
        <p:nvPicPr>
          <p:cNvPr id="24580" name="Picture 5" descr="KKL LOGO.png"/>
          <p:cNvPicPr>
            <a:picLocks noChangeAspect="1"/>
          </p:cNvPicPr>
          <p:nvPr/>
        </p:nvPicPr>
        <p:blipFill>
          <a:blip r:embed="rId4" cstate="print"/>
          <a:srcRect/>
          <a:stretch>
            <a:fillRect/>
          </a:stretch>
        </p:blipFill>
        <p:spPr bwMode="auto">
          <a:xfrm>
            <a:off x="2627313" y="3357563"/>
            <a:ext cx="623887" cy="769937"/>
          </a:xfrm>
          <a:prstGeom prst="rect">
            <a:avLst/>
          </a:prstGeom>
          <a:noFill/>
          <a:ln w="9525">
            <a:noFill/>
            <a:miter lim="800000"/>
            <a:headEnd/>
            <a:tailEnd/>
          </a:ln>
        </p:spPr>
      </p:pic>
      <p:pic>
        <p:nvPicPr>
          <p:cNvPr id="24581" name="Picture 6" descr="LOGO KKL.png"/>
          <p:cNvPicPr>
            <a:picLocks noChangeAspect="1"/>
          </p:cNvPicPr>
          <p:nvPr/>
        </p:nvPicPr>
        <p:blipFill>
          <a:blip r:embed="rId5" cstate="print"/>
          <a:srcRect/>
          <a:stretch>
            <a:fillRect/>
          </a:stretch>
        </p:blipFill>
        <p:spPr bwMode="auto">
          <a:xfrm>
            <a:off x="5867400" y="3324225"/>
            <a:ext cx="600075"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תוכן 2"/>
          <p:cNvSpPr>
            <a:spLocks noGrp="1"/>
          </p:cNvSpPr>
          <p:nvPr>
            <p:ph idx="1"/>
          </p:nvPr>
        </p:nvSpPr>
        <p:spPr>
          <a:xfrm>
            <a:off x="179388" y="1557338"/>
            <a:ext cx="3600450" cy="4679950"/>
          </a:xfrm>
        </p:spPr>
        <p:txBody>
          <a:bodyPr/>
          <a:lstStyle/>
          <a:p>
            <a:pPr marL="0" indent="0" algn="r" rtl="1" eaLnBrk="1" hangingPunct="1">
              <a:spcBef>
                <a:spcPct val="0"/>
              </a:spcBef>
              <a:buFont typeface="Arial" charset="0"/>
              <a:buNone/>
            </a:pPr>
            <a:r>
              <a:rPr lang="he-IL" altLang="he-IL" sz="2200" smtClean="0">
                <a:latin typeface="NarkissNewMF" pitchFamily="2" charset="-79"/>
                <a:cs typeface="NarkissNewMF" pitchFamily="2" charset="-79"/>
              </a:rPr>
              <a:t>העיר וולוס שוכנת בחבל תסאליה שבמרכז יוון. לפני מלחמת העולם השנייה חיו בעיר כ-1,000 יהודים, שניהלו חיי קהילה בהנהגתו של הרב משה</a:t>
            </a:r>
            <a:r>
              <a:rPr lang="en-US" altLang="he-IL" sz="2200" smtClean="0">
                <a:latin typeface="NarkissNewMF" pitchFamily="2" charset="-79"/>
                <a:cs typeface="NarkissNewMF" pitchFamily="2" charset="-79"/>
              </a:rPr>
              <a:t> </a:t>
            </a:r>
            <a:r>
              <a:rPr lang="he-IL" altLang="he-IL" sz="2200" smtClean="0">
                <a:latin typeface="NarkissNewMF" pitchFamily="2" charset="-79"/>
                <a:cs typeface="NarkissNewMF" pitchFamily="2" charset="-79"/>
              </a:rPr>
              <a:t>שמעון פסח.</a:t>
            </a:r>
          </a:p>
        </p:txBody>
      </p:sp>
      <p:pic>
        <p:nvPicPr>
          <p:cNvPr id="4099" name="Picture 4" descr="מפת יוון בעברית.jpg"/>
          <p:cNvPicPr>
            <a:picLocks noChangeAspect="1"/>
          </p:cNvPicPr>
          <p:nvPr/>
        </p:nvPicPr>
        <p:blipFill>
          <a:blip r:embed="rId2" cstate="print"/>
          <a:srcRect l="5316" t="19281" r="15826" b="9373"/>
          <a:stretch>
            <a:fillRect/>
          </a:stretch>
        </p:blipFill>
        <p:spPr bwMode="auto">
          <a:xfrm>
            <a:off x="4211638" y="1412875"/>
            <a:ext cx="5105400" cy="3929063"/>
          </a:xfrm>
          <a:prstGeom prst="rect">
            <a:avLst/>
          </a:prstGeom>
          <a:ln>
            <a:noFill/>
          </a:ln>
          <a:effectLst>
            <a:outerShdw blurRad="292100" dist="139700" dir="2700000" algn="tl" rotWithShape="0">
              <a:srgbClr val="333333">
                <a:alpha val="65000"/>
              </a:srgbClr>
            </a:outerShdw>
          </a:effectLst>
        </p:spPr>
      </p:pic>
      <p:sp>
        <p:nvSpPr>
          <p:cNvPr id="5124" name="TextBox 1"/>
          <p:cNvSpPr txBox="1">
            <a:spLocks noChangeArrowheads="1"/>
          </p:cNvSpPr>
          <p:nvPr/>
        </p:nvSpPr>
        <p:spPr bwMode="auto">
          <a:xfrm>
            <a:off x="4284663" y="5826125"/>
            <a:ext cx="4859337" cy="339725"/>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מפת יוון</a:t>
            </a:r>
          </a:p>
        </p:txBody>
      </p:sp>
      <p:sp>
        <p:nvSpPr>
          <p:cNvPr id="7" name="Oval 6"/>
          <p:cNvSpPr/>
          <p:nvPr/>
        </p:nvSpPr>
        <p:spPr>
          <a:xfrm>
            <a:off x="5795963" y="2924175"/>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תוכן 2"/>
          <p:cNvSpPr>
            <a:spLocks noGrp="1"/>
          </p:cNvSpPr>
          <p:nvPr>
            <p:ph idx="1"/>
          </p:nvPr>
        </p:nvSpPr>
        <p:spPr>
          <a:xfrm>
            <a:off x="4859338" y="1484313"/>
            <a:ext cx="3827462" cy="4537075"/>
          </a:xfrm>
        </p:spPr>
        <p:txBody>
          <a:bodyPr/>
          <a:lstStyle/>
          <a:p>
            <a:pPr algn="r" rtl="1" eaLnBrk="1" hangingPunct="1">
              <a:buFont typeface="Wingdings" pitchFamily="2" charset="2"/>
              <a:buChar char="§"/>
            </a:pPr>
            <a:r>
              <a:rPr lang="he-IL" altLang="he-IL" sz="2000" smtClean="0">
                <a:latin typeface="NarkissNewMF" pitchFamily="2" charset="-79"/>
                <a:cs typeface="NarkissNewMF" pitchFamily="2" charset="-79"/>
              </a:rPr>
              <a:t>הרב משה שמעון פסח נולד בשנת        1869 בעיר לריסה.</a:t>
            </a:r>
            <a:endParaRPr lang="en-US" altLang="he-IL" sz="2000" smtClean="0">
              <a:latin typeface="NarkissNewMF" pitchFamily="2" charset="-79"/>
              <a:cs typeface="NarkissNewMF" pitchFamily="2" charset="-79"/>
            </a:endParaRP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000" smtClean="0">
                <a:latin typeface="NarkissNewMF" pitchFamily="2" charset="-79"/>
                <a:cs typeface="NarkissNewMF" pitchFamily="2" charset="-79"/>
              </a:rPr>
              <a:t>בן למשפחות רבנים מכובדות מצד שני הוריו.</a:t>
            </a:r>
            <a:endParaRPr lang="en-US" altLang="he-IL" sz="2000" smtClean="0">
              <a:latin typeface="NarkissNewMF" pitchFamily="2" charset="-79"/>
              <a:cs typeface="NarkissNewMF" pitchFamily="2" charset="-79"/>
            </a:endParaRPr>
          </a:p>
          <a:p>
            <a:pPr algn="r" rtl="1" eaLnBrk="1" hangingPunct="1">
              <a:buFont typeface="Wingdings" pitchFamily="2" charset="2"/>
              <a:buChar char="§"/>
            </a:pPr>
            <a:endParaRPr lang="en-US"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000" smtClean="0">
                <a:latin typeface="NarkissNewMF" pitchFamily="2" charset="-79"/>
                <a:cs typeface="NarkissNewMF" pitchFamily="2" charset="-79"/>
              </a:rPr>
              <a:t>שימש כחזן, שוחט ומורה לעברית, עד שנתמנה לרב הקהילה.</a:t>
            </a:r>
            <a:endParaRPr lang="en-US" altLang="he-IL" sz="2000" smtClean="0">
              <a:latin typeface="NarkissNewMF" pitchFamily="2" charset="-79"/>
              <a:cs typeface="NarkissNewMF" pitchFamily="2" charset="-79"/>
            </a:endParaRPr>
          </a:p>
          <a:p>
            <a:pPr algn="r" rtl="1" eaLnBrk="1" hangingPunct="1">
              <a:buFont typeface="Wingdings" pitchFamily="2" charset="2"/>
              <a:buChar char="§"/>
            </a:pPr>
            <a:endParaRPr lang="he-IL" altLang="he-IL" sz="1200" smtClean="0">
              <a:latin typeface="NarkissNewMF" pitchFamily="2" charset="-79"/>
              <a:cs typeface="NarkissNewMF" pitchFamily="2" charset="-79"/>
            </a:endParaRPr>
          </a:p>
          <a:p>
            <a:pPr algn="r" rtl="1" eaLnBrk="1" hangingPunct="1">
              <a:buFont typeface="Wingdings" pitchFamily="2" charset="2"/>
              <a:buChar char="§"/>
            </a:pPr>
            <a:r>
              <a:rPr lang="he-IL" altLang="he-IL" sz="2000" smtClean="0">
                <a:latin typeface="NarkissNewMF" pitchFamily="2" charset="-79"/>
                <a:cs typeface="NarkissNewMF" pitchFamily="2" charset="-79"/>
              </a:rPr>
              <a:t>כרבה של קהילת וולוס עזר רבות לנזקקים, טיפח את מוסדות הקהילה בעיר ושמר על קשרים טובים עם השלטונות ועם מוסדות הדת הנוצריים.</a:t>
            </a:r>
          </a:p>
          <a:p>
            <a:pPr algn="r" rtl="1" eaLnBrk="1" hangingPunct="1"/>
            <a:endParaRPr lang="he-IL" altLang="he-IL" sz="2400" smtClean="0">
              <a:latin typeface="NarkissNewMF" pitchFamily="2" charset="-79"/>
              <a:cs typeface="NarkissNewMF" pitchFamily="2" charset="-79"/>
            </a:endParaRPr>
          </a:p>
        </p:txBody>
      </p:sp>
      <p:pic>
        <p:nvPicPr>
          <p:cNvPr id="5123" name="Content Placeholder 3" descr="Από φωτογραφία εβραικής Ολανδικής εφημερίδας.JPG"/>
          <p:cNvPicPr>
            <a:picLocks noChangeAspect="1"/>
          </p:cNvPicPr>
          <p:nvPr/>
        </p:nvPicPr>
        <p:blipFill>
          <a:blip r:embed="rId3" cstate="print"/>
          <a:srcRect l="15890" t="7105" r="22034" b="29520"/>
          <a:stretch>
            <a:fillRect/>
          </a:stretch>
        </p:blipFill>
        <p:spPr bwMode="auto">
          <a:xfrm>
            <a:off x="323850" y="1484313"/>
            <a:ext cx="3311525" cy="4508500"/>
          </a:xfrm>
          <a:prstGeom prst="rect">
            <a:avLst/>
          </a:prstGeom>
          <a:ln>
            <a:noFill/>
          </a:ln>
          <a:effectLst>
            <a:outerShdw blurRad="292100" dist="139700" dir="2700000" algn="tl" rotWithShape="0">
              <a:srgbClr val="333333">
                <a:alpha val="65000"/>
              </a:srgbClr>
            </a:outerShdw>
          </a:effectLst>
        </p:spPr>
      </p:pic>
      <p:sp>
        <p:nvSpPr>
          <p:cNvPr id="6148" name="Rectangle 3"/>
          <p:cNvSpPr>
            <a:spLocks noChangeArrowheads="1"/>
          </p:cNvSpPr>
          <p:nvPr/>
        </p:nvSpPr>
        <p:spPr bwMode="auto">
          <a:xfrm>
            <a:off x="350838" y="6115050"/>
            <a:ext cx="3284537" cy="338138"/>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הרב פסח עונד אפודה טקסית</a:t>
            </a:r>
            <a:endParaRPr lang="en-US" sz="1600">
              <a:latin typeface="NarkissNewMF" pitchFamily="2" charset="-79"/>
              <a:cs typeface="NarkissNewMF"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Content Placeholder 4" descr="Η ιερατική σχολή ο Ραβ. Πέσαχ στο μέσον.JPG"/>
          <p:cNvPicPr>
            <a:picLocks noGrp="1" noChangeAspect="1"/>
          </p:cNvPicPr>
          <p:nvPr>
            <p:ph idx="1"/>
          </p:nvPr>
        </p:nvPicPr>
        <p:blipFill>
          <a:blip r:embed="rId3" cstate="print"/>
          <a:stretch>
            <a:fillRect/>
          </a:stretch>
        </p:blipFill>
        <p:spPr>
          <a:xfrm>
            <a:off x="0" y="1196975"/>
            <a:ext cx="9685338" cy="7264400"/>
          </a:xfrm>
          <a:effectLst>
            <a:outerShdw blurRad="292100" dist="139700" dir="2700000" algn="tl" rotWithShape="0">
              <a:srgbClr val="333333">
                <a:alpha val="65000"/>
              </a:srgbClr>
            </a:outerShdw>
          </a:effectLst>
        </p:spPr>
      </p:pic>
      <p:sp>
        <p:nvSpPr>
          <p:cNvPr id="7171" name="כותרת 1"/>
          <p:cNvSpPr>
            <a:spLocks noGrp="1"/>
          </p:cNvSpPr>
          <p:nvPr>
            <p:ph type="title"/>
          </p:nvPr>
        </p:nvSpPr>
        <p:spPr>
          <a:xfrm>
            <a:off x="-2484438" y="1125538"/>
            <a:ext cx="8147051" cy="939800"/>
          </a:xfrm>
        </p:spPr>
        <p:txBody>
          <a:bodyPr/>
          <a:lstStyle/>
          <a:p>
            <a:pPr eaLnBrk="1" hangingPunct="1"/>
            <a:r>
              <a:rPr lang="he-IL" altLang="he-IL" sz="1600" smtClean="0">
                <a:latin typeface="NarkissNewMF" pitchFamily="2" charset="-79"/>
                <a:cs typeface="NarkissNewMF" pitchFamily="2" charset="-79"/>
              </a:rPr>
              <a:t>הרב פסח כמורה לעברית, 1892</a:t>
            </a:r>
            <a:br>
              <a:rPr lang="he-IL" altLang="he-IL" sz="1600" smtClean="0">
                <a:latin typeface="NarkissNewMF" pitchFamily="2" charset="-79"/>
                <a:cs typeface="NarkissNewMF" pitchFamily="2" charset="-79"/>
              </a:rPr>
            </a:br>
            <a:endParaRPr lang="he-IL" altLang="he-IL" sz="1600" b="1" smtClean="0">
              <a:latin typeface="NarkissNewMF" pitchFamily="2" charset="-79"/>
              <a:cs typeface="NarkissNewMF" pitchFamily="2"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כותרת 1"/>
          <p:cNvSpPr>
            <a:spLocks noGrp="1"/>
          </p:cNvSpPr>
          <p:nvPr>
            <p:ph type="title"/>
          </p:nvPr>
        </p:nvSpPr>
        <p:spPr>
          <a:xfrm>
            <a:off x="468313" y="5670550"/>
            <a:ext cx="8229600" cy="1143000"/>
          </a:xfrm>
        </p:spPr>
        <p:txBody>
          <a:bodyPr/>
          <a:lstStyle/>
          <a:p>
            <a:pPr eaLnBrk="1" hangingPunct="1"/>
            <a:r>
              <a:rPr lang="he-IL" altLang="he-IL" sz="1600" dirty="0" smtClean="0">
                <a:latin typeface="NarkissNewMF" pitchFamily="2" charset="-79"/>
                <a:cs typeface="NarkissNewMF" pitchFamily="2" charset="-79"/>
              </a:rPr>
              <a:t>הרב פסח בליווי ראשי הקהילה היהודית</a:t>
            </a:r>
            <a:br>
              <a:rPr lang="he-IL" altLang="he-IL" sz="1600" dirty="0" smtClean="0">
                <a:latin typeface="NarkissNewMF" pitchFamily="2" charset="-79"/>
                <a:cs typeface="NarkissNewMF" pitchFamily="2" charset="-79"/>
              </a:rPr>
            </a:br>
            <a:r>
              <a:rPr lang="he-IL" altLang="he-IL" sz="1600" dirty="0" smtClean="0">
                <a:latin typeface="NarkissNewMF" pitchFamily="2" charset="-79"/>
                <a:cs typeface="NarkissNewMF" pitchFamily="2" charset="-79"/>
              </a:rPr>
              <a:t>(סוף שנית ה-30)</a:t>
            </a:r>
            <a:r>
              <a:rPr lang="en-US" altLang="he-IL" sz="1600" dirty="0" smtClean="0">
                <a:latin typeface="NarkissNewMF" pitchFamily="2" charset="-79"/>
                <a:cs typeface="NarkissNewMF" pitchFamily="2" charset="-79"/>
              </a:rPr>
              <a:t>  </a:t>
            </a:r>
            <a:r>
              <a:rPr lang="he-IL" altLang="he-IL" sz="1600" dirty="0" smtClean="0">
                <a:latin typeface="NarkissNewMF" pitchFamily="2" charset="-79"/>
                <a:cs typeface="NarkissNewMF" pitchFamily="2" charset="-79"/>
              </a:rPr>
              <a:t>בדרכו </a:t>
            </a:r>
            <a:r>
              <a:rPr lang="he-IL" altLang="he-IL" sz="1600" dirty="0" smtClean="0">
                <a:latin typeface="NarkissNewMF" pitchFamily="2" charset="-79"/>
                <a:cs typeface="NarkissNewMF" pitchFamily="2" charset="-79"/>
              </a:rPr>
              <a:t>לחגיגות הניצחון יוון על </a:t>
            </a:r>
            <a:r>
              <a:rPr lang="he-IL" altLang="he-IL" sz="1600" dirty="0" smtClean="0">
                <a:latin typeface="NarkissNewMF" pitchFamily="2" charset="-79"/>
                <a:cs typeface="NarkissNewMF" pitchFamily="2" charset="-79"/>
              </a:rPr>
              <a:t>תורכיה</a:t>
            </a:r>
            <a:r>
              <a:rPr lang="en-US" altLang="he-IL" sz="1600" dirty="0" smtClean="0">
                <a:latin typeface="NarkissNewMF" pitchFamily="2" charset="-79"/>
                <a:cs typeface="NarkissNewMF" pitchFamily="2" charset="-79"/>
              </a:rPr>
              <a:t> </a:t>
            </a:r>
            <a:endParaRPr lang="he-IL" altLang="he-IL" sz="1600" dirty="0" smtClean="0">
              <a:latin typeface="NarkissNewMF" pitchFamily="2" charset="-79"/>
              <a:cs typeface="NarkissNewMF" pitchFamily="2" charset="-79"/>
            </a:endParaRPr>
          </a:p>
        </p:txBody>
      </p:sp>
      <p:pic>
        <p:nvPicPr>
          <p:cNvPr id="7171" name="Content Placeholder 4" descr="Πρός την Μητρόπολη για την δοξολογία λόγω εθν. εορτής.JPG"/>
          <p:cNvPicPr>
            <a:picLocks noGrp="1" noChangeAspect="1"/>
          </p:cNvPicPr>
          <p:nvPr>
            <p:ph idx="1"/>
          </p:nvPr>
        </p:nvPicPr>
        <p:blipFill>
          <a:blip r:embed="rId3" cstate="print"/>
          <a:srcRect l="8353" t="3182" r="4532"/>
          <a:stretch>
            <a:fillRect/>
          </a:stretch>
        </p:blipFill>
        <p:spPr>
          <a:xfrm>
            <a:off x="2190750" y="1781175"/>
            <a:ext cx="4762500" cy="397033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sachar\Dropbox\שירלי ואלמוג\יום השואה 2015\451px-Greek_Romaniote_Jews_Volos_Greece.JPG"/>
          <p:cNvPicPr>
            <a:picLocks noGrp="1" noChangeAspect="1" noChangeArrowheads="1"/>
          </p:cNvPicPr>
          <p:nvPr>
            <p:ph idx="1"/>
          </p:nvPr>
        </p:nvPicPr>
        <p:blipFill>
          <a:blip r:embed="rId2" cstate="print"/>
          <a:stretch>
            <a:fillRect/>
          </a:stretch>
        </p:blipFill>
        <p:spPr>
          <a:xfrm>
            <a:off x="3132138" y="1600200"/>
            <a:ext cx="2947987" cy="3916363"/>
          </a:xfrm>
          <a:effectLst>
            <a:outerShdw blurRad="292100" dist="139700" dir="2700000" algn="tl" rotWithShape="0">
              <a:srgbClr val="333333">
                <a:alpha val="65000"/>
              </a:srgbClr>
            </a:outerShdw>
          </a:effectLst>
        </p:spPr>
      </p:pic>
      <p:sp>
        <p:nvSpPr>
          <p:cNvPr id="9219" name="Rectangle 3"/>
          <p:cNvSpPr>
            <a:spLocks noChangeArrowheads="1"/>
          </p:cNvSpPr>
          <p:nvPr/>
        </p:nvSpPr>
        <p:spPr bwMode="auto">
          <a:xfrm>
            <a:off x="0" y="5724525"/>
            <a:ext cx="9144000" cy="338554"/>
          </a:xfrm>
          <a:prstGeom prst="rect">
            <a:avLst/>
          </a:prstGeom>
          <a:noFill/>
          <a:ln w="9525">
            <a:noFill/>
            <a:miter lim="800000"/>
            <a:headEnd/>
            <a:tailEnd/>
          </a:ln>
        </p:spPr>
        <p:txBody>
          <a:bodyPr>
            <a:spAutoFit/>
          </a:bodyPr>
          <a:lstStyle/>
          <a:p>
            <a:pPr algn="ctr"/>
            <a:r>
              <a:rPr lang="he-IL" sz="1600" dirty="0"/>
              <a:t>הרב פסח עם שניים מבניו (עומדים) בסוף שנות ה-30 של המאה ה-20</a:t>
            </a:r>
            <a:endParaRPr lang="en-US" sz="1600" dirty="0">
              <a:latin typeface="NarkissNewMF" pitchFamily="2" charset="-79"/>
              <a:cs typeface="NarkissNewMF"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תוכן 2"/>
          <p:cNvSpPr>
            <a:spLocks noGrp="1"/>
          </p:cNvSpPr>
          <p:nvPr>
            <p:ph idx="1"/>
          </p:nvPr>
        </p:nvSpPr>
        <p:spPr>
          <a:xfrm>
            <a:off x="5003800" y="1557338"/>
            <a:ext cx="3960813" cy="5094287"/>
          </a:xfrm>
        </p:spPr>
        <p:txBody>
          <a:bodyPr/>
          <a:lstStyle/>
          <a:p>
            <a:pPr algn="r" rtl="1" eaLnBrk="1" hangingPunct="1">
              <a:buFont typeface="Wingdings" pitchFamily="2" charset="2"/>
              <a:buChar char="§"/>
              <a:defRPr/>
            </a:pPr>
            <a:r>
              <a:rPr lang="he-IL" altLang="he-IL" sz="2200" dirty="0" smtClean="0">
                <a:latin typeface="NarkissNewMF" pitchFamily="2" charset="-79"/>
                <a:cs typeface="NarkissNewMF" pitchFamily="2" charset="-79"/>
              </a:rPr>
              <a:t>בשנת 1940 נפגעה </a:t>
            </a:r>
            <a:r>
              <a:rPr lang="he-IL" altLang="he-IL" sz="2200" dirty="0" err="1" smtClean="0">
                <a:latin typeface="NarkissNewMF" pitchFamily="2" charset="-79"/>
                <a:cs typeface="NarkissNewMF" pitchFamily="2" charset="-79"/>
              </a:rPr>
              <a:t>וולוס</a:t>
            </a:r>
            <a:r>
              <a:rPr lang="he-IL" altLang="he-IL" sz="2200" dirty="0" smtClean="0">
                <a:latin typeface="NarkissNewMF" pitchFamily="2" charset="-79"/>
                <a:cs typeface="NarkissNewMF" pitchFamily="2" charset="-79"/>
              </a:rPr>
              <a:t> בהפגזות אוויריות של איטליה וגרמניה.</a:t>
            </a:r>
          </a:p>
          <a:p>
            <a:pPr algn="r" rtl="1" eaLnBrk="1" hangingPunct="1">
              <a:buFont typeface="Wingdings" pitchFamily="2" charset="2"/>
              <a:buChar char="§"/>
              <a:defRPr/>
            </a:pPr>
            <a:endParaRPr lang="he-IL" altLang="he-IL" sz="1050" dirty="0" smtClean="0">
              <a:latin typeface="NarkissNewMF" pitchFamily="2" charset="-79"/>
              <a:cs typeface="NarkissNewMF" pitchFamily="2" charset="-79"/>
            </a:endParaRPr>
          </a:p>
          <a:p>
            <a:pPr algn="r" rtl="1" eaLnBrk="1" hangingPunct="1">
              <a:buFont typeface="Wingdings" pitchFamily="2" charset="2"/>
              <a:buChar char="§"/>
              <a:defRPr/>
            </a:pPr>
            <a:r>
              <a:rPr lang="he-IL" altLang="he-IL" sz="2200" dirty="0" smtClean="0">
                <a:latin typeface="NarkissNewMF" pitchFamily="2" charset="-79"/>
                <a:cs typeface="NarkissNewMF" pitchFamily="2" charset="-79"/>
              </a:rPr>
              <a:t>בהנהגת הרב פסח סייעו יהודי </a:t>
            </a:r>
            <a:r>
              <a:rPr lang="he-IL" altLang="he-IL" sz="2200" dirty="0" err="1" smtClean="0">
                <a:latin typeface="NarkissNewMF" pitchFamily="2" charset="-79"/>
                <a:cs typeface="NarkissNewMF" pitchFamily="2" charset="-79"/>
              </a:rPr>
              <a:t>וולוס</a:t>
            </a:r>
            <a:r>
              <a:rPr lang="he-IL" altLang="he-IL" sz="2200" dirty="0" smtClean="0">
                <a:latin typeface="NarkissNewMF" pitchFamily="2" charset="-79"/>
                <a:cs typeface="NarkissNewMF" pitchFamily="2" charset="-79"/>
              </a:rPr>
              <a:t> לפליטים יהודים שהגיעו אליה במנוסתם מהגירוש הנאצי, שהחל בסלוניקי ובמקדוניה.</a:t>
            </a:r>
          </a:p>
          <a:p>
            <a:pPr algn="r" rtl="1" eaLnBrk="1" hangingPunct="1">
              <a:buFont typeface="Wingdings" pitchFamily="2" charset="2"/>
              <a:buChar char="§"/>
              <a:defRPr/>
            </a:pPr>
            <a:endParaRPr lang="he-IL" altLang="he-IL" sz="1050" dirty="0" smtClean="0">
              <a:latin typeface="NarkissNewMF" pitchFamily="2" charset="-79"/>
              <a:cs typeface="NarkissNewMF" pitchFamily="2" charset="-79"/>
            </a:endParaRPr>
          </a:p>
          <a:p>
            <a:pPr algn="r" rtl="1" eaLnBrk="1" hangingPunct="1">
              <a:buFont typeface="Wingdings" pitchFamily="2" charset="2"/>
              <a:buChar char="§"/>
              <a:defRPr/>
            </a:pPr>
            <a:r>
              <a:rPr lang="he-IL" altLang="he-IL" sz="2200" dirty="0" smtClean="0">
                <a:latin typeface="NarkissNewMF" pitchFamily="2" charset="-79"/>
                <a:cs typeface="NarkissNewMF" pitchFamily="2" charset="-79"/>
              </a:rPr>
              <a:t>לאחר כיבוש יוון ע"י מדינות הציר בחודש מאי 1941, נקבע שלטון איטליה </a:t>
            </a:r>
            <a:r>
              <a:rPr lang="he-IL" altLang="he-IL" sz="2200" dirty="0" err="1" smtClean="0">
                <a:latin typeface="NarkissNewMF" pitchFamily="2" charset="-79"/>
                <a:cs typeface="NarkissNewMF" pitchFamily="2" charset="-79"/>
              </a:rPr>
              <a:t>בוולוס</a:t>
            </a:r>
            <a:r>
              <a:rPr lang="he-IL" altLang="he-IL" sz="2200" dirty="0" smtClean="0">
                <a:latin typeface="NarkissNewMF" pitchFamily="2" charset="-79"/>
                <a:cs typeface="NarkissNewMF" pitchFamily="2" charset="-79"/>
              </a:rPr>
              <a:t> ואזור </a:t>
            </a:r>
            <a:r>
              <a:rPr lang="he-IL" altLang="he-IL" sz="2200" dirty="0" err="1" smtClean="0">
                <a:latin typeface="NarkissNewMF" pitchFamily="2" charset="-79"/>
                <a:cs typeface="NarkissNewMF" pitchFamily="2" charset="-79"/>
              </a:rPr>
              <a:t>תסאליה</a:t>
            </a:r>
            <a:r>
              <a:rPr lang="he-IL" altLang="he-IL" sz="2200" dirty="0" smtClean="0">
                <a:latin typeface="NarkissNewMF" pitchFamily="2" charset="-79"/>
                <a:cs typeface="NarkissNewMF" pitchFamily="2" charset="-79"/>
              </a:rPr>
              <a:t>. בעת הכיבוש האיטלקי לא נשקפה סכנה ליהודים.</a:t>
            </a:r>
          </a:p>
          <a:p>
            <a:pPr algn="r" rtl="1" eaLnBrk="1" hangingPunct="1">
              <a:buFont typeface="Wingdings" pitchFamily="2" charset="2"/>
              <a:buChar char="§"/>
              <a:defRPr/>
            </a:pPr>
            <a:endParaRPr lang="he-IL" altLang="he-IL" sz="2200" dirty="0" smtClean="0">
              <a:latin typeface="NarkissNewMF" pitchFamily="2" charset="-79"/>
              <a:cs typeface="NarkissNewMF" pitchFamily="2" charset="-79"/>
            </a:endParaRPr>
          </a:p>
          <a:p>
            <a:pPr algn="r" rtl="1" eaLnBrk="1" hangingPunct="1">
              <a:buFont typeface="Wingdings" pitchFamily="2" charset="2"/>
              <a:buChar char="§"/>
              <a:defRPr/>
            </a:pPr>
            <a:endParaRPr lang="he-IL" altLang="he-IL" sz="2200" dirty="0" smtClean="0">
              <a:latin typeface="NarkissNewMF" pitchFamily="2" charset="-79"/>
              <a:cs typeface="NarkissNewMF" pitchFamily="2" charset="-79"/>
            </a:endParaRPr>
          </a:p>
          <a:p>
            <a:pPr algn="r" rtl="1" eaLnBrk="1" hangingPunct="1">
              <a:defRPr/>
            </a:pPr>
            <a:endParaRPr lang="he-IL" altLang="he-IL" sz="2200" dirty="0" smtClean="0">
              <a:latin typeface="NarkissNewMF" pitchFamily="2" charset="-79"/>
              <a:cs typeface="NarkissNewMF" pitchFamily="2" charset="-79"/>
            </a:endParaRPr>
          </a:p>
        </p:txBody>
      </p:sp>
      <p:pic>
        <p:nvPicPr>
          <p:cNvPr id="9219" name="Picture 2" descr="http://2.bp.blogspot.com/-XBZy8n6p7ME/UjATot-ymJI/AAAAAAAAIfM/bOPD76MhRVs/s640/%D7%A2%D7%A2%D7%A2.jpg"/>
          <p:cNvPicPr>
            <a:picLocks noChangeAspect="1" noChangeArrowheads="1"/>
          </p:cNvPicPr>
          <p:nvPr/>
        </p:nvPicPr>
        <p:blipFill>
          <a:blip r:embed="rId3" cstate="print"/>
          <a:srcRect/>
          <a:stretch>
            <a:fillRect/>
          </a:stretch>
        </p:blipFill>
        <p:spPr bwMode="auto">
          <a:xfrm>
            <a:off x="179388" y="1628775"/>
            <a:ext cx="4591050" cy="3071813"/>
          </a:xfrm>
          <a:prstGeom prst="rect">
            <a:avLst/>
          </a:prstGeom>
          <a:ln>
            <a:noFill/>
          </a:ln>
          <a:effectLst>
            <a:outerShdw blurRad="292100" dist="139700" dir="2700000" algn="tl" rotWithShape="0">
              <a:srgbClr val="333333">
                <a:alpha val="65000"/>
              </a:srgbClr>
            </a:outerShdw>
          </a:effectLst>
        </p:spPr>
      </p:pic>
      <p:sp>
        <p:nvSpPr>
          <p:cNvPr id="10244" name="TextBox 2"/>
          <p:cNvSpPr txBox="1">
            <a:spLocks noChangeArrowheads="1"/>
          </p:cNvSpPr>
          <p:nvPr/>
        </p:nvSpPr>
        <p:spPr bwMode="auto">
          <a:xfrm>
            <a:off x="0" y="4941888"/>
            <a:ext cx="4859338" cy="338137"/>
          </a:xfrm>
          <a:prstGeom prst="rect">
            <a:avLst/>
          </a:prstGeom>
          <a:noFill/>
          <a:ln w="9525">
            <a:noFill/>
            <a:miter lim="800000"/>
            <a:headEnd/>
            <a:tailEnd/>
          </a:ln>
        </p:spPr>
        <p:txBody>
          <a:bodyPr>
            <a:spAutoFit/>
          </a:bodyPr>
          <a:lstStyle/>
          <a:p>
            <a:pPr algn="ctr"/>
            <a:r>
              <a:rPr lang="he-IL" altLang="he-IL" sz="1600">
                <a:latin typeface="NarkissNewMF" pitchFamily="2" charset="-79"/>
                <a:cs typeface="NarkissNewMF" pitchFamily="2" charset="-79"/>
              </a:rPr>
              <a:t>גירוש יהודי העיר יאנינה, 1944</a:t>
            </a:r>
            <a:endParaRPr lang="he-IL" altLang="he-IL" sz="1600" b="1">
              <a:solidFill>
                <a:schemeClr val="accent1"/>
              </a:solidFill>
              <a:latin typeface="NarkissNewMF" pitchFamily="2" charset="-79"/>
              <a:cs typeface="NarkissNewMF"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תוכן 2"/>
          <p:cNvSpPr txBox="1">
            <a:spLocks/>
          </p:cNvSpPr>
          <p:nvPr/>
        </p:nvSpPr>
        <p:spPr bwMode="auto">
          <a:xfrm>
            <a:off x="179388" y="1484313"/>
            <a:ext cx="5040312" cy="4525962"/>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he-IL" sz="2200">
                <a:latin typeface="NarkissNewMF" pitchFamily="2" charset="-79"/>
                <a:cs typeface="NarkissNewMF" pitchFamily="2" charset="-79"/>
              </a:rPr>
              <a:t>אחרי שאיטליה נכנעה לבנות הברית ב-3 בספטמבר 1943, השתלטו הגרמנים על איזור הכיבוש האיטלקי כולל וולוס.</a:t>
            </a:r>
          </a:p>
          <a:p>
            <a:pPr marL="342900" indent="-342900">
              <a:spcBef>
                <a:spcPct val="20000"/>
              </a:spcBef>
              <a:buFont typeface="Wingdings" pitchFamily="2" charset="2"/>
              <a:buChar char="§"/>
            </a:pPr>
            <a:endParaRPr lang="he-IL" sz="1200">
              <a:latin typeface="NarkissNewMF" pitchFamily="2" charset="-79"/>
              <a:cs typeface="NarkissNewMF" pitchFamily="2" charset="-79"/>
            </a:endParaRPr>
          </a:p>
          <a:p>
            <a:pPr marL="342900" indent="-342900">
              <a:spcBef>
                <a:spcPct val="20000"/>
              </a:spcBef>
              <a:buFont typeface="Wingdings" pitchFamily="2" charset="2"/>
              <a:buChar char="§"/>
            </a:pPr>
            <a:r>
              <a:rPr lang="he-IL" sz="2200">
                <a:latin typeface="NarkissNewMF" pitchFamily="2" charset="-79"/>
                <a:cs typeface="NarkissNewMF" pitchFamily="2" charset="-79"/>
              </a:rPr>
              <a:t>כשנצטווה על ידי הגרמנים להכין רשימה של כל יהודי העיר, לכאורה לצורך מפקד תושבים תמים, הבין הרב שהסכנה גדולה ופנה לבישוף הנוצרי אורתודוכסי יואכים, שיסייע לו ולבני קהילתו לברוח מוולוס.</a:t>
            </a:r>
          </a:p>
          <a:p>
            <a:pPr marL="342900" indent="-342900">
              <a:spcBef>
                <a:spcPct val="20000"/>
              </a:spcBef>
              <a:buFont typeface="Wingdings" pitchFamily="2" charset="2"/>
              <a:buChar char="§"/>
            </a:pPr>
            <a:endParaRPr lang="he-IL" sz="1200">
              <a:latin typeface="NarkissNewMF" pitchFamily="2" charset="-79"/>
              <a:cs typeface="NarkissNewMF" pitchFamily="2" charset="-79"/>
            </a:endParaRPr>
          </a:p>
          <a:p>
            <a:pPr marL="342900" indent="-342900">
              <a:spcBef>
                <a:spcPct val="20000"/>
              </a:spcBef>
              <a:buFont typeface="Wingdings" pitchFamily="2" charset="2"/>
              <a:buChar char="§"/>
            </a:pPr>
            <a:r>
              <a:rPr lang="he-IL" sz="2200">
                <a:latin typeface="NarkissNewMF" pitchFamily="2" charset="-79"/>
                <a:cs typeface="NarkissNewMF" pitchFamily="2" charset="-79"/>
              </a:rPr>
              <a:t>הרב פסח גייס לעזרת היהודים גם את פקיד העירייה, מפקד המשטרה ואת הצלב האדום. </a:t>
            </a:r>
          </a:p>
          <a:p>
            <a:pPr marL="342900" indent="-342900">
              <a:spcBef>
                <a:spcPct val="20000"/>
              </a:spcBef>
              <a:buFont typeface="Arial" charset="0"/>
              <a:buChar char="•"/>
            </a:pPr>
            <a:endParaRPr lang="he-IL" sz="2200">
              <a:latin typeface="NarkissNewMF" pitchFamily="2" charset="-79"/>
              <a:cs typeface="NarkissNewMF" pitchFamily="2" charset="-79"/>
            </a:endParaRPr>
          </a:p>
          <a:p>
            <a:pPr marL="342900" indent="-342900">
              <a:spcBef>
                <a:spcPct val="20000"/>
              </a:spcBef>
              <a:buFont typeface="Arial" charset="0"/>
              <a:buChar char="•"/>
            </a:pPr>
            <a:endParaRPr lang="he-IL" sz="2200">
              <a:latin typeface="NarkissNewMF" pitchFamily="2" charset="-79"/>
              <a:cs typeface="NarkissNewMF" pitchFamily="2" charset="-79"/>
            </a:endParaRPr>
          </a:p>
        </p:txBody>
      </p:sp>
      <p:pic>
        <p:nvPicPr>
          <p:cNvPr id="10243" name="Picture 2" descr="C:\Users\tsachar\Documents\almogi060410\kakal\יום השואה 2015\תמונות נוספות\180px-Ioakeim_(Alexopoulos).jpg"/>
          <p:cNvPicPr>
            <a:picLocks noChangeAspect="1" noChangeArrowheads="1"/>
          </p:cNvPicPr>
          <p:nvPr/>
        </p:nvPicPr>
        <p:blipFill>
          <a:blip r:embed="rId2" cstate="print"/>
          <a:srcRect/>
          <a:stretch>
            <a:fillRect/>
          </a:stretch>
        </p:blipFill>
        <p:spPr bwMode="auto">
          <a:xfrm>
            <a:off x="5451475" y="1484313"/>
            <a:ext cx="3308350" cy="4968875"/>
          </a:xfrm>
          <a:prstGeom prst="rect">
            <a:avLst/>
          </a:prstGeom>
          <a:ln>
            <a:noFill/>
          </a:ln>
          <a:effectLst>
            <a:outerShdw blurRad="292100" dist="139700" dir="2700000" algn="tl" rotWithShape="0">
              <a:srgbClr val="333333">
                <a:alpha val="65000"/>
              </a:srgbClr>
            </a:outerShdw>
          </a:effectLst>
        </p:spPr>
      </p:pic>
      <p:sp>
        <p:nvSpPr>
          <p:cNvPr id="11268" name="TextBox 4"/>
          <p:cNvSpPr txBox="1">
            <a:spLocks noChangeArrowheads="1"/>
          </p:cNvSpPr>
          <p:nvPr/>
        </p:nvSpPr>
        <p:spPr bwMode="auto">
          <a:xfrm>
            <a:off x="4284663" y="6043613"/>
            <a:ext cx="3816350" cy="338137"/>
          </a:xfrm>
          <a:prstGeom prst="rect">
            <a:avLst/>
          </a:prstGeom>
          <a:noFill/>
          <a:ln w="9525">
            <a:noFill/>
            <a:miter lim="800000"/>
            <a:headEnd/>
            <a:tailEnd/>
          </a:ln>
        </p:spPr>
        <p:txBody>
          <a:bodyPr>
            <a:spAutoFit/>
          </a:bodyPr>
          <a:lstStyle/>
          <a:p>
            <a:pPr algn="ctr"/>
            <a:r>
              <a:rPr lang="he-IL" altLang="he-IL" sz="1600">
                <a:solidFill>
                  <a:schemeClr val="bg1"/>
                </a:solidFill>
                <a:latin typeface="NarkissNewMF" pitchFamily="2" charset="-79"/>
                <a:cs typeface="NarkissNewMF" pitchFamily="2" charset="-79"/>
              </a:rPr>
              <a:t>הבישוף יואכים</a:t>
            </a:r>
            <a:endParaRPr lang="he-IL" altLang="he-IL" sz="1600" b="1">
              <a:solidFill>
                <a:schemeClr val="bg1"/>
              </a:solidFill>
              <a:latin typeface="NarkissNewMF" pitchFamily="2" charset="-79"/>
              <a:cs typeface="NarkissNewMF"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6810</TotalTime>
  <Words>827</Words>
  <Application>Microsoft Office PowerPoint</Application>
  <PresentationFormat>On-screen Show (4:3)</PresentationFormat>
  <Paragraphs>75</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Times New Roman</vt:lpstr>
      <vt:lpstr>NarkissNewMF Light</vt:lpstr>
      <vt:lpstr>NarkissNewMF</vt:lpstr>
      <vt:lpstr>Wingdings</vt:lpstr>
      <vt:lpstr>Guttman Yad-Brush</vt:lpstr>
      <vt:lpstr>Theme1</vt:lpstr>
      <vt:lpstr>הרב משה שמעון פסח "מורה הדרך" מוולוס</vt:lpstr>
      <vt:lpstr>יהדות יוון</vt:lpstr>
      <vt:lpstr>Slide 3</vt:lpstr>
      <vt:lpstr>Slide 4</vt:lpstr>
      <vt:lpstr>הרב פסח כמורה לעברית, 1892 </vt:lpstr>
      <vt:lpstr>הרב פסח בליווי ראשי הקהילה היהודית (סוף שנית ה-30)  בדרכו לחגיגות הניצחון יוון על תורכיה </vt:lpstr>
      <vt:lpstr>Slide 7</vt:lpstr>
      <vt:lpstr>Slide 8</vt:lpstr>
      <vt:lpstr>Slide 9</vt:lpstr>
      <vt:lpstr>Slide 10</vt:lpstr>
      <vt:lpstr>Slide 11</vt:lpstr>
      <vt:lpstr>תעודת האזרח של הרב פסח</vt:lpstr>
      <vt:lpstr>Slide 13</vt:lpstr>
      <vt:lpstr>Slide 14</vt:lpstr>
      <vt:lpstr>אניית מעפילים בדרכה לישראל</vt:lpstr>
      <vt:lpstr>Slide 16</vt:lpstr>
      <vt:lpstr>Slide 17</vt:lpstr>
      <vt:lpstr>הרב פסח נפטר בשנת 1955 והוא בן 86</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יונאס אקשטיין</dc:title>
  <dc:creator>tsachar</dc:creator>
  <cp:lastModifiedBy>gilad</cp:lastModifiedBy>
  <cp:revision>219</cp:revision>
  <dcterms:created xsi:type="dcterms:W3CDTF">2014-02-02T15:32:44Z</dcterms:created>
  <dcterms:modified xsi:type="dcterms:W3CDTF">2015-03-23T11:26:16Z</dcterms:modified>
</cp:coreProperties>
</file>