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2" r:id="rId2"/>
    <p:sldId id="269" r:id="rId3"/>
    <p:sldId id="263" r:id="rId4"/>
    <p:sldId id="287" r:id="rId5"/>
    <p:sldId id="265" r:id="rId6"/>
    <p:sldId id="266" r:id="rId7"/>
    <p:sldId id="282" r:id="rId8"/>
    <p:sldId id="290" r:id="rId9"/>
    <p:sldId id="289" r:id="rId10"/>
    <p:sldId id="264" r:id="rId11"/>
    <p:sldId id="270" r:id="rId12"/>
    <p:sldId id="286" r:id="rId13"/>
    <p:sldId id="271" r:id="rId14"/>
    <p:sldId id="288" r:id="rId15"/>
    <p:sldId id="279" r:id="rId16"/>
    <p:sldId id="284" r:id="rId17"/>
    <p:sldId id="274" r:id="rId18"/>
    <p:sldId id="285" r:id="rId19"/>
    <p:sldId id="273" r:id="rId20"/>
    <p:sldId id="275" r:id="rId21"/>
    <p:sldId id="276" r:id="rId22"/>
    <p:sldId id="280" r:id="rId23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taYasman" initials="N" lastIdx="55" clrIdx="0">
    <p:extLst>
      <p:ext uri="{19B8F6BF-5375-455C-9EA6-DF929625EA0E}">
        <p15:presenceInfo xmlns:p15="http://schemas.microsoft.com/office/powerpoint/2012/main" userId="NetaYasman" providerId="None"/>
      </p:ext>
    </p:extLst>
  </p:cmAuthor>
  <p:cmAuthor id="2" name="מירב חזן" initials="מח" lastIdx="2" clrIdx="1">
    <p:extLst>
      <p:ext uri="{19B8F6BF-5375-455C-9EA6-DF929625EA0E}">
        <p15:presenceInfo xmlns:p15="http://schemas.microsoft.com/office/powerpoint/2012/main" userId="S::MeiravH@kkl.org.il::47fd3fb6-50e1-4274-ac9e-06a44cb507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5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1" autoAdjust="0"/>
    <p:restoredTop sz="94636" autoAdjust="0"/>
  </p:normalViewPr>
  <p:slideViewPr>
    <p:cSldViewPr snapToGrid="0">
      <p:cViewPr varScale="1">
        <p:scale>
          <a:sx n="74" d="100"/>
          <a:sy n="74" d="100"/>
        </p:scale>
        <p:origin x="2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F76CC-A181-497A-B730-8CE5C3720F0A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0C411-B8D8-415B-81D2-4FCD56AB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1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C411-B8D8-415B-81D2-4FCD56ABCD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2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6D7EB-4FB6-4BD0-A166-30240909D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8CA929-A15E-4007-96C3-7A9BAC7C3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69EBF-043C-4444-B8B9-5DD72290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DA88B-1A38-4244-81E0-177DDFA8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6F7BB-5110-4770-8095-AC548C9A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1602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DE8D7-8805-4D7F-993D-E5EF07D42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C3813-9A2F-47F7-ABCA-98C89C62B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BBFF5-9D46-4DA0-A926-58A6585C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DE889-EFF1-4785-A553-76C22678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F738C-7A22-41FD-9514-D80693C77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4600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1E10BD-780E-46B1-9F4C-0F572BE2C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BF618-A2A8-4A22-93C7-E85FC76D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AFA6F-7790-4A36-A527-8E8CFBDC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B2F4F-01FF-4A0E-97A5-3261ACF7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5CA45-145E-4A28-BCCF-1812693D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6302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BF21-F0A0-445D-8E9A-A1CD6C94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2F693-47BE-44D1-B1B9-972C17EB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3ADD8-B820-4980-B669-8B9172D19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0D7EF-DF52-4699-A970-AA52F6871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84D5F-AD3A-4DD1-9DB3-EFACF4D5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5067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F904C-11A6-48D5-AFC2-4547ADBE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5B034-CB8C-4682-8DCE-299D62C73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8C33A-A565-4528-960C-CBC4C455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2C85C-0338-4F0B-8643-3F9B48B0D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B82E-199F-4290-B215-F0077CFC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97470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BD354-1AA5-499A-8FFD-5730F354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E1C97-17F5-409F-809B-E042C28C4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B93E9-B623-4BE8-9224-0F1899D4E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2843C-8046-4D23-99B9-DFD4FB8F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94F76-5F53-439C-85ED-147D842A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5A929-FF0D-4978-AFEA-4FDE7802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4541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09AAC-CCAB-4F2B-AC88-D7D5FDE8D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5002C-BA14-4011-8C71-E563D3EAC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D059F-B296-4A6B-8DF1-D66DA2DFF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C0CDCF-9935-4716-AA61-BB0FE69782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0574DE-3D84-44FA-8FF3-BD9715396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EA9176-8E85-4253-B624-4C0DB0E2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E04D3-22EC-4D65-BFA0-74611BD3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CF3DB2-12F0-4552-9871-5D8D7DC3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5728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67225-6A12-4302-9270-4E0401A3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9DF89-5D63-4195-BCB8-85AA8D0F1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42071-932E-40D8-A84D-FCF343C0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4CBB6-B318-4CA4-8874-C33235A8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0892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FCCA4-8963-4A57-A04D-8C41D9F95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CE073-0B7D-4374-8B4B-CBAF1FBB1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9AE54-17D4-4F84-A4FD-FD57D01F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3567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61C4-7A1F-4BB6-AE61-CDCED85D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A808A-8A56-436A-A6EF-2A7A7E321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31311-2EF1-49C4-8EEA-5B4C68F9B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4451F-84A4-4B50-AA79-CC84B05CA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34021-7485-4979-84C1-1B8AF8AC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5AA6E-FD89-4632-BDAD-0646366C5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3716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7EF3D-779D-4F83-A46E-8BEA41BDC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8D2A13-A144-4D1D-94C4-AC06A3F84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806AF-7126-467C-9F6B-35F81A99A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4A1E2-DCCB-4752-9F84-AA012CD6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0974B-5909-4C76-9394-995486EC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B08FC-0D0C-4EE8-8223-8F7D80ED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8341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BCC6A2-6DD8-4A9A-9272-0CEE3EA3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D701C-15E8-4F21-8844-1C11F494E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57DB-77E3-4B6B-BC2C-99CD1E3FC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A73BA-1C04-4912-95A5-0E500CC98191}" type="datetimeFigureOut">
              <a:rPr lang="en-IL" smtClean="0"/>
              <a:t>01/29/2024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958C1-ADF5-409D-A7C2-442DB4E9A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AA338-825F-45F1-A80D-1034465EF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E0164-0487-444F-920E-85B42042B07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1239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22CD8-3E5B-4B15-A566-04528D3A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474" y="-131183"/>
            <a:ext cx="6336340" cy="2638507"/>
          </a:xfrm>
        </p:spPr>
        <p:txBody>
          <a:bodyPr>
            <a:noAutofit/>
          </a:bodyPr>
          <a:lstStyle/>
          <a:p>
            <a:pPr algn="r" rtl="1"/>
            <a:r>
              <a:rPr lang="he-IL" sz="6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הפצת זרעים ופירות</a:t>
            </a:r>
            <a:endParaRPr lang="en-IL" sz="6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 descr="איור של ענף של מכנף נאה, &#10;  בעל כנף ופרי בפיו ,&#10;  נמלים נושאות זרעים .">
            <a:extLst>
              <a:ext uri="{FF2B5EF4-FFF2-40B4-BE49-F238E27FC236}">
                <a16:creationId xmlns:a16="http://schemas.microsoft.com/office/drawing/2014/main" id="{61A669F9-5FE0-4E11-973F-36C91F0CCF37}"/>
              </a:ext>
            </a:extLst>
          </p:cNvPr>
          <p:cNvGrpSpPr/>
          <p:nvPr/>
        </p:nvGrpSpPr>
        <p:grpSpPr>
          <a:xfrm>
            <a:off x="-427983" y="-644762"/>
            <a:ext cx="12619982" cy="8717030"/>
            <a:chOff x="-427983" y="-644762"/>
            <a:chExt cx="12619982" cy="8717030"/>
          </a:xfrm>
        </p:grpSpPr>
        <p:pic>
          <p:nvPicPr>
            <p:cNvPr id="4" name="Picture 3" descr="לוגו קקל &#10;קרן קימת לישראל &#10;החטיבה לחינוך וקהילה &#10;מופיע בעמודי המסמך ומוזכר כאן">
              <a:extLst>
                <a:ext uri="{FF2B5EF4-FFF2-40B4-BE49-F238E27FC236}">
                  <a16:creationId xmlns:a16="http://schemas.microsoft.com/office/drawing/2014/main" id="{9F28390D-6B40-438A-ACE3-08330F267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5354" y="626318"/>
              <a:ext cx="823562" cy="1089953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A7FAEF-858B-4BF5-A3D7-46D930700E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9186" y="626318"/>
              <a:ext cx="0" cy="10899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D159A0-A61B-44CF-B4D0-04C222C9F672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524102"/>
              <a:ext cx="4711818" cy="43338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18ACB4-EB6C-447E-AC16-10C4362D2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248" y="5312464"/>
              <a:ext cx="3231034" cy="94556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54B77A-1D92-47F5-BBF6-F4907234C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400666">
              <a:off x="8446863" y="4753129"/>
              <a:ext cx="3613143" cy="331913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EB545A-B8EA-405F-8098-9A39CE495160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553"/>
            <a:stretch/>
          </p:blipFill>
          <p:spPr>
            <a:xfrm flipH="1">
              <a:off x="4022320" y="2321698"/>
              <a:ext cx="8169679" cy="35881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05DE59-1595-4538-9069-0B4DAB4F4C1C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27983" y="-644762"/>
              <a:ext cx="2384079" cy="3082274"/>
            </a:xfrm>
            <a:prstGeom prst="rect">
              <a:avLst/>
            </a:prstGeom>
          </p:spPr>
        </p:pic>
      </p:grpSp>
      <p:pic>
        <p:nvPicPr>
          <p:cNvPr id="5" name="Picture 4" descr="קוֹבֶץ זֶה הוּנְגַּש עַל יְדֵי חברת אֵיְי טוּ זִי - סֶמֶל  הַנגישוּת  ">
            <a:extLst>
              <a:ext uri="{FF2B5EF4-FFF2-40B4-BE49-F238E27FC236}">
                <a16:creationId xmlns:a16="http://schemas.microsoft.com/office/drawing/2014/main" id="{C9455DDD-1083-42BE-DECC-1B719EF77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916" y="61775"/>
            <a:ext cx="428510" cy="4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5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BF5C3AA-F847-4E03-98D3-F4DDDAE89CA5}"/>
              </a:ext>
            </a:extLst>
          </p:cNvPr>
          <p:cNvGrpSpPr/>
          <p:nvPr/>
        </p:nvGrpSpPr>
        <p:grpSpPr>
          <a:xfrm>
            <a:off x="-303108" y="423764"/>
            <a:ext cx="11893275" cy="6945418"/>
            <a:chOff x="-303108" y="423764"/>
            <a:chExt cx="11893275" cy="69454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727040-FA92-4098-85B1-B44C3AF1C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3108" y="511182"/>
              <a:ext cx="9144000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9A2DB5-DAA5-4804-A088-1744329C0F90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285" y="423764"/>
              <a:ext cx="9144000" cy="6858000"/>
            </a:xfrm>
            <a:prstGeom prst="rect">
              <a:avLst/>
            </a:prstGeom>
          </p:spPr>
        </p:pic>
        <p:pic>
          <p:nvPicPr>
            <p:cNvPr id="7" name="Picture 6" descr="איור של מקור חסידה ">
              <a:extLst>
                <a:ext uri="{FF2B5EF4-FFF2-40B4-BE49-F238E27FC236}">
                  <a16:creationId xmlns:a16="http://schemas.microsoft.com/office/drawing/2014/main" id="{747C0AAB-7AE4-4EDA-ABB5-CC4A4709C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490" y="2838272"/>
              <a:ext cx="1661677" cy="32850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2A170D-A919-4CA8-8941-F41F5F9A363D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904" y="3573235"/>
              <a:ext cx="2146032" cy="22349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עצמית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5561496" y="1320784"/>
            <a:ext cx="5792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יש זרעים המבטיחים את כניסתם לאדמה </a:t>
            </a:r>
          </a:p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באמצעות התברגות לתוך סדקים בקרקע, </a:t>
            </a:r>
          </a:p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לדוגמה: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מקור חסידה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ו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שיבולת שועל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A82E7A62-BF5B-439E-8859-24C4001AD427}"/>
              </a:ext>
            </a:extLst>
          </p:cNvPr>
          <p:cNvSpPr txBox="1"/>
          <p:nvPr/>
        </p:nvSpPr>
        <p:spPr>
          <a:xfrm>
            <a:off x="4655808" y="6022090"/>
            <a:ext cx="6848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מקור חסידה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14E528-360E-4A9E-B3D1-3DAC6949C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53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באמצעות מים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5443978" y="1320784"/>
            <a:ext cx="59098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לצמחים רבים הגדלים סמוך למים יש זרעים או פירות שהמבנה שלהם מאפשר להם לצוף על פני המים, למשל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חבצלת החוף 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(קליפת שעם) ו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קוקוס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(חללי אוויר). </a:t>
            </a:r>
          </a:p>
          <a:p>
            <a:pPr algn="r" rtl="1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סוג זה של הפצה מאפשר הפצה למרחקים גדולים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לפעמים עד למרחק של מאות קילומטרים מצמח האם.</a:t>
            </a:r>
          </a:p>
        </p:txBody>
      </p:sp>
      <p:pic>
        <p:nvPicPr>
          <p:cNvPr id="6" name="Picture 5" descr="איור של חבצלת החוף">
            <a:extLst>
              <a:ext uri="{FF2B5EF4-FFF2-40B4-BE49-F238E27FC236}">
                <a16:creationId xmlns:a16="http://schemas.microsoft.com/office/drawing/2014/main" id="{DDA6DB39-A0FE-4771-8BDA-A0C79282A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483" y="1320784"/>
            <a:ext cx="4605778" cy="5054211"/>
          </a:xfrm>
          <a:prstGeom prst="rect">
            <a:avLst/>
          </a:prstGeom>
        </p:spPr>
      </p:pic>
      <p:pic>
        <p:nvPicPr>
          <p:cNvPr id="10" name="Picture 9" descr="איור של אגוז קוקוס">
            <a:extLst>
              <a:ext uri="{FF2B5EF4-FFF2-40B4-BE49-F238E27FC236}">
                <a16:creationId xmlns:a16="http://schemas.microsoft.com/office/drawing/2014/main" id="{F29402E5-43AF-4756-A38B-AB1BDFBFB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23777">
            <a:off x="7939353" y="4072577"/>
            <a:ext cx="2322384" cy="2145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C26C1-E5AA-42CE-8419-43F391126B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92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אגוז קוקוס שט בגלים על רקע אי אקזוטי">
            <a:extLst>
              <a:ext uri="{FF2B5EF4-FFF2-40B4-BE49-F238E27FC236}">
                <a16:creationId xmlns:a16="http://schemas.microsoft.com/office/drawing/2014/main" id="{268D22FB-0423-4FF3-A783-F19499499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באמצעות מים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4846321" y="1320784"/>
            <a:ext cx="6507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בתוך אגוז הקוקוס יש חלל המאפשר לפרי לצוף על פני המים.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36B93F-8A8D-4470-86E0-D3246F5915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52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איור של חבצלת החוף">
            <a:extLst>
              <a:ext uri="{FF2B5EF4-FFF2-40B4-BE49-F238E27FC236}">
                <a16:creationId xmlns:a16="http://schemas.microsoft.com/office/drawing/2014/main" id="{72237D5E-7F79-4625-9003-5A2995175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באמצעות מים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6626086" y="1320784"/>
            <a:ext cx="4727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הזרע של חבצלת החוף מכוסה בשכבת שעם, המאפשרת לו לצוף על פני המים.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BBFB4-B73E-49D3-BA2B-2835C0375D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08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FD76C3D-0C04-4BB3-90C4-9BFBD7A67D12}"/>
              </a:ext>
            </a:extLst>
          </p:cNvPr>
          <p:cNvGrpSpPr/>
          <p:nvPr/>
        </p:nvGrpSpPr>
        <p:grpSpPr>
          <a:xfrm>
            <a:off x="0" y="765464"/>
            <a:ext cx="12019649" cy="5907356"/>
            <a:chOff x="0" y="765464"/>
            <a:chExt cx="12019649" cy="59073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AD18E2-E5BA-475F-A1B3-D67198064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285600"/>
              <a:ext cx="3844526" cy="2168174"/>
            </a:xfrm>
            <a:prstGeom prst="rect">
              <a:avLst/>
            </a:prstGeom>
          </p:spPr>
        </p:pic>
        <p:pic>
          <p:nvPicPr>
            <p:cNvPr id="12" name="Picture 11" descr="איור פרה לוחכת עשב &#10;  ועכבר מכרסם זרע ">
              <a:extLst>
                <a:ext uri="{FF2B5EF4-FFF2-40B4-BE49-F238E27FC236}">
                  <a16:creationId xmlns:a16="http://schemas.microsoft.com/office/drawing/2014/main" id="{58A26CAB-D7A4-406C-A88C-79BB23A73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262" y="2344913"/>
              <a:ext cx="3359631" cy="197421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FFB4EE-6B83-4EFE-8D15-0F0BFF775DFD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258" y="4564428"/>
              <a:ext cx="2369752" cy="16153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BBE51C-3003-4E6B-B933-21AEAD5DDB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20">
              <a:off x="3735541" y="3495426"/>
              <a:ext cx="4305782" cy="16977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17CE00-1C4B-455D-B5A5-E8491F113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09653" y="4618567"/>
              <a:ext cx="5209996" cy="205425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04A96F-EA70-429B-93D5-AF9C7405D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46" y="3242260"/>
              <a:ext cx="1749912" cy="215373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8D4E2B0-3D5D-4BB2-A6CE-FA783136AB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9347" y="765464"/>
              <a:ext cx="0" cy="10899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E30000-4860-498F-88E3-B8A836439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958" y="5785710"/>
              <a:ext cx="1987307" cy="58158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22CD8-3E5B-4B15-A566-04528D3A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510"/>
            <a:ext cx="10515600" cy="2428181"/>
          </a:xfrm>
        </p:spPr>
        <p:txBody>
          <a:bodyPr>
            <a:noAutofit/>
          </a:bodyPr>
          <a:lstStyle/>
          <a:p>
            <a:pPr algn="r" rtl="1"/>
            <a:r>
              <a:rPr lang="he-IL" sz="4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באמצעות גורמים ביוטיים: </a:t>
            </a:r>
            <a:b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he-IL" sz="4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בעלי חיים (זואוכוריה)</a:t>
            </a:r>
            <a:endParaRPr lang="en-IL" sz="4800" b="1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C951B4-9621-4219-AF76-C09AC1E01AF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08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איור של אספסת &#10;  הלקט (קופסה) קוצני של דטורה&#10;  תרמילים קוצניים של שוש&#10; רי לכיד הנחלים&#10;&#10;&#10;">
            <a:extLst>
              <a:ext uri="{FF2B5EF4-FFF2-40B4-BE49-F238E27FC236}">
                <a16:creationId xmlns:a16="http://schemas.microsoft.com/office/drawing/2014/main" id="{E79BFD40-587A-460F-AF6B-B112AF7E3A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257560">
            <a:off x="5402885" y="2126322"/>
            <a:ext cx="5970190" cy="5484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חוץ גופית (אפיזואוכוריה)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2676698" y="1320784"/>
            <a:ext cx="86771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ישנם זרעים או פירות הנדבקים באמצעות קוצים או זיזים לשערות גופו של בעל חיים או לבגדיו של אדם </a:t>
            </a:r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וכך נישאים למרחק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. ליחידות התפוצה של צמחים אלה בליטות זיפניות או קוצים.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לדוגמה: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אספסת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גזר קיפח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אמיתה קיצית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אספסת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8C3C8-1BAE-47AF-96C8-17AE8591A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10" y="1048929"/>
            <a:ext cx="966304" cy="12365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692C14-A65E-4EC1-A30A-BD82DC287CE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45300" y="2823306"/>
            <a:ext cx="1726523" cy="14838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97DF17-4A97-4819-832F-EDE6B1A54E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49" y="4917464"/>
            <a:ext cx="1744841" cy="1163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649695-96F0-4C4D-931B-D9797C454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6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descr="כלב שזרעים נצמדו לגופו ">
            <a:extLst>
              <a:ext uri="{FF2B5EF4-FFF2-40B4-BE49-F238E27FC236}">
                <a16:creationId xmlns:a16="http://schemas.microsoft.com/office/drawing/2014/main" id="{2EAB6766-A056-4979-8FC6-B453C00916D7}"/>
              </a:ext>
            </a:extLst>
          </p:cNvPr>
          <p:cNvGrpSpPr/>
          <p:nvPr/>
        </p:nvGrpSpPr>
        <p:grpSpPr>
          <a:xfrm>
            <a:off x="-1" y="3102653"/>
            <a:ext cx="12033104" cy="3755347"/>
            <a:chOff x="-1" y="3102652"/>
            <a:chExt cx="12033104" cy="37553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E130E1-88C7-41F8-9BDF-55105B795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4732638"/>
              <a:ext cx="12033104" cy="212536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0FB783-D784-404D-BAF0-05C2895F7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1102" y="3102652"/>
              <a:ext cx="6138164" cy="306603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15EEFF-AB5B-474C-BFCF-D41987524D54}"/>
                </a:ext>
              </a:extLst>
            </p:cNvPr>
            <p:cNvSpPr/>
            <p:nvPr/>
          </p:nvSpPr>
          <p:spPr>
            <a:xfrm>
              <a:off x="0" y="6033696"/>
              <a:ext cx="681718" cy="8243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חוץ גופית (אפיזואוכוריה)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3063240" y="1320784"/>
            <a:ext cx="829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הזרעים שמתפזרים באופן הזה נצמדים לרגליהם או לפרוותם של בעלי חיים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או לבגדיו של אדם </a:t>
            </a:r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וכך נישאים למרחק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4B9031-4671-4D15-9537-D5C6A60927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11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921BBF-7E5D-47C8-94A8-9A1BCE9D3DB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17844" y="-301108"/>
            <a:ext cx="11354210" cy="7069658"/>
            <a:chOff x="217844" y="-301108"/>
            <a:chExt cx="11354210" cy="70696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083548-44A8-4256-9C5D-5C567862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7844" y="-301108"/>
              <a:ext cx="2214968" cy="40816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FB663DE-1E88-4646-9B60-477401FD6D03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06" y="4075200"/>
              <a:ext cx="5209996" cy="2054253"/>
            </a:xfrm>
            <a:prstGeom prst="rect">
              <a:avLst/>
            </a:prstGeom>
          </p:spPr>
        </p:pic>
        <p:pic>
          <p:nvPicPr>
            <p:cNvPr id="3" name="Picture 2" descr="איור של ציפור וגלעין במקורה &#10;נמלים מטיילות ">
              <a:extLst>
                <a:ext uri="{FF2B5EF4-FFF2-40B4-BE49-F238E27FC236}">
                  <a16:creationId xmlns:a16="http://schemas.microsoft.com/office/drawing/2014/main" id="{BC9380E2-3150-4573-A8BF-7880ABAE2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880988" y="3188266"/>
              <a:ext cx="4691066" cy="358028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4ADCDB-FB35-4DA8-9CB5-4D24BBDBC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89" b="18230"/>
            <a:stretch/>
          </p:blipFill>
          <p:spPr>
            <a:xfrm>
              <a:off x="6611670" y="5050043"/>
              <a:ext cx="2068167" cy="1320612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51F95DF-814D-4F1E-946C-A1A9F47A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4183"/>
            <a:ext cx="10515600" cy="1861546"/>
          </a:xfrm>
        </p:spPr>
        <p:txBody>
          <a:bodyPr>
            <a:no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חוץ גופית מכוונת (סינזואוכוריה)</a:t>
            </a:r>
            <a:br>
              <a:rPr lang="en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</a:br>
            <a:endParaRPr lang="en-US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4267200" y="1317471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הפצה שנעשית באמצעות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בעלי החיים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, ובעיקר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ציפורים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נמלים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ו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מכרסמים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, הנושאים את הפירות או הזרעים כדי לאגור אותם. חלק מהזרעים אובדים בדרך ונובטים, או נובטים במקום האגירה.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9CA968-145C-4DF8-910C-A97848E5143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5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נמלים מטיילות ואוגרות זרעים ">
            <a:extLst>
              <a:ext uri="{FF2B5EF4-FFF2-40B4-BE49-F238E27FC236}">
                <a16:creationId xmlns:a16="http://schemas.microsoft.com/office/drawing/2014/main" id="{5C707EE2-D7FA-4729-B914-39AF1F141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714"/>
            <a:ext cx="12192000" cy="39878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51F95DF-814D-4F1E-946C-A1A9F47A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207"/>
            <a:ext cx="10515600" cy="1845512"/>
          </a:xfrm>
        </p:spPr>
        <p:txBody>
          <a:bodyPr>
            <a:no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חוץ גופית מכוונת (סינזואוכוריה)</a:t>
            </a:r>
            <a:br>
              <a:rPr lang="en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</a:br>
            <a:endParaRPr lang="en-US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4920974" y="1320784"/>
            <a:ext cx="643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נמלים אוגרות זרעים באביב ובקיץ לימי החורף הקרים.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893CEF-83C8-4682-9AD4-AE332A681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0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חוץ גופית מכוונת (סינזואוכוריה)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2868930" y="1320784"/>
            <a:ext cx="8484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ציפורים, כמו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העורבני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שבתמונה, אוספות את הזרעים ומטמינות אותם לשעת הצורך. הידעתם? אכילת הזרעים עשויה לפגוע בהמשך קיום הצמח. הצמח מייצר כמות גדולה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של זרעים כדי להבטיח את המשך קיום הדור הבא.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1D2A-7307-4B55-96EF-86A7424EC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  <p:pic>
        <p:nvPicPr>
          <p:cNvPr id="10" name="Picture 9" descr="איור של עורבני  אוחז בלוט במקורו ">
            <a:extLst>
              <a:ext uri="{FF2B5EF4-FFF2-40B4-BE49-F238E27FC236}">
                <a16:creationId xmlns:a16="http://schemas.microsoft.com/office/drawing/2014/main" id="{0973F609-971E-5B95-3609-C5E552890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6179" y="1597030"/>
            <a:ext cx="9041258" cy="5085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F9A928-D2A8-EACB-367F-D8445908AE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25" y="2747590"/>
            <a:ext cx="4183375" cy="411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983CD9-06DD-44FF-C598-7145B73040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86953" y="-708380"/>
            <a:ext cx="4183375" cy="53317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1E2803-D91F-FDBE-F563-4A622311E6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1087">
            <a:off x="-1008452" y="4088969"/>
            <a:ext cx="4886816" cy="48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56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 descr=" ">
            <a:extLst>
              <a:ext uri="{FF2B5EF4-FFF2-40B4-BE49-F238E27FC236}">
                <a16:creationId xmlns:a16="http://schemas.microsoft.com/office/drawing/2014/main" id="{E248377F-B244-476A-9830-D27655820A6A}"/>
              </a:ext>
            </a:extLst>
          </p:cNvPr>
          <p:cNvGrpSpPr/>
          <p:nvPr/>
        </p:nvGrpSpPr>
        <p:grpSpPr>
          <a:xfrm>
            <a:off x="-1" y="262317"/>
            <a:ext cx="13595790" cy="7377923"/>
            <a:chOff x="-1" y="262317"/>
            <a:chExt cx="13595790" cy="737792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19D53E6-1EBE-492D-AE3E-80152E67E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2737" y="3850764"/>
              <a:ext cx="1570964" cy="302336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B81792-2588-4910-95C6-151FF7061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4756743"/>
              <a:ext cx="11896628" cy="210125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1A8F1C-F792-4DA8-A45E-7AF64C2B2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4381" y="4127757"/>
              <a:ext cx="570133" cy="6289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921601-A24A-40E3-9A44-8DFCB05D8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7412">
              <a:off x="885753" y="3310178"/>
              <a:ext cx="1589976" cy="62556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35A08D-FD1A-4AE1-920F-11AED12A3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422" y="262317"/>
              <a:ext cx="996993" cy="127067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EAA486-A93A-414C-BC3C-C9E89A9FE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390" y="3963928"/>
              <a:ext cx="1105339" cy="2185169"/>
            </a:xfrm>
            <a:prstGeom prst="rect">
              <a:avLst/>
            </a:prstGeom>
          </p:spPr>
        </p:pic>
        <p:pic>
          <p:nvPicPr>
            <p:cNvPr id="21" name="Picture 20" descr="איור של  צמחים שזרעיהם נישאים ברוח">
              <a:extLst>
                <a:ext uri="{FF2B5EF4-FFF2-40B4-BE49-F238E27FC236}">
                  <a16:creationId xmlns:a16="http://schemas.microsoft.com/office/drawing/2014/main" id="{5B02121B-C842-47F0-A7E1-75CE4D7A2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346" y="3668523"/>
              <a:ext cx="2047128" cy="3199306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24E5094-F95A-458F-9F19-8978C07C3FD2}"/>
                </a:ext>
              </a:extLst>
            </p:cNvPr>
            <p:cNvSpPr/>
            <p:nvPr/>
          </p:nvSpPr>
          <p:spPr>
            <a:xfrm rot="19694316">
              <a:off x="2788014" y="2094959"/>
              <a:ext cx="191563" cy="2653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3970182-0E02-4263-A606-5D76159D5EA1}"/>
                </a:ext>
              </a:extLst>
            </p:cNvPr>
            <p:cNvSpPr/>
            <p:nvPr/>
          </p:nvSpPr>
          <p:spPr>
            <a:xfrm rot="18264822">
              <a:off x="3320996" y="3462454"/>
              <a:ext cx="231791" cy="32101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53ED520-B414-4980-BD72-EA7B270F4631}"/>
                </a:ext>
              </a:extLst>
            </p:cNvPr>
            <p:cNvSpPr/>
            <p:nvPr/>
          </p:nvSpPr>
          <p:spPr>
            <a:xfrm rot="20068079">
              <a:off x="5547355" y="3335398"/>
              <a:ext cx="231791" cy="32101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69FF68D-46C9-49E5-B5EB-C008015BA8EF}"/>
                </a:ext>
              </a:extLst>
            </p:cNvPr>
            <p:cNvSpPr/>
            <p:nvPr/>
          </p:nvSpPr>
          <p:spPr>
            <a:xfrm rot="18423255">
              <a:off x="549493" y="1500543"/>
              <a:ext cx="174148" cy="2192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2309585-24E0-49DD-B082-C8906CE47325}"/>
                </a:ext>
              </a:extLst>
            </p:cNvPr>
            <p:cNvSpPr/>
            <p:nvPr/>
          </p:nvSpPr>
          <p:spPr>
            <a:xfrm rot="17322904">
              <a:off x="4956680" y="4402792"/>
              <a:ext cx="254970" cy="35311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F5BF060-E4E0-4744-964A-EB4D153A5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15628" y="1405695"/>
              <a:ext cx="3780161" cy="6234545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9C7F66F-9EDA-48FF-BB53-6597C99079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9347" y="765464"/>
              <a:ext cx="0" cy="10899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B681EDA-D6FF-4D96-B5B5-518A64D1CAD3}"/>
                </a:ext>
              </a:extLst>
            </p:cNvPr>
            <p:cNvSpPr/>
            <p:nvPr/>
          </p:nvSpPr>
          <p:spPr>
            <a:xfrm>
              <a:off x="0" y="6033696"/>
              <a:ext cx="681718" cy="8243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22CD8-3E5B-4B15-A566-04528D3A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8" y="397334"/>
            <a:ext cx="10515600" cy="1789849"/>
          </a:xfrm>
        </p:spPr>
        <p:txBody>
          <a:bodyPr>
            <a:noAutofit/>
          </a:bodyPr>
          <a:lstStyle/>
          <a:p>
            <a:pPr algn="r" rtl="1"/>
            <a:r>
              <a:rPr lang="he-IL" sz="4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באמצעות גורמים אביוטיים </a:t>
            </a:r>
            <a:b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he-IL" sz="4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(מרכיבים דוממים)</a:t>
            </a:r>
            <a:endParaRPr lang="en-IL" sz="4800" b="1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8718D21-22C9-41DA-AF66-1EE40877E09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38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איור של ציפור אוכלת פרי ">
            <a:extLst>
              <a:ext uri="{FF2B5EF4-FFF2-40B4-BE49-F238E27FC236}">
                <a16:creationId xmlns:a16="http://schemas.microsoft.com/office/drawing/2014/main" id="{508D95AD-FE97-4FD8-B91F-C53E2EEDF94D}"/>
              </a:ext>
            </a:extLst>
          </p:cNvPr>
          <p:cNvGrpSpPr/>
          <p:nvPr/>
        </p:nvGrpSpPr>
        <p:grpSpPr>
          <a:xfrm>
            <a:off x="0" y="0"/>
            <a:ext cx="5412258" cy="6923314"/>
            <a:chOff x="0" y="0"/>
            <a:chExt cx="5412258" cy="69233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8CCD10-1911-4484-B46C-C3D25B3F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5412258" cy="686867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5A77FE-7C78-4404-96E8-C1CB43EC9857}"/>
                </a:ext>
              </a:extLst>
            </p:cNvPr>
            <p:cNvSpPr/>
            <p:nvPr/>
          </p:nvSpPr>
          <p:spPr>
            <a:xfrm>
              <a:off x="0" y="6033696"/>
              <a:ext cx="681718" cy="8896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תוך גופית (אנדוזואוכוריה)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3821986" y="1320784"/>
            <a:ext cx="75318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Bef>
                <a:spcPct val="0"/>
              </a:spcBef>
            </a:pPr>
            <a:r>
              <a:rPr lang="he-IL" altLang="he-IL" sz="2000" dirty="0">
                <a:cs typeface="Calibri" panose="020F0502020204030204" pitchFamily="34" charset="0"/>
              </a:rPr>
              <a:t>פירות רבים הם עסיסיים, בעלי צבעים עזים (אדום-שחור) וטעם טוב, ומטרתם למשוך ציפורים ובעלי חיים אחרים. הפרי נאכל והזרע שאינו מתפרק במערכת העיכול, שוהה בה פרק זמן מסוים. הוא "נודד" עם בעל החיים למקום חדש, </a:t>
            </a:r>
          </a:p>
          <a:p>
            <a:pPr algn="r" rtl="1">
              <a:spcBef>
                <a:spcPct val="0"/>
              </a:spcBef>
            </a:pPr>
            <a:r>
              <a:rPr lang="he-IL" altLang="he-IL" sz="2000" dirty="0">
                <a:cs typeface="Calibri" panose="020F0502020204030204" pitchFamily="34" charset="0"/>
              </a:rPr>
              <a:t>שם הוא מופרש ונובט הרחק מצמח האם.</a:t>
            </a:r>
            <a:br>
              <a:rPr lang="en-US" altLang="he-IL" sz="2000" dirty="0">
                <a:cs typeface="Calibri" panose="020F0502020204030204" pitchFamily="34" charset="0"/>
              </a:rPr>
            </a:br>
            <a:r>
              <a:rPr lang="he-IL" altLang="he-IL" sz="2000" dirty="0">
                <a:cs typeface="Calibri" panose="020F0502020204030204" pitchFamily="34" charset="0"/>
              </a:rPr>
              <a:t>דוגמאות לעצים ושיחים שלהם פירות מסוג זה: </a:t>
            </a:r>
          </a:p>
          <a:p>
            <a:pPr algn="r" rtl="1">
              <a:spcBef>
                <a:spcPct val="0"/>
              </a:spcBef>
            </a:pPr>
            <a:r>
              <a:rPr lang="he-IL" altLang="he-IL" sz="20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אלה אטלנטית </a:t>
            </a:r>
          </a:p>
          <a:p>
            <a:pPr algn="r" rtl="1">
              <a:spcBef>
                <a:spcPct val="0"/>
              </a:spcBef>
            </a:pPr>
            <a:r>
              <a:rPr lang="he-IL" altLang="he-IL" sz="20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אלה ארץ ישראלית </a:t>
            </a:r>
          </a:p>
          <a:p>
            <a:pPr algn="r" rtl="1">
              <a:spcBef>
                <a:spcPct val="0"/>
              </a:spcBef>
            </a:pPr>
            <a:r>
              <a:rPr lang="he-IL" altLang="he-IL" sz="20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אלת המסטיק </a:t>
            </a:r>
          </a:p>
          <a:p>
            <a:pPr algn="r" rtl="1">
              <a:spcBef>
                <a:spcPct val="0"/>
              </a:spcBef>
            </a:pPr>
            <a:r>
              <a:rPr lang="he-IL" altLang="he-IL" sz="20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אזדרכת מצויה </a:t>
            </a:r>
          </a:p>
          <a:p>
            <a:pPr algn="r" rtl="1">
              <a:spcBef>
                <a:spcPct val="0"/>
              </a:spcBef>
            </a:pPr>
            <a:r>
              <a:rPr lang="he-IL" altLang="he-IL" sz="20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פטל קדוש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BA6F5-552C-419A-931B-23FA76E2D7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68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BD1D41-3E95-4FE7-A2DE-E3580C36A442}"/>
              </a:ext>
            </a:extLst>
          </p:cNvPr>
          <p:cNvGrpSpPr/>
          <p:nvPr/>
        </p:nvGrpSpPr>
        <p:grpSpPr>
          <a:xfrm>
            <a:off x="-7042" y="947446"/>
            <a:ext cx="12214717" cy="5975868"/>
            <a:chOff x="-7042" y="947446"/>
            <a:chExt cx="12214717" cy="59758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6AF7D7-1AD6-4C16-8933-27AE7440DFE5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042" y="947446"/>
              <a:ext cx="12214717" cy="591650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43709E-9574-4931-8518-10A76AB2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911" y="5957594"/>
              <a:ext cx="402303" cy="1706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C04AB6-2E1F-493D-A41C-9371DF61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320" y="5957594"/>
              <a:ext cx="682696" cy="65221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AA8D56-AA6A-4B90-ADB6-053448B92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63441">
              <a:off x="785408" y="5223210"/>
              <a:ext cx="384016" cy="8838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660673-C797-4946-B6B6-7058D763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142" y="4843529"/>
              <a:ext cx="1182526" cy="40230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04F24E-AB4F-49C9-85DC-EBD817458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911" y="6283703"/>
              <a:ext cx="682696" cy="274297"/>
            </a:xfrm>
            <a:prstGeom prst="rect">
              <a:avLst/>
            </a:prstGeom>
          </p:spPr>
        </p:pic>
        <p:pic>
          <p:nvPicPr>
            <p:cNvPr id="6" name="Picture 5" descr="איור של פרה באחו וערמת גללים ">
              <a:extLst>
                <a:ext uri="{FF2B5EF4-FFF2-40B4-BE49-F238E27FC236}">
                  <a16:creationId xmlns:a16="http://schemas.microsoft.com/office/drawing/2014/main" id="{14D46282-612E-4A5F-ABF8-5BE0E1653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395" y="2452712"/>
              <a:ext cx="3537314" cy="206884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D0EAA7-333C-4AE0-8782-1FBAD7465B5C}"/>
                </a:ext>
              </a:extLst>
            </p:cNvPr>
            <p:cNvSpPr/>
            <p:nvPr/>
          </p:nvSpPr>
          <p:spPr>
            <a:xfrm>
              <a:off x="0" y="6033696"/>
              <a:ext cx="681718" cy="8896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תוך גופית (אנדוזואוכוריה)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4908912" y="1320784"/>
            <a:ext cx="6444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Bef>
                <a:spcPct val="0"/>
              </a:spcBef>
            </a:pPr>
            <a:r>
              <a:rPr lang="he-IL" altLang="he-IL" sz="2000" dirty="0">
                <a:cs typeface="Calibri" panose="020F0502020204030204" pitchFamily="34" charset="0"/>
              </a:rPr>
              <a:t>הזרעים שלא נפגעים בעת המעבר במערכת העיכול של בעל החיים נפלטים החוצה, ואף "זוכים" לתוספת של לחות וחומרי דשן הנמצאים בהפרשותיו של בעל החיים.</a:t>
            </a:r>
            <a:endParaRPr lang="he-IL" altLang="he-IL" sz="2000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B7AC0E-053E-4684-A5BB-6E4E9A72A0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13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48BB9D-F76A-4F4F-AE63-02DCE387005F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6" name="Picture 5" descr="איור של נופים וצמחים מן המצגת  ">
              <a:extLst>
                <a:ext uri="{FF2B5EF4-FFF2-40B4-BE49-F238E27FC236}">
                  <a16:creationId xmlns:a16="http://schemas.microsoft.com/office/drawing/2014/main" id="{F15298F3-9433-4783-9AE5-973C74CD4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18" name="Picture 17" descr=" לוגו קקל &#10;קרן קימת לישראל &#10;החטיבה לחינוך וקהילה ">
              <a:extLst>
                <a:ext uri="{FF2B5EF4-FFF2-40B4-BE49-F238E27FC236}">
                  <a16:creationId xmlns:a16="http://schemas.microsoft.com/office/drawing/2014/main" id="{18FAD994-DF6D-4965-A039-BF7379E9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5354" y="626318"/>
              <a:ext cx="823562" cy="1089953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8DEC46-34B8-4114-AEF1-3E796CBB2D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9186" y="626318"/>
              <a:ext cx="0" cy="10899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22CD8-3E5B-4B15-A566-04528D3A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750" y="684976"/>
            <a:ext cx="8449434" cy="956310"/>
          </a:xfrm>
        </p:spPr>
        <p:txBody>
          <a:bodyPr>
            <a:noAutofit/>
          </a:bodyPr>
          <a:lstStyle/>
          <a:p>
            <a:pPr algn="r" rtl="1"/>
            <a:r>
              <a:rPr lang="he-IL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זורעים את דור העתיד, </a:t>
            </a:r>
            <a:br>
              <a:rPr lang="he-IL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5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זורעים תקווה</a:t>
            </a:r>
            <a:endParaRPr lang="en-IL" sz="5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95BB4CCE-B54F-AC48-B7FA-25F0F540F4AE}"/>
              </a:ext>
            </a:extLst>
          </p:cNvPr>
          <p:cNvSpPr txBox="1"/>
          <p:nvPr/>
        </p:nvSpPr>
        <p:spPr>
          <a:xfrm>
            <a:off x="8019952" y="6357109"/>
            <a:ext cx="3747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עיצוב ואיור: נטע יסמן</a:t>
            </a:r>
          </a:p>
        </p:txBody>
      </p:sp>
    </p:spTree>
    <p:extLst>
      <p:ext uri="{BB962C8B-B14F-4D97-AF65-F5344CB8AC3E}">
        <p14:creationId xmlns:p14="http://schemas.microsoft.com/office/powerpoint/2010/main" val="1651632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2" y="300000"/>
            <a:ext cx="9130047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באמצעות רוח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9" name="Picture 8" descr="איור של מכנף נאה">
            <a:extLst>
              <a:ext uri="{FF2B5EF4-FFF2-40B4-BE49-F238E27FC236}">
                <a16:creationId xmlns:a16="http://schemas.microsoft.com/office/drawing/2014/main" id="{2D7376F7-AF2B-4D90-873F-5F2C19D7C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11" y="3078913"/>
            <a:ext cx="2798495" cy="3618055"/>
          </a:xfrm>
          <a:prstGeom prst="rect">
            <a:avLst/>
          </a:prstGeom>
        </p:spPr>
      </p:pic>
      <p:pic>
        <p:nvPicPr>
          <p:cNvPr id="10" name="Picture 9" descr="איור של תגית מצויה&#10;">
            <a:extLst>
              <a:ext uri="{FF2B5EF4-FFF2-40B4-BE49-F238E27FC236}">
                <a16:creationId xmlns:a16="http://schemas.microsoft.com/office/drawing/2014/main" id="{CD6769AB-8D42-4BDA-9F70-165437B5D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582" y="3239945"/>
            <a:ext cx="2315070" cy="3618054"/>
          </a:xfrm>
          <a:prstGeom prst="rect">
            <a:avLst/>
          </a:prstGeom>
        </p:spPr>
      </p:pic>
      <p:pic>
        <p:nvPicPr>
          <p:cNvPr id="12" name="Picture 11" descr="איור של כתמה">
            <a:extLst>
              <a:ext uri="{FF2B5EF4-FFF2-40B4-BE49-F238E27FC236}">
                <a16:creationId xmlns:a16="http://schemas.microsoft.com/office/drawing/2014/main" id="{27742080-C8E9-4037-9F13-4134C333E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2323" y="3293991"/>
            <a:ext cx="2431834" cy="3564009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42F84AAE-6807-4E40-A1BE-BA90A79F07D6}"/>
              </a:ext>
            </a:extLst>
          </p:cNvPr>
          <p:cNvSpPr txBox="1"/>
          <p:nvPr/>
        </p:nvSpPr>
        <p:spPr>
          <a:xfrm>
            <a:off x="9799983" y="2388867"/>
            <a:ext cx="87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כתמה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F7EB143-BDE7-4746-9B87-14BE7899C54D}"/>
              </a:ext>
            </a:extLst>
          </p:cNvPr>
          <p:cNvSpPr txBox="1">
            <a:spLocks/>
          </p:cNvSpPr>
          <p:nvPr/>
        </p:nvSpPr>
        <p:spPr>
          <a:xfrm>
            <a:off x="838200" y="300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39D081-A24B-4A27-B264-4090A83818AB}"/>
              </a:ext>
            </a:extLst>
          </p:cNvPr>
          <p:cNvSpPr txBox="1"/>
          <p:nvPr/>
        </p:nvSpPr>
        <p:spPr>
          <a:xfrm>
            <a:off x="0" y="1320784"/>
            <a:ext cx="1135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ישנם זרעים ופירות שלהם מנגנונים המאפשרים לרוח לשאת אותם למרחק. </a:t>
            </a:r>
          </a:p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למשל: ציצת שיער (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סביון, גדילן, כתמה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), כנפיות (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מכנף נאה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), נזר (כתר) קרומי הדומה למצנח רחיפה (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תגית מצויה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algn="r" rtl="1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הפצה באמצעות הרוח מאפשרת הפצה למרחקים גדולים.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21FD6-F03E-40BF-B3AE-3C1074C4E0C4}"/>
              </a:ext>
            </a:extLst>
          </p:cNvPr>
          <p:cNvSpPr txBox="1"/>
          <p:nvPr/>
        </p:nvSpPr>
        <p:spPr>
          <a:xfrm>
            <a:off x="5265014" y="2388867"/>
            <a:ext cx="1500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מכנף נאה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6B5DFA-C9FF-4E7E-A409-BA78749534A6}"/>
              </a:ext>
            </a:extLst>
          </p:cNvPr>
          <p:cNvSpPr txBox="1"/>
          <p:nvPr/>
        </p:nvSpPr>
        <p:spPr>
          <a:xfrm>
            <a:off x="1292713" y="2388867"/>
            <a:ext cx="1500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תגית מצויה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72F13-0770-4EFB-AF7E-DD7BD2008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1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CF09B7-9306-4D93-A909-C2029D04C087}"/>
              </a:ext>
            </a:extLst>
          </p:cNvPr>
          <p:cNvGrpSpPr/>
          <p:nvPr/>
        </p:nvGrpSpPr>
        <p:grpSpPr>
          <a:xfrm>
            <a:off x="-639170" y="-644762"/>
            <a:ext cx="12831169" cy="7502762"/>
            <a:chOff x="-639170" y="-644762"/>
            <a:chExt cx="12831169" cy="75027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AC57AE-1C0A-4E87-B45D-073AD4AC1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11" name="Picture 10" descr="איור של ענף של מכנף נאה ">
              <a:extLst>
                <a:ext uri="{FF2B5EF4-FFF2-40B4-BE49-F238E27FC236}">
                  <a16:creationId xmlns:a16="http://schemas.microsoft.com/office/drawing/2014/main" id="{21B44A2E-6AEE-4900-9F35-F67E04F9A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39170" y="-644762"/>
              <a:ext cx="3566967" cy="461157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73B20E-F064-419C-B812-890A93005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948" y="3318895"/>
              <a:ext cx="1006104" cy="11099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57ABD9-78B8-4A3B-B3E5-CDBAF456F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568" y="5286863"/>
              <a:ext cx="1583804" cy="62313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39CC52-FBE3-4AF5-9E83-F1318F9E0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504" y="2108663"/>
              <a:ext cx="993122" cy="126574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2" y="300000"/>
            <a:ext cx="9130047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באמצעות רוח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 – </a:t>
            </a:r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בעזרת כנפית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AD4257-C66A-40CF-B52D-03541BC76111}"/>
              </a:ext>
            </a:extLst>
          </p:cNvPr>
          <p:cNvSpPr txBox="1"/>
          <p:nvPr/>
        </p:nvSpPr>
        <p:spPr>
          <a:xfrm>
            <a:off x="2442574" y="1321725"/>
            <a:ext cx="891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לדוגמה: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אדר סורי 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ו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מכנף נאה</a:t>
            </a:r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5BA841-A3F7-4674-823F-C9389FCBB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90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איור הפצה של ציציות שיער ">
            <a:extLst>
              <a:ext uri="{FF2B5EF4-FFF2-40B4-BE49-F238E27FC236}">
                <a16:creationId xmlns:a16="http://schemas.microsoft.com/office/drawing/2014/main" id="{65EAAB3E-E427-4E50-BF12-BDD24902A303}"/>
              </a:ext>
            </a:extLst>
          </p:cNvPr>
          <p:cNvGrpSpPr/>
          <p:nvPr/>
        </p:nvGrpSpPr>
        <p:grpSpPr>
          <a:xfrm>
            <a:off x="0" y="2276060"/>
            <a:ext cx="12192000" cy="4581939"/>
            <a:chOff x="0" y="2276060"/>
            <a:chExt cx="12192000" cy="45819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6BC9B6-0521-42D4-9228-B655E0283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841749"/>
              <a:ext cx="12192000" cy="30162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5E913D-8C08-4EBA-BC2B-FA6E3A47D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75" t="33188"/>
            <a:stretch/>
          </p:blipFill>
          <p:spPr>
            <a:xfrm flipH="1">
              <a:off x="0" y="2276060"/>
              <a:ext cx="7086600" cy="458193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באמצעות רוח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 – </a:t>
            </a:r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בעזרת ציצית שיער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47EF06-1498-4E84-B202-BB34DD1D34CA}"/>
              </a:ext>
            </a:extLst>
          </p:cNvPr>
          <p:cNvSpPr txBox="1"/>
          <p:nvPr/>
        </p:nvSpPr>
        <p:spPr>
          <a:xfrm>
            <a:off x="0" y="1320784"/>
            <a:ext cx="1135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אופיינית למשפחת המורכבים. לדוגמה: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סביון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גדילן </a:t>
            </a:r>
            <a:r>
              <a:rPr lang="he-IL" sz="2000" dirty="0">
                <a:latin typeface="+mn-lt"/>
                <a:cs typeface="Calibri" panose="020F0502020204030204" pitchFamily="34" charset="0"/>
              </a:rPr>
              <a:t>ו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כתמה</a:t>
            </a:r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38A78C-F5AF-48FE-ADF2-2ED00E4F09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89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איור של תגית מצויה ופריה ">
            <a:extLst>
              <a:ext uri="{FF2B5EF4-FFF2-40B4-BE49-F238E27FC236}">
                <a16:creationId xmlns:a16="http://schemas.microsoft.com/office/drawing/2014/main" id="{6F5AE875-9C59-41E0-A075-5F9F48BAE091}"/>
              </a:ext>
            </a:extLst>
          </p:cNvPr>
          <p:cNvGrpSpPr/>
          <p:nvPr/>
        </p:nvGrpSpPr>
        <p:grpSpPr>
          <a:xfrm>
            <a:off x="0" y="2171031"/>
            <a:ext cx="12192000" cy="4686969"/>
            <a:chOff x="0" y="2171031"/>
            <a:chExt cx="12192000" cy="4686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CEC1AC-1F6F-4243-98EA-0E3ED88CC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48150"/>
              <a:ext cx="12192000" cy="26098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A122C8-D69B-44A1-979F-64533CE92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527">
              <a:off x="5417415" y="3416573"/>
              <a:ext cx="1238635" cy="12440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9D0693-7B63-4B62-8C67-95A1AE337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14" y="2171031"/>
              <a:ext cx="2997199" cy="468410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באמצעות רוח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 – </a:t>
            </a:r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בעזרת נזר (כתר) קרומי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1CF91-4B0A-4C0A-8A9C-31F656115F43}"/>
              </a:ext>
            </a:extLst>
          </p:cNvPr>
          <p:cNvSpPr txBox="1"/>
          <p:nvPr/>
        </p:nvSpPr>
        <p:spPr>
          <a:xfrm>
            <a:off x="0" y="1325754"/>
            <a:ext cx="1135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לדוגמה: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תגית מצויה</a:t>
            </a:r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5CD0E1-478A-4576-9674-1812349FB3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98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איור של ירוקת החמור">
            <a:extLst>
              <a:ext uri="{FF2B5EF4-FFF2-40B4-BE49-F238E27FC236}">
                <a16:creationId xmlns:a16="http://schemas.microsoft.com/office/drawing/2014/main" id="{DAC9450C-2EE3-4A83-9511-020EB3C12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24" y="2144554"/>
            <a:ext cx="4273001" cy="4384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עצמית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977549" y="1321724"/>
            <a:ext cx="10376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ישנם צמחים שיש להם מנגנונים עצמיים להפצת זרעיהם. למשל, יש פירות שמתפוצצים ומתיזים את זרעיהם. </a:t>
            </a:r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טווח ההפצה העצמית של הזרעים מוגבל.</a:t>
            </a:r>
          </a:p>
        </p:txBody>
      </p:sp>
      <p:pic>
        <p:nvPicPr>
          <p:cNvPr id="4" name="Picture 3" descr="איור של תורמוס">
            <a:extLst>
              <a:ext uri="{FF2B5EF4-FFF2-40B4-BE49-F238E27FC236}">
                <a16:creationId xmlns:a16="http://schemas.microsoft.com/office/drawing/2014/main" id="{630173A8-0268-45D4-BD8B-243CC5D66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837" y="2939205"/>
            <a:ext cx="2991920" cy="3053482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2D4A54C8-F39D-4729-8CEF-B94F3B20824A}"/>
              </a:ext>
            </a:extLst>
          </p:cNvPr>
          <p:cNvSpPr txBox="1"/>
          <p:nvPr/>
        </p:nvSpPr>
        <p:spPr>
          <a:xfrm>
            <a:off x="2461134" y="6281375"/>
            <a:ext cx="6941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תורמוס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ירוקת החמור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188C4-A6B5-4623-BE7F-658F08BCC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81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איור של ירוקת החמור &#10;">
            <a:extLst>
              <a:ext uri="{FF2B5EF4-FFF2-40B4-BE49-F238E27FC236}">
                <a16:creationId xmlns:a16="http://schemas.microsoft.com/office/drawing/2014/main" id="{8B25563D-499D-4354-A4DE-C8A83FCFB318}"/>
              </a:ext>
            </a:extLst>
          </p:cNvPr>
          <p:cNvGrpSpPr/>
          <p:nvPr/>
        </p:nvGrpSpPr>
        <p:grpSpPr>
          <a:xfrm>
            <a:off x="0" y="2692401"/>
            <a:ext cx="12192000" cy="4165599"/>
            <a:chOff x="0" y="2692401"/>
            <a:chExt cx="12192000" cy="4165599"/>
          </a:xfrm>
        </p:grpSpPr>
        <p:pic>
          <p:nvPicPr>
            <p:cNvPr id="4" name="Picture 3" descr="איור של צמחי ירוקת החמור">
              <a:extLst>
                <a:ext uri="{FF2B5EF4-FFF2-40B4-BE49-F238E27FC236}">
                  <a16:creationId xmlns:a16="http://schemas.microsoft.com/office/drawing/2014/main" id="{82DC1128-32A3-4545-A762-19043BE33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692401"/>
              <a:ext cx="12192000" cy="41655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585CE9-3BCB-4BE1-BE91-7FF2B803CB18}"/>
                </a:ext>
              </a:extLst>
            </p:cNvPr>
            <p:cNvSpPr/>
            <p:nvPr/>
          </p:nvSpPr>
          <p:spPr>
            <a:xfrm>
              <a:off x="0" y="6033696"/>
              <a:ext cx="681718" cy="8243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עצמית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6325704" y="1321724"/>
            <a:ext cx="5028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הצמח ירוקת החמור מתיז החוצה את תוכן פריו הרירי כאשר הוא בשל. </a:t>
            </a:r>
          </a:p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נגיעה קלה בפרי הבשל מנתקת אותו מהצמח, והזרעים ניתזים מתוכו בסילון.</a:t>
            </a:r>
          </a:p>
          <a:p>
            <a:pPr algn="r" rtl="1"/>
            <a:endParaRPr lang="he-IL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ירוקת החמור </a:t>
            </a:r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3E8CF-9134-49E8-8BF9-1CFE9B6905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28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88B-6567-4A87-A075-267200B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00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4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הפצה עצמית</a:t>
            </a:r>
            <a:endParaRPr lang="en-IL" sz="4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6383-502A-4ADB-A97A-1940DD22882C}"/>
              </a:ext>
            </a:extLst>
          </p:cNvPr>
          <p:cNvSpPr txBox="1"/>
          <p:nvPr/>
        </p:nvSpPr>
        <p:spPr>
          <a:xfrm>
            <a:off x="530087" y="1321724"/>
            <a:ext cx="108237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כאשר תרמילו של התורמוס מתייבש, קשוותיו מסתלסלות, והפרי נפתח בבת אחת </a:t>
            </a:r>
          </a:p>
          <a:p>
            <a:pPr algn="r" rtl="1"/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ומעיף את הזרע למרחק ניכר מצמח האם.</a:t>
            </a: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תורמוס</a:t>
            </a:r>
          </a:p>
        </p:txBody>
      </p:sp>
      <p:grpSp>
        <p:nvGrpSpPr>
          <p:cNvPr id="3" name="Group 2" descr="איור של תרמילי תורמוס פתוחים וסגורים">
            <a:extLst>
              <a:ext uri="{FF2B5EF4-FFF2-40B4-BE49-F238E27FC236}">
                <a16:creationId xmlns:a16="http://schemas.microsoft.com/office/drawing/2014/main" id="{970B3CF6-137C-451F-98CB-F8798C62B5CE}"/>
              </a:ext>
            </a:extLst>
          </p:cNvPr>
          <p:cNvGrpSpPr/>
          <p:nvPr/>
        </p:nvGrpSpPr>
        <p:grpSpPr>
          <a:xfrm>
            <a:off x="272334" y="2178561"/>
            <a:ext cx="11536917" cy="4940113"/>
            <a:chOff x="272334" y="2178561"/>
            <a:chExt cx="11536917" cy="49401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C4BE46-8F04-4347-9D09-E3779CC49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34" y="2178561"/>
              <a:ext cx="3563506" cy="46841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9A7C74-2730-4396-AFC0-89820699C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5111" y="2434569"/>
              <a:ext cx="7884140" cy="468410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F412158-F8BA-41BD-A248-92279384B1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" y="6099292"/>
            <a:ext cx="472031" cy="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5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50968</TotalTime>
  <Words>618</Words>
  <Application>Microsoft Office PowerPoint</Application>
  <PresentationFormat>Widescreen</PresentationFormat>
  <Paragraphs>79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הפצת זרעים ופירות</vt:lpstr>
      <vt:lpstr>הפצה באמצעות גורמים אביוטיים  (מרכיבים דוממים)</vt:lpstr>
      <vt:lpstr>הפצה באמצעות רוח</vt:lpstr>
      <vt:lpstr>הפצה באמצעות רוח – בעזרת כנפית</vt:lpstr>
      <vt:lpstr>הפצה באמצעות רוח – בעזרת ציצית שיער</vt:lpstr>
      <vt:lpstr>הפצה באמצעות רוח – בעזרת נזר (כתר) קרומי</vt:lpstr>
      <vt:lpstr>הפצה עצמית</vt:lpstr>
      <vt:lpstr>הפצה עצמית</vt:lpstr>
      <vt:lpstr>הפצה עצמית</vt:lpstr>
      <vt:lpstr>הפצה עצמית</vt:lpstr>
      <vt:lpstr>הפצה באמצעות מים</vt:lpstr>
      <vt:lpstr>הפצה באמצעות מים</vt:lpstr>
      <vt:lpstr>הפצה באמצעות מים</vt:lpstr>
      <vt:lpstr>הפצה באמצעות גורמים ביוטיים:  בעלי חיים (זואוכוריה)</vt:lpstr>
      <vt:lpstr>הפצה חוץ גופית (אפיזואוכוריה)</vt:lpstr>
      <vt:lpstr>הפצה חוץ גופית (אפיזואוכוריה)</vt:lpstr>
      <vt:lpstr>הפצה חוץ גופית מכוונת (סינזואוכוריה) </vt:lpstr>
      <vt:lpstr>הפצה חוץ גופית מכוונת (סינזואוכוריה) </vt:lpstr>
      <vt:lpstr>הפצה חוץ גופית מכוונת (סינזואוכוריה)</vt:lpstr>
      <vt:lpstr>הפצה תוך גופית (אנדוזואוכוריה)</vt:lpstr>
      <vt:lpstr>הפצה תוך גופית (אנדוזואוכוריה)</vt:lpstr>
      <vt:lpstr>זורעים את דור העתיד,  זורעים תקווה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KKL_Seed_distribution</dc:title>
  <dc:creator>Yasman, Neta;KKL</dc:creator>
  <cp:keywords>KKL</cp:keywords>
  <cp:lastModifiedBy>Tsvika Krauzer</cp:lastModifiedBy>
  <cp:revision>165</cp:revision>
  <dcterms:created xsi:type="dcterms:W3CDTF">2021-05-02T12:53:36Z</dcterms:created>
  <dcterms:modified xsi:type="dcterms:W3CDTF">2024-01-29T09:17:15Z</dcterms:modified>
</cp:coreProperties>
</file>