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8288000" cy="10287000"/>
  <p:notesSz cx="6858000" cy="9144000"/>
  <p:embeddedFontLst>
    <p:embeddedFont>
      <p:font typeface="Arimo" panose="020B0604020202020204" charset="0"/>
      <p:regular r:id="rId51"/>
    </p:embeddedFont>
    <p:embeddedFont>
      <p:font typeface="Calibri (MS)" panose="020B0604020202020204" charset="0"/>
      <p:regular r:id="rId52"/>
    </p:embeddedFont>
    <p:embeddedFont>
      <p:font typeface="Comic Sans" panose="020B0604020202020204" charset="0"/>
      <p:regular r:id="rId53"/>
    </p:embeddedFont>
    <p:embeddedFont>
      <p:font typeface="Comic Sans Bold" panose="020B0604020202020204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livnot.org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7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7040" y="-208236"/>
            <a:ext cx="7680960" cy="11629120"/>
          </a:xfrm>
          <a:custGeom>
            <a:avLst/>
            <a:gdLst/>
            <a:ahLst/>
            <a:cxnLst/>
            <a:rect l="l" t="t" r="r" b="b"/>
            <a:pathLst>
              <a:path w="7680960" h="11629120">
                <a:moveTo>
                  <a:pt x="0" y="0"/>
                </a:moveTo>
                <a:lnTo>
                  <a:pt x="7680960" y="0"/>
                </a:lnTo>
                <a:lnTo>
                  <a:pt x="7680960" y="11629121"/>
                </a:lnTo>
                <a:lnTo>
                  <a:pt x="0" y="116291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915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1577340" y="3111732"/>
            <a:ext cx="15133320" cy="3509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99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New Year</a:t>
            </a:r>
          </a:p>
          <a:p>
            <a:pPr algn="ctr">
              <a:lnSpc>
                <a:spcPts val="11880"/>
              </a:lnSpc>
            </a:pPr>
            <a:r>
              <a:rPr lang="en-US" sz="99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 of the Trees</a:t>
            </a:r>
          </a:p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Virtual Tu B’Shvat Seder</a:t>
            </a:r>
          </a:p>
        </p:txBody>
      </p:sp>
      <p:sp>
        <p:nvSpPr>
          <p:cNvPr id="4" name="Freeform 4"/>
          <p:cNvSpPr/>
          <p:nvPr/>
        </p:nvSpPr>
        <p:spPr>
          <a:xfrm>
            <a:off x="-19050" y="4862655"/>
            <a:ext cx="5339439" cy="4749879"/>
          </a:xfrm>
          <a:custGeom>
            <a:avLst/>
            <a:gdLst/>
            <a:ahLst/>
            <a:cxnLst/>
            <a:rect l="l" t="t" r="r" b="b"/>
            <a:pathLst>
              <a:path w="5339439" h="4749879">
                <a:moveTo>
                  <a:pt x="0" y="0"/>
                </a:moveTo>
                <a:lnTo>
                  <a:pt x="5339439" y="0"/>
                </a:lnTo>
                <a:lnTo>
                  <a:pt x="5339439" y="4749880"/>
                </a:lnTo>
                <a:lnTo>
                  <a:pt x="0" y="4749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221" r="-200003" b="-11475"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7FBFDFD4-AC09-E25C-41B0-FC1A3050F9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C50EBD63-09D4-59D6-8655-7594F606061D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  <p:pic>
        <p:nvPicPr>
          <p:cNvPr id="9" name="תמונה 8">
            <a:hlinkClick r:id="rId5"/>
            <a:extLst>
              <a:ext uri="{FF2B5EF4-FFF2-40B4-BE49-F238E27FC236}">
                <a16:creationId xmlns:a16="http://schemas.microsoft.com/office/drawing/2014/main" id="{8CAE88AD-27EA-9659-BB46-7E0AEDE389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5" y="872409"/>
            <a:ext cx="2289612" cy="1086825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3871AC74-9387-A05B-DDAA-DB847DFD5B06}"/>
              </a:ext>
            </a:extLst>
          </p:cNvPr>
          <p:cNvSpPr txBox="1"/>
          <p:nvPr/>
        </p:nvSpPr>
        <p:spPr>
          <a:xfrm>
            <a:off x="361057" y="266701"/>
            <a:ext cx="2289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b="1" dirty="0">
                <a:solidFill>
                  <a:schemeClr val="bg1">
                    <a:lumMod val="50000"/>
                  </a:schemeClr>
                </a:solidFill>
              </a:rPr>
              <a:t>Translated by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0040" y="1031472"/>
            <a:ext cx="17647920" cy="189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Like at the Passover seder,</a:t>
            </a:r>
          </a:p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We have 4 cups at The Tu B’Shvat seder: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34F88A1-F4F6-05C7-3B2D-819AB0A2F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0D41CE-483C-3320-F7A2-D77B50C10F3C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0040" y="1008612"/>
            <a:ext cx="17647920" cy="189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Like at the Passover seder,</a:t>
            </a:r>
          </a:p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We have 4 cups at The Tu B’Shvat seder: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28900" y="7364578"/>
            <a:ext cx="3200400" cy="189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70AD4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The white cup</a:t>
            </a:r>
          </a:p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Represents the fall, when the drimia blooms</a:t>
            </a:r>
          </a:p>
        </p:txBody>
      </p:sp>
      <p:sp>
        <p:nvSpPr>
          <p:cNvPr id="4" name="Freeform 4"/>
          <p:cNvSpPr/>
          <p:nvPr/>
        </p:nvSpPr>
        <p:spPr>
          <a:xfrm>
            <a:off x="177390" y="3175559"/>
            <a:ext cx="4503420" cy="3830317"/>
          </a:xfrm>
          <a:custGeom>
            <a:avLst/>
            <a:gdLst/>
            <a:ahLst/>
            <a:cxnLst/>
            <a:rect l="l" t="t" r="r" b="b"/>
            <a:pathLst>
              <a:path w="4503420" h="3830317">
                <a:moveTo>
                  <a:pt x="0" y="0"/>
                </a:moveTo>
                <a:lnTo>
                  <a:pt x="4503420" y="0"/>
                </a:lnTo>
                <a:lnTo>
                  <a:pt x="4503420" y="3830317"/>
                </a:lnTo>
                <a:lnTo>
                  <a:pt x="0" y="38303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3760" t="-61473" r="-22336" b="-107098"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D94F395-D9FC-6565-B468-D04488F37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FEC3058C-2F0C-7D4F-F718-A958E9334B3B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0040" y="1008612"/>
            <a:ext cx="17647920" cy="189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Like at the Passover seder,</a:t>
            </a:r>
          </a:p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We have 4 cups at The Tu B’Shvat seder:</a:t>
            </a:r>
          </a:p>
        </p:txBody>
      </p:sp>
      <p:sp>
        <p:nvSpPr>
          <p:cNvPr id="3" name="Freeform 3"/>
          <p:cNvSpPr/>
          <p:nvPr/>
        </p:nvSpPr>
        <p:spPr>
          <a:xfrm>
            <a:off x="4551200" y="3175559"/>
            <a:ext cx="4503420" cy="4166311"/>
          </a:xfrm>
          <a:custGeom>
            <a:avLst/>
            <a:gdLst/>
            <a:ahLst/>
            <a:cxnLst/>
            <a:rect l="l" t="t" r="r" b="b"/>
            <a:pathLst>
              <a:path w="4503420" h="4166311">
                <a:moveTo>
                  <a:pt x="0" y="0"/>
                </a:moveTo>
                <a:lnTo>
                  <a:pt x="4503420" y="0"/>
                </a:lnTo>
                <a:lnTo>
                  <a:pt x="4503420" y="4166311"/>
                </a:lnTo>
                <a:lnTo>
                  <a:pt x="0" y="41663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3908" t="-53769" r="-112182" b="-9313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TextBox 4"/>
          <p:cNvSpPr txBox="1"/>
          <p:nvPr/>
        </p:nvSpPr>
        <p:spPr>
          <a:xfrm>
            <a:off x="4680810" y="7425614"/>
            <a:ext cx="4244199" cy="178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70AD4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The pink cup</a:t>
            </a:r>
          </a:p>
          <a:p>
            <a:pPr algn="ctr">
              <a:lnSpc>
                <a:spcPts val="3599"/>
              </a:lnSpc>
            </a:pPr>
            <a:r>
              <a:rPr lang="en-US" sz="2999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Represents the winter, when the Cyclamen and the almond trees bloom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8900" y="7364578"/>
            <a:ext cx="3200400" cy="189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70AD4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The white cup</a:t>
            </a:r>
          </a:p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Represents the fall, when the drimia blooms</a:t>
            </a:r>
          </a:p>
        </p:txBody>
      </p:sp>
      <p:sp>
        <p:nvSpPr>
          <p:cNvPr id="6" name="Freeform 6"/>
          <p:cNvSpPr/>
          <p:nvPr/>
        </p:nvSpPr>
        <p:spPr>
          <a:xfrm>
            <a:off x="177390" y="3175559"/>
            <a:ext cx="4503420" cy="3830317"/>
          </a:xfrm>
          <a:custGeom>
            <a:avLst/>
            <a:gdLst/>
            <a:ahLst/>
            <a:cxnLst/>
            <a:rect l="l" t="t" r="r" b="b"/>
            <a:pathLst>
              <a:path w="4503420" h="3830317">
                <a:moveTo>
                  <a:pt x="0" y="0"/>
                </a:moveTo>
                <a:lnTo>
                  <a:pt x="4503420" y="0"/>
                </a:lnTo>
                <a:lnTo>
                  <a:pt x="4503420" y="3830317"/>
                </a:lnTo>
                <a:lnTo>
                  <a:pt x="0" y="3830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3760" t="-61473" r="-22336" b="-107098"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68024BC-3F9C-7CE8-4050-349DA4930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A338B375-6BCC-0247-9202-D0B5FBE442D7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0040" y="1008612"/>
            <a:ext cx="17647920" cy="189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Like at the Passover seder,</a:t>
            </a:r>
          </a:p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We have 4 cups at The Tu B’Shvat seder:</a:t>
            </a:r>
          </a:p>
        </p:txBody>
      </p:sp>
      <p:sp>
        <p:nvSpPr>
          <p:cNvPr id="3" name="Freeform 3"/>
          <p:cNvSpPr/>
          <p:nvPr/>
        </p:nvSpPr>
        <p:spPr>
          <a:xfrm>
            <a:off x="9306962" y="3041852"/>
            <a:ext cx="4683442" cy="4097731"/>
          </a:xfrm>
          <a:custGeom>
            <a:avLst/>
            <a:gdLst/>
            <a:ahLst/>
            <a:cxnLst/>
            <a:rect l="l" t="t" r="r" b="b"/>
            <a:pathLst>
              <a:path w="4683442" h="4097731">
                <a:moveTo>
                  <a:pt x="0" y="0"/>
                </a:moveTo>
                <a:lnTo>
                  <a:pt x="4683442" y="0"/>
                </a:lnTo>
                <a:lnTo>
                  <a:pt x="4683442" y="4097731"/>
                </a:lnTo>
                <a:lnTo>
                  <a:pt x="0" y="40977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968" t="-56347" r="-186523" b="-94700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TextBox 4"/>
          <p:cNvSpPr txBox="1"/>
          <p:nvPr/>
        </p:nvSpPr>
        <p:spPr>
          <a:xfrm>
            <a:off x="9572709" y="7416089"/>
            <a:ext cx="4151948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70AD4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The colorful cup</a:t>
            </a:r>
          </a:p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Represents the spring, when the fields fill with colorful flowers</a:t>
            </a:r>
          </a:p>
        </p:txBody>
      </p:sp>
      <p:sp>
        <p:nvSpPr>
          <p:cNvPr id="5" name="Freeform 5"/>
          <p:cNvSpPr/>
          <p:nvPr/>
        </p:nvSpPr>
        <p:spPr>
          <a:xfrm>
            <a:off x="4551200" y="3175559"/>
            <a:ext cx="4503420" cy="4166311"/>
          </a:xfrm>
          <a:custGeom>
            <a:avLst/>
            <a:gdLst/>
            <a:ahLst/>
            <a:cxnLst/>
            <a:rect l="l" t="t" r="r" b="b"/>
            <a:pathLst>
              <a:path w="4503420" h="4166311">
                <a:moveTo>
                  <a:pt x="0" y="0"/>
                </a:moveTo>
                <a:lnTo>
                  <a:pt x="4503420" y="0"/>
                </a:lnTo>
                <a:lnTo>
                  <a:pt x="4503420" y="4166311"/>
                </a:lnTo>
                <a:lnTo>
                  <a:pt x="0" y="41663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3908" t="-53769" r="-112182" b="-9313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TextBox 6"/>
          <p:cNvSpPr txBox="1"/>
          <p:nvPr/>
        </p:nvSpPr>
        <p:spPr>
          <a:xfrm>
            <a:off x="4680810" y="7425614"/>
            <a:ext cx="4244199" cy="178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70AD4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The pink cup</a:t>
            </a:r>
          </a:p>
          <a:p>
            <a:pPr algn="ctr">
              <a:lnSpc>
                <a:spcPts val="3599"/>
              </a:lnSpc>
            </a:pPr>
            <a:r>
              <a:rPr lang="en-US" sz="2999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Represents the winter, when the Cyclamen and the almond trees bloom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8900" y="7364578"/>
            <a:ext cx="3200400" cy="189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70AD4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The white cup</a:t>
            </a:r>
          </a:p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Represents the fall, when the drimia blooms</a:t>
            </a:r>
          </a:p>
        </p:txBody>
      </p:sp>
      <p:sp>
        <p:nvSpPr>
          <p:cNvPr id="8" name="Freeform 8"/>
          <p:cNvSpPr/>
          <p:nvPr/>
        </p:nvSpPr>
        <p:spPr>
          <a:xfrm>
            <a:off x="177390" y="3175559"/>
            <a:ext cx="4503420" cy="3830317"/>
          </a:xfrm>
          <a:custGeom>
            <a:avLst/>
            <a:gdLst/>
            <a:ahLst/>
            <a:cxnLst/>
            <a:rect l="l" t="t" r="r" b="b"/>
            <a:pathLst>
              <a:path w="4503420" h="3830317">
                <a:moveTo>
                  <a:pt x="0" y="0"/>
                </a:moveTo>
                <a:lnTo>
                  <a:pt x="4503420" y="0"/>
                </a:lnTo>
                <a:lnTo>
                  <a:pt x="4503420" y="3830317"/>
                </a:lnTo>
                <a:lnTo>
                  <a:pt x="0" y="38303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3760" t="-61473" r="-22336" b="-107098"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932790AD-AFAC-B011-ECA4-6CAC3E5451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D8ACF5E6-96FB-5FED-DF72-7CCED245FEEF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98780" y="3175559"/>
            <a:ext cx="4869180" cy="4120591"/>
          </a:xfrm>
          <a:custGeom>
            <a:avLst/>
            <a:gdLst/>
            <a:ahLst/>
            <a:cxnLst/>
            <a:rect l="l" t="t" r="r" b="b"/>
            <a:pathLst>
              <a:path w="4869180" h="4120591">
                <a:moveTo>
                  <a:pt x="0" y="0"/>
                </a:moveTo>
                <a:lnTo>
                  <a:pt x="4869180" y="0"/>
                </a:lnTo>
                <a:lnTo>
                  <a:pt x="4869180" y="4120591"/>
                </a:lnTo>
                <a:lnTo>
                  <a:pt x="0" y="41205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7142" r="-275586" b="-92506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320040" y="1008612"/>
            <a:ext cx="17647920" cy="189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Like at the Passover seder,</a:t>
            </a:r>
          </a:p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We have 4 cups at The Tu B’Shvat seder: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372357" y="7614461"/>
            <a:ext cx="2871788" cy="143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70AD4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The red cup</a:t>
            </a:r>
          </a:p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Represents the hot summer</a:t>
            </a:r>
          </a:p>
        </p:txBody>
      </p:sp>
      <p:sp>
        <p:nvSpPr>
          <p:cNvPr id="5" name="Freeform 5"/>
          <p:cNvSpPr/>
          <p:nvPr/>
        </p:nvSpPr>
        <p:spPr>
          <a:xfrm>
            <a:off x="9306962" y="3041852"/>
            <a:ext cx="4683442" cy="4097731"/>
          </a:xfrm>
          <a:custGeom>
            <a:avLst/>
            <a:gdLst/>
            <a:ahLst/>
            <a:cxnLst/>
            <a:rect l="l" t="t" r="r" b="b"/>
            <a:pathLst>
              <a:path w="4683442" h="4097731">
                <a:moveTo>
                  <a:pt x="0" y="0"/>
                </a:moveTo>
                <a:lnTo>
                  <a:pt x="4683442" y="0"/>
                </a:lnTo>
                <a:lnTo>
                  <a:pt x="4683442" y="4097731"/>
                </a:lnTo>
                <a:lnTo>
                  <a:pt x="0" y="4097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968" t="-56347" r="-186523" b="-94700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TextBox 6"/>
          <p:cNvSpPr txBox="1"/>
          <p:nvPr/>
        </p:nvSpPr>
        <p:spPr>
          <a:xfrm>
            <a:off x="9572709" y="7416089"/>
            <a:ext cx="4151948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70AD4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The colorful cup</a:t>
            </a:r>
          </a:p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Represents the spring, when the fields fill with colorful flowers</a:t>
            </a:r>
          </a:p>
        </p:txBody>
      </p:sp>
      <p:sp>
        <p:nvSpPr>
          <p:cNvPr id="7" name="Freeform 7"/>
          <p:cNvSpPr/>
          <p:nvPr/>
        </p:nvSpPr>
        <p:spPr>
          <a:xfrm>
            <a:off x="4551200" y="3175559"/>
            <a:ext cx="4503420" cy="4166311"/>
          </a:xfrm>
          <a:custGeom>
            <a:avLst/>
            <a:gdLst/>
            <a:ahLst/>
            <a:cxnLst/>
            <a:rect l="l" t="t" r="r" b="b"/>
            <a:pathLst>
              <a:path w="4503420" h="4166311">
                <a:moveTo>
                  <a:pt x="0" y="0"/>
                </a:moveTo>
                <a:lnTo>
                  <a:pt x="4503420" y="0"/>
                </a:lnTo>
                <a:lnTo>
                  <a:pt x="4503420" y="4166311"/>
                </a:lnTo>
                <a:lnTo>
                  <a:pt x="0" y="416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3908" t="-53769" r="-112182" b="-9313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TextBox 8"/>
          <p:cNvSpPr txBox="1"/>
          <p:nvPr/>
        </p:nvSpPr>
        <p:spPr>
          <a:xfrm>
            <a:off x="4680810" y="7425614"/>
            <a:ext cx="4244199" cy="178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70AD4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The pink cup</a:t>
            </a:r>
          </a:p>
          <a:p>
            <a:pPr algn="ctr">
              <a:lnSpc>
                <a:spcPts val="3599"/>
              </a:lnSpc>
            </a:pPr>
            <a:r>
              <a:rPr lang="en-US" sz="2999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Represents the winter, when the Cyclamen and the almond trees bloom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8900" y="7364578"/>
            <a:ext cx="3200400" cy="189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70AD4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The white cup</a:t>
            </a:r>
          </a:p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Represents the fall, when the drimia blooms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77390" y="3175559"/>
            <a:ext cx="4503420" cy="3830317"/>
          </a:xfrm>
          <a:custGeom>
            <a:avLst/>
            <a:gdLst/>
            <a:ahLst/>
            <a:cxnLst/>
            <a:rect l="l" t="t" r="r" b="b"/>
            <a:pathLst>
              <a:path w="4503420" h="3830317">
                <a:moveTo>
                  <a:pt x="0" y="0"/>
                </a:moveTo>
                <a:lnTo>
                  <a:pt x="4503420" y="0"/>
                </a:lnTo>
                <a:lnTo>
                  <a:pt x="4503420" y="3830317"/>
                </a:lnTo>
                <a:lnTo>
                  <a:pt x="0" y="3830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3760" t="-61473" r="-22336" b="-107098"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50BFC445-09E5-0C0C-83C1-3D95E85B47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E2C908E1-FC4C-8A44-CB87-A8E57CAE03ED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65580" y="2636520"/>
            <a:ext cx="4251960" cy="8702040"/>
          </a:xfrm>
          <a:custGeom>
            <a:avLst/>
            <a:gdLst/>
            <a:ahLst/>
            <a:cxnLst/>
            <a:rect l="l" t="t" r="r" b="b"/>
            <a:pathLst>
              <a:path w="4251960" h="8702040">
                <a:moveTo>
                  <a:pt x="0" y="0"/>
                </a:moveTo>
                <a:lnTo>
                  <a:pt x="4251960" y="0"/>
                </a:lnTo>
                <a:lnTo>
                  <a:pt x="4251960" y="8702040"/>
                </a:lnTo>
                <a:lnTo>
                  <a:pt x="0" y="8702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1395" t="-18213" r="-38714" b="-1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91440" y="525780"/>
            <a:ext cx="3200400" cy="831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70AD4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The first cup</a:t>
            </a:r>
          </a:p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The white cup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38400" y="1786461"/>
            <a:ext cx="13411200" cy="656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Take a wheat product besides bread (cake, cookie, cracker, etc.).</a:t>
            </a:r>
          </a:p>
          <a:p>
            <a:pPr algn="ctr">
              <a:lnSpc>
                <a:spcPts val="3240"/>
              </a:lnSpc>
            </a:pPr>
            <a:r>
              <a:rPr lang="en-US" sz="2700" b="1" dirty="0">
                <a:solidFill>
                  <a:srgbClr val="70AD4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Bless: 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Baruch Atah Adonai Eloheinu Melech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ha’olam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boreh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minei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mezonot</a:t>
            </a:r>
            <a:endParaRPr lang="en-US" sz="2700" dirty="0">
              <a:solidFill>
                <a:srgbClr val="70AD47"/>
              </a:solidFill>
              <a:latin typeface="Comic Sans"/>
              <a:ea typeface="Comic Sans"/>
              <a:cs typeface="Comic Sans"/>
              <a:sym typeface="Comic Sans"/>
            </a:endParaRPr>
          </a:p>
          <a:p>
            <a:pPr algn="ctr">
              <a:lnSpc>
                <a:spcPts val="3240"/>
              </a:lnSpc>
            </a:pPr>
            <a:r>
              <a:rPr lang="he-IL" sz="2700" dirty="0">
                <a:solidFill>
                  <a:srgbClr val="70AD47"/>
                </a:solidFill>
                <a:latin typeface="Arimo"/>
                <a:ea typeface="Arimo"/>
                <a:cs typeface="Arimo"/>
                <a:sym typeface="Arimo"/>
                <a:rtl/>
              </a:rPr>
              <a:t>ברוך אתה ה' אלוהינו מלך העולם בורא מיני מזונות</a:t>
            </a:r>
          </a:p>
          <a:p>
            <a:pPr algn="ctr">
              <a:lnSpc>
                <a:spcPts val="3240"/>
              </a:lnSpc>
            </a:pPr>
            <a:endParaRPr lang="he-IL" sz="2700" dirty="0">
              <a:solidFill>
                <a:srgbClr val="70AD47"/>
              </a:solidFill>
              <a:latin typeface="Arimo"/>
              <a:ea typeface="Arimo"/>
              <a:cs typeface="Arimo"/>
              <a:sym typeface="Arimo"/>
              <a:rtl/>
            </a:endParaRPr>
          </a:p>
          <a:p>
            <a:pPr algn="ctr">
              <a:lnSpc>
                <a:spcPts val="3240"/>
              </a:lnSpc>
            </a:pPr>
            <a:r>
              <a:rPr lang="en-US" sz="2700" b="1" dirty="0">
                <a:solidFill>
                  <a:srgbClr val="70AD4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Bless: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Hinenu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Moochanim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oo’mezumanim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lekayem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mitzvat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 kos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rishonah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shel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 seder Tu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B’Shvat</a:t>
            </a:r>
            <a:endParaRPr lang="en-US" sz="2700" dirty="0">
              <a:solidFill>
                <a:srgbClr val="70AD47"/>
              </a:solidFill>
              <a:latin typeface="Comic Sans"/>
              <a:ea typeface="Comic Sans"/>
              <a:cs typeface="Comic Sans"/>
              <a:sym typeface="Comic Sans"/>
            </a:endParaRPr>
          </a:p>
          <a:p>
            <a:pPr algn="ctr">
              <a:lnSpc>
                <a:spcPts val="3240"/>
              </a:lnSpc>
            </a:pPr>
            <a:r>
              <a:rPr lang="he-IL" sz="2700" dirty="0">
                <a:solidFill>
                  <a:srgbClr val="70AD47"/>
                </a:solidFill>
                <a:latin typeface="Arimo"/>
                <a:ea typeface="Arimo"/>
                <a:cs typeface="Arimo"/>
                <a:sym typeface="Arimo"/>
                <a:rtl/>
              </a:rPr>
              <a:t>הננו מוכנים ומזומנים לקיים מצוות כוס ראשונה של סדר ט"ו בשבט</a:t>
            </a:r>
          </a:p>
          <a:p>
            <a:pPr algn="ctr">
              <a:lnSpc>
                <a:spcPts val="3240"/>
              </a:lnSpc>
            </a:pPr>
            <a:endParaRPr lang="he-IL" sz="2700" dirty="0">
              <a:solidFill>
                <a:srgbClr val="70AD47"/>
              </a:solidFill>
              <a:latin typeface="Arimo"/>
              <a:ea typeface="Arimo"/>
              <a:cs typeface="Arimo"/>
              <a:sym typeface="Arimo"/>
              <a:rtl/>
            </a:endParaRPr>
          </a:p>
          <a:p>
            <a:pPr algn="ctr">
              <a:lnSpc>
                <a:spcPts val="3240"/>
              </a:lnSpc>
            </a:pP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Lift a glass of white grape juice, that represents the fall and the white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drimia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 bloom.</a:t>
            </a:r>
          </a:p>
          <a:p>
            <a:pPr algn="ctr">
              <a:lnSpc>
                <a:spcPts val="3240"/>
              </a:lnSpc>
            </a:pPr>
            <a:r>
              <a:rPr lang="en-US" sz="2700" b="1" dirty="0">
                <a:solidFill>
                  <a:srgbClr val="70AD4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Bless: 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Baruch Atah Adonai Eloheinu Melech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ha’olam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boreh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pri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hagafen</a:t>
            </a:r>
            <a:endParaRPr lang="en-US" sz="2700" dirty="0">
              <a:solidFill>
                <a:srgbClr val="70AD47"/>
              </a:solidFill>
              <a:latin typeface="Comic Sans"/>
              <a:ea typeface="Comic Sans"/>
              <a:cs typeface="Comic Sans"/>
              <a:sym typeface="Comic Sans"/>
            </a:endParaRPr>
          </a:p>
          <a:p>
            <a:pPr algn="ctr">
              <a:lnSpc>
                <a:spcPts val="3240"/>
              </a:lnSpc>
            </a:pPr>
            <a:r>
              <a:rPr lang="he-IL" sz="2700" dirty="0">
                <a:solidFill>
                  <a:srgbClr val="70AD47"/>
                </a:solidFill>
                <a:latin typeface="Arimo"/>
                <a:ea typeface="Arimo"/>
                <a:cs typeface="Arimo"/>
                <a:sym typeface="Arimo"/>
                <a:rtl/>
              </a:rPr>
              <a:t>ברוך אתה ה' אלוהינו מלך העולם בורא פרי הגפן</a:t>
            </a:r>
          </a:p>
          <a:p>
            <a:pPr algn="ctr">
              <a:lnSpc>
                <a:spcPts val="3240"/>
              </a:lnSpc>
            </a:pPr>
            <a:endParaRPr lang="he-IL" sz="2700" dirty="0">
              <a:solidFill>
                <a:srgbClr val="70AD47"/>
              </a:solidFill>
              <a:latin typeface="Arimo"/>
              <a:ea typeface="Arimo"/>
              <a:cs typeface="Arimo"/>
              <a:sym typeface="Arimo"/>
              <a:rtl/>
            </a:endParaRPr>
          </a:p>
          <a:p>
            <a:pPr algn="ctr">
              <a:lnSpc>
                <a:spcPts val="3240"/>
              </a:lnSpc>
            </a:pP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Eat an almond, that represents this holiday.</a:t>
            </a:r>
          </a:p>
          <a:p>
            <a:pPr algn="ctr">
              <a:lnSpc>
                <a:spcPts val="3240"/>
              </a:lnSpc>
            </a:pPr>
            <a:r>
              <a:rPr lang="en-US" sz="2700" b="1" dirty="0">
                <a:solidFill>
                  <a:srgbClr val="70AD4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Bless: 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Baruch Atah Adonai Eloheinu Melech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ha’olam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boreh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pri</a:t>
            </a:r>
            <a:r>
              <a:rPr lang="en-US" sz="2700" dirty="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 </a:t>
            </a:r>
            <a:r>
              <a:rPr lang="en-US" sz="2700" dirty="0" err="1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ha’etz</a:t>
            </a:r>
            <a:endParaRPr lang="en-US" sz="2700" dirty="0">
              <a:solidFill>
                <a:srgbClr val="70AD47"/>
              </a:solidFill>
              <a:latin typeface="Comic Sans"/>
              <a:ea typeface="Comic Sans"/>
              <a:cs typeface="Comic Sans"/>
              <a:sym typeface="Comic Sans"/>
            </a:endParaRPr>
          </a:p>
          <a:p>
            <a:pPr algn="ctr">
              <a:lnSpc>
                <a:spcPts val="3240"/>
              </a:lnSpc>
            </a:pPr>
            <a:r>
              <a:rPr lang="he-IL" sz="2700" dirty="0">
                <a:solidFill>
                  <a:srgbClr val="70AD47"/>
                </a:solidFill>
                <a:latin typeface="Arimo"/>
                <a:ea typeface="Arimo"/>
                <a:cs typeface="Arimo"/>
                <a:sym typeface="Arimo"/>
                <a:rtl/>
              </a:rPr>
              <a:t>ברוך אתה ה’ אלוהינו מלך העולם בורא פרי העץ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D07DC89-CA63-8696-44F2-7FFC1E9C5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61BA675-BF36-A1A6-8706-AB201D9ED2AA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7340" y="4358221"/>
            <a:ext cx="15133320" cy="1570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99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True or false?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DFD50342-E0EB-B906-5D21-3B36FF1AC3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B9EF51CC-28EF-E2BE-C6AD-2A0B602358D1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0040" y="-355368"/>
            <a:ext cx="16885920" cy="9403080"/>
          </a:xfrm>
          <a:custGeom>
            <a:avLst/>
            <a:gdLst/>
            <a:ahLst/>
            <a:cxnLst/>
            <a:rect l="l" t="t" r="r" b="b"/>
            <a:pathLst>
              <a:path w="16885920" h="9403080">
                <a:moveTo>
                  <a:pt x="0" y="0"/>
                </a:moveTo>
                <a:lnTo>
                  <a:pt x="16885920" y="0"/>
                </a:lnTo>
                <a:lnTo>
                  <a:pt x="16885920" y="9403080"/>
                </a:lnTo>
                <a:lnTo>
                  <a:pt x="0" y="940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303" b="-9400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4739640" y="4104303"/>
            <a:ext cx="8808720" cy="2078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The pine tree seeds grow in the pinecones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" y="458172"/>
            <a:ext cx="3611880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True or false?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60A21FC-E800-747F-5724-DB048E582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FD11A8B-44D7-4524-C88C-750866DA92AD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12928" y="1532492"/>
            <a:ext cx="6525647" cy="5204844"/>
          </a:xfrm>
          <a:custGeom>
            <a:avLst/>
            <a:gdLst/>
            <a:ahLst/>
            <a:cxnLst/>
            <a:rect l="l" t="t" r="r" b="b"/>
            <a:pathLst>
              <a:path w="6525647" h="5204844">
                <a:moveTo>
                  <a:pt x="0" y="0"/>
                </a:moveTo>
                <a:lnTo>
                  <a:pt x="6525647" y="0"/>
                </a:lnTo>
                <a:lnTo>
                  <a:pt x="6525647" y="5204844"/>
                </a:lnTo>
                <a:lnTo>
                  <a:pt x="0" y="5204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024" t="-48915" r="-113229" b="-48731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7559040" y="7150332"/>
            <a:ext cx="3169920" cy="143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True!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" y="458172"/>
            <a:ext cx="3611880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True or false?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7280C02-C590-DB77-238B-51A05D6447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8D842158-79A1-969D-E3E7-1747F0642968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520" y="4419600"/>
            <a:ext cx="6141720" cy="5196840"/>
          </a:xfrm>
          <a:custGeom>
            <a:avLst/>
            <a:gdLst/>
            <a:ahLst/>
            <a:cxnLst/>
            <a:rect l="l" t="t" r="r" b="b"/>
            <a:pathLst>
              <a:path w="6141720" h="5196840">
                <a:moveTo>
                  <a:pt x="0" y="0"/>
                </a:moveTo>
                <a:lnTo>
                  <a:pt x="6141720" y="0"/>
                </a:lnTo>
                <a:lnTo>
                  <a:pt x="6141720" y="5196840"/>
                </a:lnTo>
                <a:lnTo>
                  <a:pt x="0" y="5196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7949" r="-19776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5120640" y="3629892"/>
            <a:ext cx="7726680" cy="378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Some trees don’t have seeds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" y="458172"/>
            <a:ext cx="3611880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True or false?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0D552B6-F4C0-379F-1E1C-E033FDC06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ABD39451-1039-E776-D7DD-94E1F1CDACDD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7340" y="3000375"/>
            <a:ext cx="15133320" cy="428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99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What do we celebrate on Tu B’Shvat?</a:t>
            </a:r>
          </a:p>
          <a:p>
            <a:pPr algn="ctr">
              <a:lnSpc>
                <a:spcPts val="5040"/>
              </a:lnSpc>
            </a:pPr>
            <a:endParaRPr lang="en-US" sz="9900">
              <a:solidFill>
                <a:srgbClr val="70AD47"/>
              </a:solidFill>
              <a:latin typeface="Comic Sans"/>
              <a:ea typeface="Comic Sans"/>
              <a:cs typeface="Comic Sans"/>
              <a:sym typeface="Comic Sans"/>
            </a:endParaRPr>
          </a:p>
          <a:p>
            <a:pPr algn="ctr">
              <a:lnSpc>
                <a:spcPts val="5040"/>
              </a:lnSpc>
            </a:pPr>
            <a:r>
              <a:rPr lang="en-US" sz="42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Use the clues: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16DF430-C873-00EF-781E-3B8FEEA279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E5A0712-D8A1-04E3-34B7-3B65C76C806F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93583" y="1849016"/>
            <a:ext cx="3900833" cy="4827612"/>
          </a:xfrm>
          <a:custGeom>
            <a:avLst/>
            <a:gdLst/>
            <a:ahLst/>
            <a:cxnLst/>
            <a:rect l="l" t="t" r="r" b="b"/>
            <a:pathLst>
              <a:path w="3900833" h="4827612">
                <a:moveTo>
                  <a:pt x="0" y="0"/>
                </a:moveTo>
                <a:lnTo>
                  <a:pt x="3900834" y="0"/>
                </a:lnTo>
                <a:lnTo>
                  <a:pt x="3900834" y="4827612"/>
                </a:lnTo>
                <a:lnTo>
                  <a:pt x="0" y="48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8182" t="-210151" r="-365585" b="-10062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7559040" y="7103221"/>
            <a:ext cx="3169920" cy="143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False!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72300" y="8626116"/>
            <a:ext cx="4343400" cy="50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All trees have seeds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" y="458172"/>
            <a:ext cx="3611880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True or false?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784FBB41-7744-AC89-DFFD-2442748A3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23C18CF-D2AA-0009-22E3-D704C08152C0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560" y="1424892"/>
            <a:ext cx="2545080" cy="4389120"/>
          </a:xfrm>
          <a:custGeom>
            <a:avLst/>
            <a:gdLst/>
            <a:ahLst/>
            <a:cxnLst/>
            <a:rect l="l" t="t" r="r" b="b"/>
            <a:pathLst>
              <a:path w="2545080" h="4389120">
                <a:moveTo>
                  <a:pt x="0" y="0"/>
                </a:moveTo>
                <a:lnTo>
                  <a:pt x="2545080" y="0"/>
                </a:lnTo>
                <a:lnTo>
                  <a:pt x="2545080" y="4389120"/>
                </a:lnTo>
                <a:lnTo>
                  <a:pt x="0" y="4389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08" t="-11805" r="-569488" b="-122580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4739640" y="3250225"/>
            <a:ext cx="8808720" cy="378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All trees lose their leaves in the fall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" y="458172"/>
            <a:ext cx="3611880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True or false?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30C66F2-14AE-4EC0-8B47-C5B6CB228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CC740DE-A328-52DC-78F1-036119537592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84657" y="1059228"/>
            <a:ext cx="6318687" cy="5114265"/>
          </a:xfrm>
          <a:custGeom>
            <a:avLst/>
            <a:gdLst/>
            <a:ahLst/>
            <a:cxnLst/>
            <a:rect l="l" t="t" r="r" b="b"/>
            <a:pathLst>
              <a:path w="6318687" h="5114265">
                <a:moveTo>
                  <a:pt x="0" y="0"/>
                </a:moveTo>
                <a:lnTo>
                  <a:pt x="6318686" y="0"/>
                </a:lnTo>
                <a:lnTo>
                  <a:pt x="6318686" y="5114264"/>
                </a:lnTo>
                <a:lnTo>
                  <a:pt x="0" y="5114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024" t="-50379" r="-118404" b="-5076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7559040" y="6489354"/>
            <a:ext cx="3169920" cy="143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False!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28460" y="7910693"/>
            <a:ext cx="4831080" cy="143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Some trees are always green – like the carob in the picture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" y="458172"/>
            <a:ext cx="3611880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True or false?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D49A24C-8D15-7135-E22B-F2EDCD3472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3BF79DF-9899-A7C4-8581-491E6EC28A08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52260" y="4204144"/>
            <a:ext cx="11780520" cy="6786477"/>
          </a:xfrm>
          <a:custGeom>
            <a:avLst/>
            <a:gdLst/>
            <a:ahLst/>
            <a:cxnLst/>
            <a:rect l="l" t="t" r="r" b="b"/>
            <a:pathLst>
              <a:path w="11780520" h="6786477">
                <a:moveTo>
                  <a:pt x="0" y="0"/>
                </a:moveTo>
                <a:lnTo>
                  <a:pt x="11780520" y="0"/>
                </a:lnTo>
                <a:lnTo>
                  <a:pt x="11780520" y="6786477"/>
                </a:lnTo>
                <a:lnTo>
                  <a:pt x="0" y="67864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948" t="-39230" r="-12291" b="-12350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281940" y="443951"/>
            <a:ext cx="3200400" cy="831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70AD4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The second cup</a:t>
            </a:r>
          </a:p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The pink cup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947160" y="3240700"/>
            <a:ext cx="10393680" cy="369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Hinenu Moochanim oo’mezumanim lekayem mitzvat kos shniya shel seder Tu B’Shvat</a:t>
            </a:r>
          </a:p>
          <a:p>
            <a:pPr algn="ctr">
              <a:lnSpc>
                <a:spcPts val="3240"/>
              </a:lnSpc>
            </a:pPr>
            <a:r>
              <a:rPr lang="he-IL" sz="2700">
                <a:solidFill>
                  <a:srgbClr val="70AD47"/>
                </a:solidFill>
                <a:latin typeface="Arimo"/>
                <a:ea typeface="Arimo"/>
                <a:cs typeface="Arimo"/>
                <a:sym typeface="Arimo"/>
                <a:rtl/>
              </a:rPr>
              <a:t>הננו מוכנים ומזומנים לקיים מצוות כוס שניה של סדר ט"ו בשבט</a:t>
            </a:r>
          </a:p>
          <a:p>
            <a:pPr algn="ctr">
              <a:lnSpc>
                <a:spcPts val="3240"/>
              </a:lnSpc>
            </a:pPr>
            <a:endParaRPr lang="he-IL" sz="2700">
              <a:solidFill>
                <a:srgbClr val="70AD47"/>
              </a:solidFill>
              <a:latin typeface="Arimo"/>
              <a:ea typeface="Arimo"/>
              <a:cs typeface="Arimo"/>
              <a:sym typeface="Arimo"/>
              <a:rtl/>
            </a:endParaRPr>
          </a:p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Drink a glass of pink grape juice, that represents the winter blooms of the Cyclamen  and the almond trees.</a:t>
            </a:r>
          </a:p>
          <a:p>
            <a:pPr algn="ctr">
              <a:lnSpc>
                <a:spcPts val="3240"/>
              </a:lnSpc>
            </a:pPr>
            <a:endParaRPr lang="en-US" sz="2700">
              <a:solidFill>
                <a:srgbClr val="70AD47"/>
              </a:solidFill>
              <a:latin typeface="Comic Sans"/>
              <a:ea typeface="Comic Sans"/>
              <a:cs typeface="Comic Sans"/>
              <a:sym typeface="Comic Sans"/>
            </a:endParaRPr>
          </a:p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Eat a date, that represents the world of creation – its pulp and skin are eaten, and its seed are saved and planted.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F8A97EB-7670-5F0D-DBC6-9B88420AF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4E7C622D-FC5A-4F9F-1BDB-2A4650F637C0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7340" y="3596478"/>
            <a:ext cx="15133320" cy="3094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99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Why are trees important?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C4D1E29-DFFE-DAF7-C8D5-BB602F1924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C81C0D1-A64C-EF29-C883-D696021915A6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563880"/>
            <a:ext cx="9494520" cy="8976360"/>
          </a:xfrm>
          <a:custGeom>
            <a:avLst/>
            <a:gdLst/>
            <a:ahLst/>
            <a:cxnLst/>
            <a:rect l="l" t="t" r="r" b="b"/>
            <a:pathLst>
              <a:path w="9494520" h="8976360">
                <a:moveTo>
                  <a:pt x="0" y="0"/>
                </a:moveTo>
                <a:lnTo>
                  <a:pt x="9494520" y="0"/>
                </a:lnTo>
                <a:lnTo>
                  <a:pt x="9494520" y="8976360"/>
                </a:lnTo>
                <a:lnTo>
                  <a:pt x="0" y="8976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" t="-6282" r="-92616" b="-8320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-4838700" y="309515"/>
            <a:ext cx="15133320" cy="50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Why are trees important?</a:t>
            </a:r>
          </a:p>
        </p:txBody>
      </p:sp>
      <p:sp>
        <p:nvSpPr>
          <p:cNvPr id="4" name="Freeform 4"/>
          <p:cNvSpPr/>
          <p:nvPr/>
        </p:nvSpPr>
        <p:spPr>
          <a:xfrm>
            <a:off x="11811000" y="1965960"/>
            <a:ext cx="3627120" cy="7574280"/>
          </a:xfrm>
          <a:custGeom>
            <a:avLst/>
            <a:gdLst/>
            <a:ahLst/>
            <a:cxnLst/>
            <a:rect l="l" t="t" r="r" b="b"/>
            <a:pathLst>
              <a:path w="3627120" h="7574280">
                <a:moveTo>
                  <a:pt x="0" y="0"/>
                </a:moveTo>
                <a:lnTo>
                  <a:pt x="3627120" y="0"/>
                </a:lnTo>
                <a:lnTo>
                  <a:pt x="3627120" y="7574280"/>
                </a:lnTo>
                <a:lnTo>
                  <a:pt x="0" y="75742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2275" t="-25957" r="-81933" b="-9859"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524AAC4-1B38-AB44-4454-F04527EF1F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4A86DF14-E5C0-A6EA-9BA6-73655D11237F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7340" y="3873475"/>
            <a:ext cx="15133320" cy="2540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The trees help keep us cool and provide shade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-4838700" y="309515"/>
            <a:ext cx="15133320" cy="50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Why are trees important?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24352F6-BB5A-2357-2426-3482040225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33545DD-98FD-B2C3-EBA5-C73D1DECDA9A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94760" y="502920"/>
            <a:ext cx="9875520" cy="8869680"/>
          </a:xfrm>
          <a:custGeom>
            <a:avLst/>
            <a:gdLst/>
            <a:ahLst/>
            <a:cxnLst/>
            <a:rect l="l" t="t" r="r" b="b"/>
            <a:pathLst>
              <a:path w="9875520" h="8869680">
                <a:moveTo>
                  <a:pt x="0" y="0"/>
                </a:moveTo>
                <a:lnTo>
                  <a:pt x="9875520" y="0"/>
                </a:lnTo>
                <a:lnTo>
                  <a:pt x="9875520" y="8869680"/>
                </a:lnTo>
                <a:lnTo>
                  <a:pt x="0" y="886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426" t="-15979" r="-467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-4838700" y="309515"/>
            <a:ext cx="15133320" cy="50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Why are trees important?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70C8555-DD6E-F297-F5C5-156A41FFC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73ACAC50-0E79-630B-4776-A1DB4270ACAD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7340" y="3873475"/>
            <a:ext cx="15133320" cy="2540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The trees provide food and shelter for animals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-4838700" y="309515"/>
            <a:ext cx="15133320" cy="50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Why are trees important?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F886E98-0B70-A19C-5EF8-B542510696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5AD1AAE-D26F-B99B-5862-426FD0C28B0D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03520" y="863965"/>
            <a:ext cx="7680960" cy="6858000"/>
          </a:xfrm>
          <a:custGeom>
            <a:avLst/>
            <a:gdLst/>
            <a:ahLst/>
            <a:cxnLst/>
            <a:rect l="l" t="t" r="r" b="b"/>
            <a:pathLst>
              <a:path w="7680960" h="6858000">
                <a:moveTo>
                  <a:pt x="0" y="0"/>
                </a:moveTo>
                <a:lnTo>
                  <a:pt x="7680960" y="0"/>
                </a:lnTo>
                <a:lnTo>
                  <a:pt x="768096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881" t="-27778" r="-73216" b="-22222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-4838700" y="309515"/>
            <a:ext cx="15133320" cy="50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Why are trees important?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10A8E76-8BEF-55E1-D5CF-5FEAAD80B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A690285-E38C-9D80-3CFF-13C824C15D20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20640" y="594360"/>
            <a:ext cx="8046720" cy="9692640"/>
          </a:xfrm>
          <a:custGeom>
            <a:avLst/>
            <a:gdLst/>
            <a:ahLst/>
            <a:cxnLst/>
            <a:rect l="l" t="t" r="r" b="b"/>
            <a:pathLst>
              <a:path w="8046720" h="9692640">
                <a:moveTo>
                  <a:pt x="0" y="0"/>
                </a:moveTo>
                <a:lnTo>
                  <a:pt x="8046720" y="0"/>
                </a:lnTo>
                <a:lnTo>
                  <a:pt x="8046720" y="9692640"/>
                </a:lnTo>
                <a:lnTo>
                  <a:pt x="0" y="9692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636" t="-6132" r="-63636"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96064D3-4512-0F5C-B0FC-E7D6B07EF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8493C51A-A89D-B918-A025-8E5780D2C8F5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7340" y="4496724"/>
            <a:ext cx="15133320" cy="1293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The trees absorb loud sounds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-4838700" y="309515"/>
            <a:ext cx="15133320" cy="50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Why are trees important?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8289A30-D77C-E5B5-4EFE-B7F80C1EF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F1AEA465-02D1-D66A-0327-7578C62C896D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7340" y="3873475"/>
            <a:ext cx="15133320" cy="1293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Who’s the odd one out?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C051E679-1922-021C-490D-A5098956F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46E66C03-E662-1C04-A4E7-1EBBFA530AC0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82240"/>
            <a:ext cx="18288000" cy="4526280"/>
          </a:xfrm>
          <a:custGeom>
            <a:avLst/>
            <a:gdLst/>
            <a:ahLst/>
            <a:cxnLst/>
            <a:rect l="l" t="t" r="r" b="b"/>
            <a:pathLst>
              <a:path w="18288000" h="4526280">
                <a:moveTo>
                  <a:pt x="0" y="0"/>
                </a:moveTo>
                <a:lnTo>
                  <a:pt x="18288000" y="0"/>
                </a:lnTo>
                <a:lnTo>
                  <a:pt x="18288000" y="4526280"/>
                </a:lnTo>
                <a:lnTo>
                  <a:pt x="0" y="4526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259" b="-68013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-5113020" y="413995"/>
            <a:ext cx="15133320" cy="50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Who’s the odd one out?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60220" y="7244715"/>
            <a:ext cx="15133320" cy="79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Cat                Anemone            Oak              Almond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FDE1A07-C6ED-837B-DB20-13356C265F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976B9BAE-C617-C6C4-226D-7AC43F3DCB23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60220" y="7244715"/>
            <a:ext cx="15133320" cy="79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Cat                Anemone            Oak              Almond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2659380"/>
            <a:ext cx="18288000" cy="4526280"/>
          </a:xfrm>
          <a:custGeom>
            <a:avLst/>
            <a:gdLst/>
            <a:ahLst/>
            <a:cxnLst/>
            <a:rect l="l" t="t" r="r" b="b"/>
            <a:pathLst>
              <a:path w="18288000" h="4526280">
                <a:moveTo>
                  <a:pt x="0" y="0"/>
                </a:moveTo>
                <a:lnTo>
                  <a:pt x="18288000" y="0"/>
                </a:lnTo>
                <a:lnTo>
                  <a:pt x="18288000" y="4526280"/>
                </a:lnTo>
                <a:lnTo>
                  <a:pt x="0" y="4526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259" b="-68013"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4" name="Group 4"/>
          <p:cNvGrpSpPr/>
          <p:nvPr/>
        </p:nvGrpSpPr>
        <p:grpSpPr>
          <a:xfrm>
            <a:off x="171450" y="3615690"/>
            <a:ext cx="4945380" cy="4640580"/>
            <a:chOff x="0" y="0"/>
            <a:chExt cx="6593840" cy="61874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93840" cy="6187440"/>
            </a:xfrm>
            <a:custGeom>
              <a:avLst/>
              <a:gdLst/>
              <a:ahLst/>
              <a:cxnLst/>
              <a:rect l="l" t="t" r="r" b="b"/>
              <a:pathLst>
                <a:path w="6593840" h="6187440">
                  <a:moveTo>
                    <a:pt x="0" y="3093720"/>
                  </a:moveTo>
                  <a:cubicBezTo>
                    <a:pt x="0" y="1380490"/>
                    <a:pt x="1480820" y="0"/>
                    <a:pt x="3296920" y="0"/>
                  </a:cubicBezTo>
                  <a:lnTo>
                    <a:pt x="3296920" y="76200"/>
                  </a:lnTo>
                  <a:lnTo>
                    <a:pt x="3296920" y="0"/>
                  </a:lnTo>
                  <a:cubicBezTo>
                    <a:pt x="5113020" y="0"/>
                    <a:pt x="6593840" y="1380490"/>
                    <a:pt x="6593840" y="3093720"/>
                  </a:cubicBezTo>
                  <a:cubicBezTo>
                    <a:pt x="6593840" y="4806950"/>
                    <a:pt x="5113020" y="6187440"/>
                    <a:pt x="3296920" y="6187440"/>
                  </a:cubicBezTo>
                  <a:lnTo>
                    <a:pt x="3296920" y="6111240"/>
                  </a:lnTo>
                  <a:lnTo>
                    <a:pt x="3296920" y="6187440"/>
                  </a:lnTo>
                  <a:cubicBezTo>
                    <a:pt x="1480820" y="6187440"/>
                    <a:pt x="0" y="4806950"/>
                    <a:pt x="0" y="3093720"/>
                  </a:cubicBezTo>
                  <a:lnTo>
                    <a:pt x="76200" y="3093720"/>
                  </a:lnTo>
                  <a:lnTo>
                    <a:pt x="140589" y="3134487"/>
                  </a:lnTo>
                  <a:cubicBezTo>
                    <a:pt x="122428" y="3163189"/>
                    <a:pt x="87503" y="3176397"/>
                    <a:pt x="54991" y="3166872"/>
                  </a:cubicBezTo>
                  <a:cubicBezTo>
                    <a:pt x="22479" y="3157347"/>
                    <a:pt x="0" y="3127629"/>
                    <a:pt x="0" y="3093720"/>
                  </a:cubicBezTo>
                  <a:moveTo>
                    <a:pt x="152400" y="3093720"/>
                  </a:moveTo>
                  <a:lnTo>
                    <a:pt x="76200" y="3093720"/>
                  </a:lnTo>
                  <a:lnTo>
                    <a:pt x="11811" y="3052953"/>
                  </a:lnTo>
                  <a:cubicBezTo>
                    <a:pt x="29972" y="3024251"/>
                    <a:pt x="64897" y="3011043"/>
                    <a:pt x="97409" y="3020568"/>
                  </a:cubicBezTo>
                  <a:cubicBezTo>
                    <a:pt x="129921" y="3030093"/>
                    <a:pt x="152400" y="3059811"/>
                    <a:pt x="152400" y="3093720"/>
                  </a:cubicBezTo>
                  <a:cubicBezTo>
                    <a:pt x="152400" y="4713605"/>
                    <a:pt x="1555496" y="6035040"/>
                    <a:pt x="3296920" y="6035040"/>
                  </a:cubicBezTo>
                  <a:cubicBezTo>
                    <a:pt x="5038344" y="6035040"/>
                    <a:pt x="6441440" y="4713605"/>
                    <a:pt x="6441440" y="3093720"/>
                  </a:cubicBezTo>
                  <a:lnTo>
                    <a:pt x="6517640" y="3093720"/>
                  </a:lnTo>
                  <a:lnTo>
                    <a:pt x="6441440" y="3093720"/>
                  </a:lnTo>
                  <a:cubicBezTo>
                    <a:pt x="6441440" y="1473835"/>
                    <a:pt x="5038344" y="152400"/>
                    <a:pt x="3296920" y="152400"/>
                  </a:cubicBezTo>
                  <a:lnTo>
                    <a:pt x="3296920" y="76200"/>
                  </a:lnTo>
                  <a:lnTo>
                    <a:pt x="3296920" y="152400"/>
                  </a:lnTo>
                  <a:cubicBezTo>
                    <a:pt x="1555496" y="152400"/>
                    <a:pt x="152400" y="1473835"/>
                    <a:pt x="152400" y="3093720"/>
                  </a:cubicBezTo>
                  <a:close/>
                </a:path>
              </a:pathLst>
            </a:custGeom>
            <a:solidFill>
              <a:srgbClr val="70AD4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5113020" y="413995"/>
            <a:ext cx="15133320" cy="50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Who’s the odd one out? 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D19A1E97-9C65-F60C-EF77-BFED8E186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7870DC8-6BCE-EA05-8D6B-B058C39AE312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718560"/>
            <a:ext cx="18288000" cy="3246120"/>
          </a:xfrm>
          <a:custGeom>
            <a:avLst/>
            <a:gdLst/>
            <a:ahLst/>
            <a:cxnLst/>
            <a:rect l="l" t="t" r="r" b="b"/>
            <a:pathLst>
              <a:path w="18288000" h="3246120">
                <a:moveTo>
                  <a:pt x="0" y="0"/>
                </a:moveTo>
                <a:lnTo>
                  <a:pt x="18288000" y="0"/>
                </a:lnTo>
                <a:lnTo>
                  <a:pt x="182880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4553" b="-10234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727710" y="6711315"/>
            <a:ext cx="16832580" cy="79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Clementine          Pomela            Banana             Orange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5113020" y="413995"/>
            <a:ext cx="15133320" cy="50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Who’s the odd one out?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9FFB1E3-65DB-9943-5901-CC4637090C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7B13920-8D60-2624-55D2-52AAD8131AF7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718560"/>
            <a:ext cx="18288000" cy="3246120"/>
          </a:xfrm>
          <a:custGeom>
            <a:avLst/>
            <a:gdLst/>
            <a:ahLst/>
            <a:cxnLst/>
            <a:rect l="l" t="t" r="r" b="b"/>
            <a:pathLst>
              <a:path w="18288000" h="3246120">
                <a:moveTo>
                  <a:pt x="0" y="0"/>
                </a:moveTo>
                <a:lnTo>
                  <a:pt x="18288000" y="0"/>
                </a:lnTo>
                <a:lnTo>
                  <a:pt x="182880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4553" b="-10234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727710" y="6711315"/>
            <a:ext cx="16832580" cy="79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Clementine          Pomela            Banana             Orange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736330" y="3417570"/>
            <a:ext cx="4945380" cy="4640580"/>
            <a:chOff x="0" y="0"/>
            <a:chExt cx="6593840" cy="61874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93840" cy="6187440"/>
            </a:xfrm>
            <a:custGeom>
              <a:avLst/>
              <a:gdLst/>
              <a:ahLst/>
              <a:cxnLst/>
              <a:rect l="l" t="t" r="r" b="b"/>
              <a:pathLst>
                <a:path w="6593840" h="6187440">
                  <a:moveTo>
                    <a:pt x="0" y="3093720"/>
                  </a:moveTo>
                  <a:cubicBezTo>
                    <a:pt x="0" y="1380490"/>
                    <a:pt x="1480820" y="0"/>
                    <a:pt x="3296920" y="0"/>
                  </a:cubicBezTo>
                  <a:lnTo>
                    <a:pt x="3296920" y="76200"/>
                  </a:lnTo>
                  <a:lnTo>
                    <a:pt x="3296920" y="0"/>
                  </a:lnTo>
                  <a:cubicBezTo>
                    <a:pt x="5113020" y="0"/>
                    <a:pt x="6593840" y="1380490"/>
                    <a:pt x="6593840" y="3093720"/>
                  </a:cubicBezTo>
                  <a:cubicBezTo>
                    <a:pt x="6593840" y="4806950"/>
                    <a:pt x="5113020" y="6187440"/>
                    <a:pt x="3296920" y="6187440"/>
                  </a:cubicBezTo>
                  <a:lnTo>
                    <a:pt x="3296920" y="6111240"/>
                  </a:lnTo>
                  <a:lnTo>
                    <a:pt x="3296920" y="6187440"/>
                  </a:lnTo>
                  <a:cubicBezTo>
                    <a:pt x="1480820" y="6187440"/>
                    <a:pt x="0" y="4806950"/>
                    <a:pt x="0" y="3093720"/>
                  </a:cubicBezTo>
                  <a:lnTo>
                    <a:pt x="76200" y="3093720"/>
                  </a:lnTo>
                  <a:lnTo>
                    <a:pt x="140589" y="3134487"/>
                  </a:lnTo>
                  <a:cubicBezTo>
                    <a:pt x="122428" y="3163189"/>
                    <a:pt x="87503" y="3176397"/>
                    <a:pt x="54991" y="3166872"/>
                  </a:cubicBezTo>
                  <a:cubicBezTo>
                    <a:pt x="22479" y="3157347"/>
                    <a:pt x="0" y="3127629"/>
                    <a:pt x="0" y="3093720"/>
                  </a:cubicBezTo>
                  <a:moveTo>
                    <a:pt x="152400" y="3093720"/>
                  </a:moveTo>
                  <a:lnTo>
                    <a:pt x="76200" y="3093720"/>
                  </a:lnTo>
                  <a:lnTo>
                    <a:pt x="11811" y="3052953"/>
                  </a:lnTo>
                  <a:cubicBezTo>
                    <a:pt x="29972" y="3024251"/>
                    <a:pt x="64897" y="3011043"/>
                    <a:pt x="97409" y="3020568"/>
                  </a:cubicBezTo>
                  <a:cubicBezTo>
                    <a:pt x="129921" y="3030093"/>
                    <a:pt x="152400" y="3059811"/>
                    <a:pt x="152400" y="3093720"/>
                  </a:cubicBezTo>
                  <a:cubicBezTo>
                    <a:pt x="152400" y="4713605"/>
                    <a:pt x="1555496" y="6035040"/>
                    <a:pt x="3296920" y="6035040"/>
                  </a:cubicBezTo>
                  <a:cubicBezTo>
                    <a:pt x="5038344" y="6035040"/>
                    <a:pt x="6441440" y="4713605"/>
                    <a:pt x="6441440" y="3093720"/>
                  </a:cubicBezTo>
                  <a:lnTo>
                    <a:pt x="6517640" y="3093720"/>
                  </a:lnTo>
                  <a:lnTo>
                    <a:pt x="6441440" y="3093720"/>
                  </a:lnTo>
                  <a:cubicBezTo>
                    <a:pt x="6441440" y="1473835"/>
                    <a:pt x="5038344" y="152400"/>
                    <a:pt x="3296920" y="152400"/>
                  </a:cubicBezTo>
                  <a:lnTo>
                    <a:pt x="3296920" y="76200"/>
                  </a:lnTo>
                  <a:lnTo>
                    <a:pt x="3296920" y="152400"/>
                  </a:lnTo>
                  <a:cubicBezTo>
                    <a:pt x="1555496" y="152400"/>
                    <a:pt x="152400" y="1473835"/>
                    <a:pt x="152400" y="3093720"/>
                  </a:cubicBezTo>
                  <a:close/>
                </a:path>
              </a:pathLst>
            </a:custGeom>
            <a:solidFill>
              <a:srgbClr val="70AD4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5113020" y="413995"/>
            <a:ext cx="15133320" cy="50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Who’s the odd one out? 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287987A1-726A-00AA-6023-FFAD1FE7A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9B241C87-6C54-416F-8139-C46A8A3A9C84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328160"/>
            <a:ext cx="18288000" cy="2621280"/>
          </a:xfrm>
          <a:custGeom>
            <a:avLst/>
            <a:gdLst/>
            <a:ahLst/>
            <a:cxnLst/>
            <a:rect l="l" t="t" r="r" b="b"/>
            <a:pathLst>
              <a:path w="18288000" h="2621280">
                <a:moveTo>
                  <a:pt x="0" y="0"/>
                </a:moveTo>
                <a:lnTo>
                  <a:pt x="18288000" y="0"/>
                </a:lnTo>
                <a:lnTo>
                  <a:pt x="18288000" y="2621280"/>
                </a:lnTo>
                <a:lnTo>
                  <a:pt x="0" y="2621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115" b="-12732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1120140" y="6985635"/>
            <a:ext cx="16832580" cy="79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Peanut             Date               Walnut              Almond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5113020" y="413995"/>
            <a:ext cx="15133320" cy="50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Who’s the odd one out?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2DA0760-173D-FE9A-0EDD-A4E1B3E0E9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90C1D9C-2DE9-410D-EBBD-CDA1E658543C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328160"/>
            <a:ext cx="18288000" cy="2621280"/>
          </a:xfrm>
          <a:custGeom>
            <a:avLst/>
            <a:gdLst/>
            <a:ahLst/>
            <a:cxnLst/>
            <a:rect l="l" t="t" r="r" b="b"/>
            <a:pathLst>
              <a:path w="18288000" h="2621280">
                <a:moveTo>
                  <a:pt x="0" y="0"/>
                </a:moveTo>
                <a:lnTo>
                  <a:pt x="18288000" y="0"/>
                </a:lnTo>
                <a:lnTo>
                  <a:pt x="18288000" y="2621280"/>
                </a:lnTo>
                <a:lnTo>
                  <a:pt x="0" y="2621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115" b="-12732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1120140" y="6985635"/>
            <a:ext cx="16832580" cy="79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Peanut             Date               Walnut              Almond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648200" y="3920490"/>
            <a:ext cx="4945380" cy="4640580"/>
            <a:chOff x="0" y="0"/>
            <a:chExt cx="6593840" cy="61874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93840" cy="6187440"/>
            </a:xfrm>
            <a:custGeom>
              <a:avLst/>
              <a:gdLst/>
              <a:ahLst/>
              <a:cxnLst/>
              <a:rect l="l" t="t" r="r" b="b"/>
              <a:pathLst>
                <a:path w="6593840" h="6187440">
                  <a:moveTo>
                    <a:pt x="0" y="3093720"/>
                  </a:moveTo>
                  <a:cubicBezTo>
                    <a:pt x="0" y="1380490"/>
                    <a:pt x="1480820" y="0"/>
                    <a:pt x="3296920" y="0"/>
                  </a:cubicBezTo>
                  <a:lnTo>
                    <a:pt x="3296920" y="76200"/>
                  </a:lnTo>
                  <a:lnTo>
                    <a:pt x="3296920" y="0"/>
                  </a:lnTo>
                  <a:cubicBezTo>
                    <a:pt x="5113020" y="0"/>
                    <a:pt x="6593840" y="1380490"/>
                    <a:pt x="6593840" y="3093720"/>
                  </a:cubicBezTo>
                  <a:cubicBezTo>
                    <a:pt x="6593840" y="4806950"/>
                    <a:pt x="5113020" y="6187440"/>
                    <a:pt x="3296920" y="6187440"/>
                  </a:cubicBezTo>
                  <a:lnTo>
                    <a:pt x="3296920" y="6111240"/>
                  </a:lnTo>
                  <a:lnTo>
                    <a:pt x="3296920" y="6187440"/>
                  </a:lnTo>
                  <a:cubicBezTo>
                    <a:pt x="1480820" y="6187440"/>
                    <a:pt x="0" y="4806950"/>
                    <a:pt x="0" y="3093720"/>
                  </a:cubicBezTo>
                  <a:lnTo>
                    <a:pt x="76200" y="3093720"/>
                  </a:lnTo>
                  <a:lnTo>
                    <a:pt x="140589" y="3134487"/>
                  </a:lnTo>
                  <a:cubicBezTo>
                    <a:pt x="122428" y="3163189"/>
                    <a:pt x="87503" y="3176397"/>
                    <a:pt x="54991" y="3166872"/>
                  </a:cubicBezTo>
                  <a:cubicBezTo>
                    <a:pt x="22479" y="3157347"/>
                    <a:pt x="0" y="3127629"/>
                    <a:pt x="0" y="3093720"/>
                  </a:cubicBezTo>
                  <a:moveTo>
                    <a:pt x="152400" y="3093720"/>
                  </a:moveTo>
                  <a:lnTo>
                    <a:pt x="76200" y="3093720"/>
                  </a:lnTo>
                  <a:lnTo>
                    <a:pt x="11811" y="3052953"/>
                  </a:lnTo>
                  <a:cubicBezTo>
                    <a:pt x="29972" y="3024251"/>
                    <a:pt x="64897" y="3011043"/>
                    <a:pt x="97409" y="3020568"/>
                  </a:cubicBezTo>
                  <a:cubicBezTo>
                    <a:pt x="129921" y="3030093"/>
                    <a:pt x="152400" y="3059811"/>
                    <a:pt x="152400" y="3093720"/>
                  </a:cubicBezTo>
                  <a:cubicBezTo>
                    <a:pt x="152400" y="4713605"/>
                    <a:pt x="1555496" y="6035040"/>
                    <a:pt x="3296920" y="6035040"/>
                  </a:cubicBezTo>
                  <a:cubicBezTo>
                    <a:pt x="5038344" y="6035040"/>
                    <a:pt x="6441440" y="4713605"/>
                    <a:pt x="6441440" y="3093720"/>
                  </a:cubicBezTo>
                  <a:lnTo>
                    <a:pt x="6517640" y="3093720"/>
                  </a:lnTo>
                  <a:lnTo>
                    <a:pt x="6441440" y="3093720"/>
                  </a:lnTo>
                  <a:cubicBezTo>
                    <a:pt x="6441440" y="1473835"/>
                    <a:pt x="5038344" y="152400"/>
                    <a:pt x="3296920" y="152400"/>
                  </a:cubicBezTo>
                  <a:lnTo>
                    <a:pt x="3296920" y="76200"/>
                  </a:lnTo>
                  <a:lnTo>
                    <a:pt x="3296920" y="152400"/>
                  </a:lnTo>
                  <a:cubicBezTo>
                    <a:pt x="1555496" y="152400"/>
                    <a:pt x="152400" y="1473835"/>
                    <a:pt x="152400" y="3093720"/>
                  </a:cubicBezTo>
                  <a:close/>
                </a:path>
              </a:pathLst>
            </a:custGeom>
            <a:solidFill>
              <a:srgbClr val="70AD4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5113020" y="413995"/>
            <a:ext cx="15133320" cy="50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Who’s the odd one out? 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66459649-0936-7F58-12E1-F65A1C746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BF608228-14E6-3BA4-AB91-D40721ED469A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63713" y="3499780"/>
            <a:ext cx="6888480" cy="6873240"/>
          </a:xfrm>
          <a:custGeom>
            <a:avLst/>
            <a:gdLst/>
            <a:ahLst/>
            <a:cxnLst/>
            <a:rect l="l" t="t" r="r" b="b"/>
            <a:pathLst>
              <a:path w="6888480" h="6873240">
                <a:moveTo>
                  <a:pt x="0" y="0"/>
                </a:moveTo>
                <a:lnTo>
                  <a:pt x="6888480" y="0"/>
                </a:lnTo>
                <a:lnTo>
                  <a:pt x="6888480" y="6873240"/>
                </a:lnTo>
                <a:lnTo>
                  <a:pt x="0" y="6873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5485" t="-24611" b="-2505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281940" y="443951"/>
            <a:ext cx="3200400" cy="831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70AD4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The third cup</a:t>
            </a:r>
          </a:p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The colorful cup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373880" y="2622883"/>
            <a:ext cx="9540240" cy="369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Hinenu Moochanim oo’mezumanim lekayem mitzvat kos shlishit shel seder Tu B’Shvat</a:t>
            </a:r>
          </a:p>
          <a:p>
            <a:pPr algn="ctr">
              <a:lnSpc>
                <a:spcPts val="3240"/>
              </a:lnSpc>
            </a:pPr>
            <a:r>
              <a:rPr lang="he-IL" sz="2700">
                <a:solidFill>
                  <a:srgbClr val="70AD47"/>
                </a:solidFill>
                <a:latin typeface="Arimo"/>
                <a:ea typeface="Arimo"/>
                <a:cs typeface="Arimo"/>
                <a:sym typeface="Arimo"/>
                <a:rtl/>
              </a:rPr>
              <a:t>הננו מוכנים ומזומנים לקיים מצוות כוס שלישית של סדר ט"ו בשבט</a:t>
            </a:r>
          </a:p>
          <a:p>
            <a:pPr algn="ctr">
              <a:lnSpc>
                <a:spcPts val="3240"/>
              </a:lnSpc>
            </a:pPr>
            <a:endParaRPr lang="he-IL" sz="2700">
              <a:solidFill>
                <a:srgbClr val="70AD47"/>
              </a:solidFill>
              <a:latin typeface="Arimo"/>
              <a:ea typeface="Arimo"/>
              <a:cs typeface="Arimo"/>
              <a:sym typeface="Arimo"/>
              <a:rtl/>
            </a:endParaRPr>
          </a:p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Lift a glass of grape juice, that represents the spring blooms and the end of the cold winter. </a:t>
            </a:r>
          </a:p>
          <a:p>
            <a:pPr algn="ctr">
              <a:lnSpc>
                <a:spcPts val="3240"/>
              </a:lnSpc>
            </a:pPr>
            <a:endParaRPr lang="en-US" sz="2700">
              <a:solidFill>
                <a:srgbClr val="70AD47"/>
              </a:solidFill>
              <a:latin typeface="Comic Sans"/>
              <a:ea typeface="Comic Sans"/>
              <a:cs typeface="Comic Sans"/>
              <a:sym typeface="Comic Sans"/>
            </a:endParaRPr>
          </a:p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Eat a grape, that represents the creation – It’s eaten whole.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D49487F-FB5A-278F-08E3-F1CD940B54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AF2DDC4-941C-6879-5226-D82323EE30EA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7340" y="3873475"/>
            <a:ext cx="15133320" cy="2540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Which tree is hiding in the picture?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0FFF017-F2D3-1AA5-43C6-8EA1BB8407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A66CD104-4A08-B968-28E8-AFD67C9C2D59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94510" y="2128752"/>
            <a:ext cx="15133320" cy="1293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New Year of the Trees</a:t>
            </a:r>
          </a:p>
        </p:txBody>
      </p:sp>
      <p:sp>
        <p:nvSpPr>
          <p:cNvPr id="3" name="Freeform 3"/>
          <p:cNvSpPr/>
          <p:nvPr/>
        </p:nvSpPr>
        <p:spPr>
          <a:xfrm>
            <a:off x="6881534" y="3807814"/>
            <a:ext cx="4524931" cy="5450486"/>
          </a:xfrm>
          <a:custGeom>
            <a:avLst/>
            <a:gdLst/>
            <a:ahLst/>
            <a:cxnLst/>
            <a:rect l="l" t="t" r="r" b="b"/>
            <a:pathLst>
              <a:path w="4524931" h="5450486">
                <a:moveTo>
                  <a:pt x="0" y="0"/>
                </a:moveTo>
                <a:lnTo>
                  <a:pt x="4524932" y="0"/>
                </a:lnTo>
                <a:lnTo>
                  <a:pt x="4524932" y="5450486"/>
                </a:lnTo>
                <a:lnTo>
                  <a:pt x="0" y="5450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636" t="-6132" r="-63636"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A35905F-B2F7-D41A-0118-FC6554C81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56F17C72-8A49-1CB3-41AA-02803F5F7C6E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13520" y="3426333"/>
            <a:ext cx="4949428" cy="267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0"/>
              </a:lnSpc>
            </a:pPr>
            <a:r>
              <a:rPr lang="en-US" sz="15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  E</a:t>
            </a:r>
          </a:p>
        </p:txBody>
      </p:sp>
      <p:sp>
        <p:nvSpPr>
          <p:cNvPr id="3" name="Freeform 3" descr="Pin Vectors - Download Free High ..."/>
          <p:cNvSpPr/>
          <p:nvPr/>
        </p:nvSpPr>
        <p:spPr>
          <a:xfrm>
            <a:off x="4717256" y="2714511"/>
            <a:ext cx="4426744" cy="4426744"/>
          </a:xfrm>
          <a:custGeom>
            <a:avLst/>
            <a:gdLst/>
            <a:ahLst/>
            <a:cxnLst/>
            <a:rect l="l" t="t" r="r" b="b"/>
            <a:pathLst>
              <a:path w="4426744" h="4426744">
                <a:moveTo>
                  <a:pt x="0" y="0"/>
                </a:moveTo>
                <a:lnTo>
                  <a:pt x="4426744" y="0"/>
                </a:lnTo>
                <a:lnTo>
                  <a:pt x="4426744" y="4426743"/>
                </a:lnTo>
                <a:lnTo>
                  <a:pt x="0" y="44267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9313C64-2F35-BE09-918A-4BC98C6846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1BB0D68-3D50-7EC4-C5A5-4097F0E93608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7340" y="7168401"/>
            <a:ext cx="15133320" cy="970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Pine</a:t>
            </a:r>
          </a:p>
        </p:txBody>
      </p:sp>
      <p:sp>
        <p:nvSpPr>
          <p:cNvPr id="3" name="Freeform 3" descr="The Essential Guide to Pine Trees and ..."/>
          <p:cNvSpPr/>
          <p:nvPr/>
        </p:nvSpPr>
        <p:spPr>
          <a:xfrm>
            <a:off x="5633352" y="2154241"/>
            <a:ext cx="7021287" cy="4375947"/>
          </a:xfrm>
          <a:custGeom>
            <a:avLst/>
            <a:gdLst/>
            <a:ahLst/>
            <a:cxnLst/>
            <a:rect l="l" t="t" r="r" b="b"/>
            <a:pathLst>
              <a:path w="7021287" h="4375947">
                <a:moveTo>
                  <a:pt x="0" y="0"/>
                </a:moveTo>
                <a:lnTo>
                  <a:pt x="7021287" y="0"/>
                </a:lnTo>
                <a:lnTo>
                  <a:pt x="7021287" y="4375947"/>
                </a:lnTo>
                <a:lnTo>
                  <a:pt x="0" y="4375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36B4A32-5899-A88F-DC63-EEC1119718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85910152-4406-6A25-3BBF-72A3518A28F7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645291" y="3065516"/>
            <a:ext cx="764543" cy="267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0"/>
              </a:lnSpc>
            </a:pPr>
            <a:r>
              <a:rPr lang="en-US" sz="15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</a:t>
            </a:r>
          </a:p>
        </p:txBody>
      </p:sp>
      <p:sp>
        <p:nvSpPr>
          <p:cNvPr id="3" name="Freeform 3"/>
          <p:cNvSpPr/>
          <p:nvPr/>
        </p:nvSpPr>
        <p:spPr>
          <a:xfrm>
            <a:off x="11092177" y="1325880"/>
            <a:ext cx="1935480" cy="7635240"/>
          </a:xfrm>
          <a:custGeom>
            <a:avLst/>
            <a:gdLst/>
            <a:ahLst/>
            <a:cxnLst/>
            <a:rect l="l" t="t" r="r" b="b"/>
            <a:pathLst>
              <a:path w="1935480" h="7635240">
                <a:moveTo>
                  <a:pt x="0" y="0"/>
                </a:moveTo>
                <a:lnTo>
                  <a:pt x="1935480" y="0"/>
                </a:lnTo>
                <a:lnTo>
                  <a:pt x="1935480" y="7635240"/>
                </a:lnTo>
                <a:lnTo>
                  <a:pt x="0" y="7635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359" t="-25947" r="-421294" b="-8783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>
            <a:off x="1756753" y="1900057"/>
            <a:ext cx="7669359" cy="5715000"/>
          </a:xfrm>
          <a:custGeom>
            <a:avLst/>
            <a:gdLst/>
            <a:ahLst/>
            <a:cxnLst/>
            <a:rect l="l" t="t" r="r" b="b"/>
            <a:pathLst>
              <a:path w="7669359" h="5715000">
                <a:moveTo>
                  <a:pt x="0" y="0"/>
                </a:moveTo>
                <a:lnTo>
                  <a:pt x="7669358" y="0"/>
                </a:lnTo>
                <a:lnTo>
                  <a:pt x="7669358" y="5715000"/>
                </a:ln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TextBox 5"/>
          <p:cNvSpPr txBox="1"/>
          <p:nvPr/>
        </p:nvSpPr>
        <p:spPr>
          <a:xfrm>
            <a:off x="14342831" y="3167120"/>
            <a:ext cx="764543" cy="267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0"/>
              </a:lnSpc>
            </a:pPr>
            <a:r>
              <a:rPr lang="en-US" sz="15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598291" y="3167120"/>
            <a:ext cx="764543" cy="267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0"/>
              </a:lnSpc>
            </a:pPr>
            <a:r>
              <a:rPr lang="en-US" sz="15000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/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290EF606-1B37-506A-C386-4BDAB542A7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21D8597D-F8A4-CB00-FB12-29C0007494EB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7340" y="7515644"/>
            <a:ext cx="15133320" cy="970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Maple</a:t>
            </a:r>
          </a:p>
        </p:txBody>
      </p:sp>
      <p:sp>
        <p:nvSpPr>
          <p:cNvPr id="3" name="Freeform 3" descr="Dammann's Garden Company – MAPLES"/>
          <p:cNvSpPr/>
          <p:nvPr/>
        </p:nvSpPr>
        <p:spPr>
          <a:xfrm>
            <a:off x="4893621" y="1979266"/>
            <a:ext cx="8500748" cy="5279412"/>
          </a:xfrm>
          <a:custGeom>
            <a:avLst/>
            <a:gdLst/>
            <a:ahLst/>
            <a:cxnLst/>
            <a:rect l="l" t="t" r="r" b="b"/>
            <a:pathLst>
              <a:path w="8500748" h="5279412">
                <a:moveTo>
                  <a:pt x="0" y="0"/>
                </a:moveTo>
                <a:lnTo>
                  <a:pt x="8500748" y="0"/>
                </a:lnTo>
                <a:lnTo>
                  <a:pt x="8500748" y="5279413"/>
                </a:lnTo>
                <a:lnTo>
                  <a:pt x="0" y="52794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F199249-64A8-7980-CC37-E6EE479ADD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B1FDA8AE-2796-EFC6-6D04-D8B39BE45BE4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14575" y="808206"/>
            <a:ext cx="764543" cy="267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0"/>
              </a:lnSpc>
            </a:pPr>
            <a:r>
              <a:rPr lang="en-US" sz="15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</a:t>
            </a:r>
          </a:p>
        </p:txBody>
      </p:sp>
      <p:sp>
        <p:nvSpPr>
          <p:cNvPr id="3" name="Freeform 3" descr="Why Does a Thumbs-Up Gesture Mean “okay ..."/>
          <p:cNvSpPr/>
          <p:nvPr/>
        </p:nvSpPr>
        <p:spPr>
          <a:xfrm>
            <a:off x="4261314" y="3533165"/>
            <a:ext cx="8723643" cy="4885239"/>
          </a:xfrm>
          <a:custGeom>
            <a:avLst/>
            <a:gdLst/>
            <a:ahLst/>
            <a:cxnLst/>
            <a:rect l="l" t="t" r="r" b="b"/>
            <a:pathLst>
              <a:path w="8723643" h="4885239">
                <a:moveTo>
                  <a:pt x="0" y="0"/>
                </a:moveTo>
                <a:lnTo>
                  <a:pt x="8723642" y="0"/>
                </a:lnTo>
                <a:lnTo>
                  <a:pt x="8723642" y="4885240"/>
                </a:lnTo>
                <a:lnTo>
                  <a:pt x="0" y="4885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>
            <a:off x="6523053" y="2182530"/>
            <a:ext cx="5340267" cy="2701261"/>
          </a:xfrm>
          <a:custGeom>
            <a:avLst/>
            <a:gdLst/>
            <a:ahLst/>
            <a:cxnLst/>
            <a:rect l="l" t="t" r="r" b="b"/>
            <a:pathLst>
              <a:path w="5340267" h="2701261">
                <a:moveTo>
                  <a:pt x="0" y="0"/>
                </a:moveTo>
                <a:lnTo>
                  <a:pt x="5340268" y="0"/>
                </a:lnTo>
                <a:lnTo>
                  <a:pt x="5340268" y="2701261"/>
                </a:lnTo>
                <a:lnTo>
                  <a:pt x="0" y="27012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2FF1B35-BBEB-AE9C-5165-EFEBFDF92A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A61CDFD-C8BD-A088-8F2E-D7BF98F4A570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87440" y="7193690"/>
            <a:ext cx="5913120" cy="1094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Oak</a:t>
            </a:r>
          </a:p>
        </p:txBody>
      </p:sp>
      <p:sp>
        <p:nvSpPr>
          <p:cNvPr id="3" name="Freeform 3" descr="Oak Tree Species &amp; Oak Wood Timbers"/>
          <p:cNvSpPr/>
          <p:nvPr/>
        </p:nvSpPr>
        <p:spPr>
          <a:xfrm>
            <a:off x="5667394" y="2188359"/>
            <a:ext cx="6953221" cy="4627054"/>
          </a:xfrm>
          <a:custGeom>
            <a:avLst/>
            <a:gdLst/>
            <a:ahLst/>
            <a:cxnLst/>
            <a:rect l="l" t="t" r="r" b="b"/>
            <a:pathLst>
              <a:path w="6953221" h="4627054">
                <a:moveTo>
                  <a:pt x="0" y="0"/>
                </a:moveTo>
                <a:lnTo>
                  <a:pt x="6953221" y="0"/>
                </a:lnTo>
                <a:lnTo>
                  <a:pt x="6953221" y="4627055"/>
                </a:lnTo>
                <a:lnTo>
                  <a:pt x="0" y="46270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0D023C9-1E88-DC0D-2B42-7D9C3FB0EB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F828EA6-CBE4-0AF9-5B76-74CC5CA37FF4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62600" y="2983230"/>
            <a:ext cx="1711957" cy="267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0"/>
              </a:lnSpc>
            </a:pPr>
            <a:r>
              <a:rPr lang="en-US" sz="15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</a:t>
            </a:r>
          </a:p>
        </p:txBody>
      </p:sp>
      <p:sp>
        <p:nvSpPr>
          <p:cNvPr id="3" name="Freeform 3" descr="How to Draw Elmo from Sesame Street - Really Easy Drawing Tutorial"/>
          <p:cNvSpPr/>
          <p:nvPr/>
        </p:nvSpPr>
        <p:spPr>
          <a:xfrm>
            <a:off x="6809261" y="1320794"/>
            <a:ext cx="4936646" cy="7180583"/>
          </a:xfrm>
          <a:custGeom>
            <a:avLst/>
            <a:gdLst/>
            <a:ahLst/>
            <a:cxnLst/>
            <a:rect l="l" t="t" r="r" b="b"/>
            <a:pathLst>
              <a:path w="4936646" h="7180583">
                <a:moveTo>
                  <a:pt x="0" y="0"/>
                </a:moveTo>
                <a:lnTo>
                  <a:pt x="4936645" y="0"/>
                </a:lnTo>
                <a:lnTo>
                  <a:pt x="4936645" y="7180583"/>
                </a:lnTo>
                <a:lnTo>
                  <a:pt x="0" y="7180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TextBox 4"/>
          <p:cNvSpPr txBox="1"/>
          <p:nvPr/>
        </p:nvSpPr>
        <p:spPr>
          <a:xfrm>
            <a:off x="5816603" y="2856233"/>
            <a:ext cx="1711957" cy="267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0"/>
              </a:lnSpc>
            </a:pPr>
            <a:r>
              <a:rPr lang="en-US" sz="15000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/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2A3D3EF-8DAD-38C2-9903-BF390359C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EECAA23-722E-4128-58E5-DDF924D9F4D2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87440" y="8027070"/>
            <a:ext cx="5913120" cy="1094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Elm</a:t>
            </a:r>
          </a:p>
        </p:txBody>
      </p:sp>
      <p:sp>
        <p:nvSpPr>
          <p:cNvPr id="3" name="Freeform 3" descr="Elm - Wikipedia"/>
          <p:cNvSpPr/>
          <p:nvPr/>
        </p:nvSpPr>
        <p:spPr>
          <a:xfrm>
            <a:off x="6530702" y="1328347"/>
            <a:ext cx="5226606" cy="6526749"/>
          </a:xfrm>
          <a:custGeom>
            <a:avLst/>
            <a:gdLst/>
            <a:ahLst/>
            <a:cxnLst/>
            <a:rect l="l" t="t" r="r" b="b"/>
            <a:pathLst>
              <a:path w="5226606" h="6526749">
                <a:moveTo>
                  <a:pt x="0" y="0"/>
                </a:moveTo>
                <a:lnTo>
                  <a:pt x="5226606" y="0"/>
                </a:lnTo>
                <a:lnTo>
                  <a:pt x="5226606" y="6526749"/>
                </a:lnTo>
                <a:lnTo>
                  <a:pt x="0" y="65267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23A05C7-A3A2-33E4-FC63-90779C88E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C9BFDDB-B1E6-9807-EA80-781A89C59111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28520" y="4556760"/>
            <a:ext cx="3459480" cy="5836920"/>
          </a:xfrm>
          <a:custGeom>
            <a:avLst/>
            <a:gdLst/>
            <a:ahLst/>
            <a:cxnLst/>
            <a:rect l="l" t="t" r="r" b="b"/>
            <a:pathLst>
              <a:path w="3459480" h="5836920">
                <a:moveTo>
                  <a:pt x="0" y="0"/>
                </a:moveTo>
                <a:lnTo>
                  <a:pt x="3459480" y="0"/>
                </a:lnTo>
                <a:lnTo>
                  <a:pt x="3459480" y="5836920"/>
                </a:lnTo>
                <a:lnTo>
                  <a:pt x="0" y="5836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3696" t="-50913" r="-44935" b="-2532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281940" y="443951"/>
            <a:ext cx="3200400" cy="831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70AD4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The fourth cup</a:t>
            </a:r>
          </a:p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The red cup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373880" y="3032951"/>
            <a:ext cx="9540240" cy="410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Hinenu Moochanim oo’mezumanim lekayem mitzvat kos revi’it ve’achronal shel seder Tu B’Shvat</a:t>
            </a:r>
          </a:p>
          <a:p>
            <a:pPr algn="ctr">
              <a:lnSpc>
                <a:spcPts val="3240"/>
              </a:lnSpc>
            </a:pPr>
            <a:r>
              <a:rPr lang="he-IL" sz="2700">
                <a:solidFill>
                  <a:srgbClr val="70AD47"/>
                </a:solidFill>
                <a:latin typeface="Arimo"/>
                <a:ea typeface="Arimo"/>
                <a:cs typeface="Arimo"/>
                <a:sym typeface="Arimo"/>
                <a:rtl/>
              </a:rPr>
              <a:t>הננו מוכנים ומזומנים לקיים מצוות כוס רביעית ואחרונה של סדר ט"ו בשבט</a:t>
            </a:r>
          </a:p>
          <a:p>
            <a:pPr algn="ctr">
              <a:lnSpc>
                <a:spcPts val="3240"/>
              </a:lnSpc>
            </a:pPr>
            <a:endParaRPr lang="he-IL" sz="2700">
              <a:solidFill>
                <a:srgbClr val="70AD47"/>
              </a:solidFill>
              <a:latin typeface="Arimo"/>
              <a:ea typeface="Arimo"/>
              <a:cs typeface="Arimo"/>
              <a:sym typeface="Arimo"/>
              <a:rtl/>
            </a:endParaRPr>
          </a:p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Lift a glass of red grape juice, that represents the hot summer, that warms the fields and forests</a:t>
            </a:r>
          </a:p>
          <a:p>
            <a:pPr algn="ctr">
              <a:lnSpc>
                <a:spcPts val="3240"/>
              </a:lnSpc>
            </a:pPr>
            <a:endParaRPr lang="en-US" sz="2700">
              <a:solidFill>
                <a:srgbClr val="70AD47"/>
              </a:solidFill>
              <a:latin typeface="Comic Sans"/>
              <a:ea typeface="Comic Sans"/>
              <a:cs typeface="Comic Sans"/>
              <a:sym typeface="Comic Sans"/>
            </a:endParaRPr>
          </a:p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Eat a grape, that represents the creation – It’s eaten whole.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A2839B4-EE8E-5E90-EA97-9D2574A826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6D176DE-2133-3408-5A9D-F8269101A302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088C5E1C-7A5B-8304-57A2-7ED9763616BD}"/>
              </a:ext>
            </a:extLst>
          </p:cNvPr>
          <p:cNvSpPr txBox="1"/>
          <p:nvPr/>
        </p:nvSpPr>
        <p:spPr>
          <a:xfrm>
            <a:off x="685800" y="99089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1104" y="1303744"/>
            <a:ext cx="7927696" cy="8698440"/>
          </a:xfrm>
          <a:custGeom>
            <a:avLst/>
            <a:gdLst/>
            <a:ahLst/>
            <a:cxnLst/>
            <a:rect l="l" t="t" r="r" b="b"/>
            <a:pathLst>
              <a:path w="7927696" h="8698440">
                <a:moveTo>
                  <a:pt x="0" y="0"/>
                </a:moveTo>
                <a:lnTo>
                  <a:pt x="7927696" y="0"/>
                </a:lnTo>
                <a:lnTo>
                  <a:pt x="7927696" y="8698439"/>
                </a:lnTo>
                <a:lnTo>
                  <a:pt x="0" y="8698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10676" r="-95061" b="-10676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977551" y="1754181"/>
            <a:ext cx="15999809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Tam venishlam Seder Tu B’Shvat ketikuno, vekol hamarbeh lata’at etzim, letapeach et hasviva, litzor u’lehashpia al paneiha shel ha’Aretz – harei ze meshubach!</a:t>
            </a:r>
          </a:p>
          <a:p>
            <a:pPr algn="ctr" rtl="1">
              <a:lnSpc>
                <a:spcPts val="3240"/>
              </a:lnSpc>
            </a:pPr>
            <a:endParaRPr lang="en-US" sz="2700">
              <a:solidFill>
                <a:srgbClr val="70AD47"/>
              </a:solidFill>
              <a:latin typeface="Comic Sans"/>
              <a:ea typeface="Comic Sans"/>
              <a:cs typeface="Comic Sans"/>
              <a:sym typeface="Comic Sans"/>
            </a:endParaRPr>
          </a:p>
          <a:p>
            <a:pPr algn="ctr" rtl="1">
              <a:lnSpc>
                <a:spcPts val="3240"/>
              </a:lnSpc>
            </a:pPr>
            <a:r>
              <a:rPr lang="he-IL" sz="2700">
                <a:solidFill>
                  <a:srgbClr val="70AD47"/>
                </a:solidFill>
                <a:latin typeface="Arimo"/>
                <a:ea typeface="Arimo"/>
                <a:cs typeface="Arimo"/>
                <a:sym typeface="Arimo"/>
                <a:rtl/>
              </a:rPr>
              <a:t>תם ונשלם סדר ט"ו בשבט כתיקונו, וכל המרבה לטעת עצים, לטפח את הסביבה, ליצור ולהשפיע על פניה של הארץ – הרי זה משובח!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6E32415-595D-75EC-9D05-468A5A77C6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36511"/>
            <a:ext cx="12484994" cy="11142521"/>
          </a:xfrm>
          <a:custGeom>
            <a:avLst/>
            <a:gdLst/>
            <a:ahLst/>
            <a:cxnLst/>
            <a:rect l="l" t="t" r="r" b="b"/>
            <a:pathLst>
              <a:path w="12484994" h="11142521">
                <a:moveTo>
                  <a:pt x="0" y="0"/>
                </a:moveTo>
                <a:lnTo>
                  <a:pt x="12484994" y="0"/>
                </a:lnTo>
                <a:lnTo>
                  <a:pt x="12484994" y="11142521"/>
                </a:lnTo>
                <a:lnTo>
                  <a:pt x="0" y="11142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224" t="-8434" r="-48819"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962A8AE6-FF2A-7090-46AA-60FE9A1882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58D2BE95-FEF8-A582-30F8-B3A940C07FB3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94510" y="2128752"/>
            <a:ext cx="15133320" cy="1293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Protecting forests and nature</a:t>
            </a:r>
          </a:p>
        </p:txBody>
      </p:sp>
      <p:sp>
        <p:nvSpPr>
          <p:cNvPr id="3" name="Freeform 3"/>
          <p:cNvSpPr/>
          <p:nvPr/>
        </p:nvSpPr>
        <p:spPr>
          <a:xfrm>
            <a:off x="6099967" y="3244045"/>
            <a:ext cx="6194266" cy="7042955"/>
          </a:xfrm>
          <a:custGeom>
            <a:avLst/>
            <a:gdLst/>
            <a:ahLst/>
            <a:cxnLst/>
            <a:rect l="l" t="t" r="r" b="b"/>
            <a:pathLst>
              <a:path w="6194266" h="7042955">
                <a:moveTo>
                  <a:pt x="0" y="0"/>
                </a:moveTo>
                <a:lnTo>
                  <a:pt x="6194265" y="0"/>
                </a:lnTo>
                <a:lnTo>
                  <a:pt x="6194265" y="7042955"/>
                </a:lnTo>
                <a:lnTo>
                  <a:pt x="0" y="7042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987" t="-8434" r="-62195"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310A582-E6D6-0122-DB9C-D6165C4B9E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F555BFC-50F2-8547-30C4-9701FF51BAF7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00400" y="1303020"/>
            <a:ext cx="12275820" cy="8983980"/>
          </a:xfrm>
          <a:custGeom>
            <a:avLst/>
            <a:gdLst/>
            <a:ahLst/>
            <a:cxnLst/>
            <a:rect l="l" t="t" r="r" b="b"/>
            <a:pathLst>
              <a:path w="12275820" h="8983980">
                <a:moveTo>
                  <a:pt x="0" y="0"/>
                </a:moveTo>
                <a:lnTo>
                  <a:pt x="12275820" y="0"/>
                </a:lnTo>
                <a:lnTo>
                  <a:pt x="12275820" y="8983980"/>
                </a:lnTo>
                <a:lnTo>
                  <a:pt x="0" y="8983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070" t="-14504" r="-22905"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D1A0414-5B85-FE1E-D691-A5B655DCA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B0C277E-E2DE-D2BE-90F9-B00C9515076C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94510" y="2128752"/>
            <a:ext cx="15133320" cy="1293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The holiday of planting</a:t>
            </a:r>
          </a:p>
        </p:txBody>
      </p:sp>
      <p:sp>
        <p:nvSpPr>
          <p:cNvPr id="3" name="Freeform 3"/>
          <p:cNvSpPr/>
          <p:nvPr/>
        </p:nvSpPr>
        <p:spPr>
          <a:xfrm>
            <a:off x="5600795" y="3754288"/>
            <a:ext cx="7520750" cy="5504012"/>
          </a:xfrm>
          <a:custGeom>
            <a:avLst/>
            <a:gdLst/>
            <a:ahLst/>
            <a:cxnLst/>
            <a:rect l="l" t="t" r="r" b="b"/>
            <a:pathLst>
              <a:path w="7520750" h="5504012">
                <a:moveTo>
                  <a:pt x="0" y="0"/>
                </a:moveTo>
                <a:lnTo>
                  <a:pt x="7520750" y="0"/>
                </a:lnTo>
                <a:lnTo>
                  <a:pt x="7520750" y="5504012"/>
                </a:lnTo>
                <a:lnTo>
                  <a:pt x="0" y="5504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070" t="-14504" r="-22905"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231EF2D-DB10-EB81-7CB0-269F1280FA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82BDF593-C9E6-32C7-E298-948F9DE0C48F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235940" cy="10287000"/>
          </a:xfrm>
          <a:custGeom>
            <a:avLst/>
            <a:gdLst/>
            <a:ahLst/>
            <a:cxnLst/>
            <a:rect l="l" t="t" r="r" b="b"/>
            <a:pathLst>
              <a:path w="13235940" h="10287000">
                <a:moveTo>
                  <a:pt x="0" y="0"/>
                </a:moveTo>
                <a:lnTo>
                  <a:pt x="13235940" y="0"/>
                </a:lnTo>
                <a:lnTo>
                  <a:pt x="132359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816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-2320290" y="505692"/>
            <a:ext cx="15133320" cy="1293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If I were a tree…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721590" y="5763492"/>
            <a:ext cx="5017770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70AD47"/>
                </a:solidFill>
                <a:latin typeface="Comic Sans"/>
                <a:ea typeface="Comic Sans"/>
                <a:cs typeface="Comic Sans"/>
                <a:sym typeface="Comic Sans"/>
              </a:rPr>
              <a:t>Stand in the shape of one of these trees, or a tree that you know and like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D6810F2-6D66-83E3-74DC-44E54AA21A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9039323"/>
            <a:ext cx="879158" cy="1146422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6CD8A5B-275C-9A80-B506-C6A4775822EB}"/>
              </a:ext>
            </a:extLst>
          </p:cNvPr>
          <p:cNvSpPr txBox="1"/>
          <p:nvPr/>
        </p:nvSpPr>
        <p:spPr>
          <a:xfrm>
            <a:off x="533400" y="9756577"/>
            <a:ext cx="24352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החטיבה לחינוך ולקהילה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1014</Words>
  <Application>Microsoft Office PowerPoint</Application>
  <PresentationFormat>מותאם אישית</PresentationFormat>
  <Paragraphs>184</Paragraphs>
  <Slides>49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49</vt:i4>
      </vt:variant>
    </vt:vector>
  </HeadingPairs>
  <TitlesOfParts>
    <vt:vector size="56" baseType="lpstr">
      <vt:lpstr>Calibri (MS)</vt:lpstr>
      <vt:lpstr>Comic Sans</vt:lpstr>
      <vt:lpstr>Calibri</vt:lpstr>
      <vt:lpstr>Arial</vt:lpstr>
      <vt:lpstr>Comic Sans Bold</vt:lpstr>
      <vt:lpstr>Arimo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we celebrate on Tu B’Shvat? Use the clues:</dc:title>
  <dc:creator>HPL</dc:creator>
  <cp:lastModifiedBy>HPL</cp:lastModifiedBy>
  <cp:revision>5</cp:revision>
  <dcterms:created xsi:type="dcterms:W3CDTF">2006-08-16T00:00:00Z</dcterms:created>
  <dcterms:modified xsi:type="dcterms:W3CDTF">2026-01-25T13:42:15Z</dcterms:modified>
  <dc:identifier>DAG-7e8HVgA</dc:identifier>
</cp:coreProperties>
</file>