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media/image1.png" ContentType="image/png"/>
  <Override PartName="/ppt/media/image9.wmf" ContentType="image/x-wmf"/>
  <Override PartName="/ppt/media/image2.png" ContentType="image/png"/>
  <Override PartName="/ppt/media/image5.png" ContentType="image/png"/>
  <Override PartName="/ppt/media/image3.jpeg" ContentType="image/jpeg"/>
  <Override PartName="/ppt/media/image4.png" ContentType="image/png"/>
  <Override PartName="/ppt/media/image8.jpeg" ContentType="image/jpeg"/>
  <Override PartName="/ppt/media/image6.png" ContentType="image/png"/>
  <Override PartName="/ppt/media/image7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96396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4670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1123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789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1123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789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1969920" cy="4525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6992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8880" cy="5309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1969920" cy="4525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14670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96396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14670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1123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1789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1123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1789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1969920" cy="4525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6992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6992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8880" cy="5309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14670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96396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14670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1123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1789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1123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1789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1969920" cy="4525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6992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8880" cy="5309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14670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96396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14670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1123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1789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1123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1789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1969920" cy="4525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6992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8880" cy="5309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14670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57200" y="396396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14670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8880" cy="5309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1123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1789200" y="160020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457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1123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1789200" y="3963960"/>
            <a:ext cx="633960" cy="215820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4525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467000" y="396396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467000" y="1600200"/>
            <a:ext cx="961200" cy="2158200"/>
          </a:xfrm>
          <a:prstGeom prst="rect">
            <a:avLst/>
          </a:prstGeom>
        </p:spPr>
        <p:txBody>
          <a:bodyPr lIns="0" rIns="0" tIns="0" bIns="0">
            <a:normAutofit fontScale="55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963960"/>
            <a:ext cx="1969920" cy="21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69920" cy="4525200"/>
          </a:xfrm>
          <a:prstGeom prst="rect">
            <a:avLst/>
          </a:prstGeom>
        </p:spPr>
        <p:txBody>
          <a:bodyPr lIns="0" rIns="0" tIns="0" bIns="0">
            <a:normAutofit fontScale="9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69920" cy="4525200"/>
          </a:xfrm>
          <a:prstGeom prst="rect">
            <a:avLst/>
          </a:prstGeom>
        </p:spPr>
        <p:txBody>
          <a:bodyPr lIns="0" rIns="0" tIns="0" bIns="0">
            <a:normAutofit fontScale="9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slideLayout" Target="../slideLayouts/slideLayout5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slideLayout" Target="../slideLayouts/slideLayout5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4" descr=""/>
          <p:cNvPicPr/>
          <p:nvPr/>
        </p:nvPicPr>
        <p:blipFill>
          <a:blip r:embed="rId1"/>
          <a:stretch/>
        </p:blipFill>
        <p:spPr>
          <a:xfrm>
            <a:off x="-11160" y="0"/>
            <a:ext cx="9167040" cy="6857280"/>
          </a:xfrm>
          <a:prstGeom prst="rect">
            <a:avLst/>
          </a:prstGeom>
          <a:ln w="9360"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838080" y="228600"/>
            <a:ext cx="7543080" cy="1904400"/>
          </a:xfrm>
          <a:prstGeom prst="rect">
            <a:avLst/>
          </a:prstGeom>
          <a:solidFill>
            <a:srgbClr val="000000">
              <a:alpha val="50000"/>
            </a:srgb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rtl="1">
              <a:lnSpc>
                <a:spcPct val="100000"/>
              </a:lnSpc>
            </a:pPr>
            <a:r>
              <a:rPr b="1" lang="en-US" sz="3200" spc="-1" strike="noStrike">
                <a:solidFill>
                  <a:srgbClr val="f2f2f2"/>
                </a:solidFill>
                <a:latin typeface="Arial"/>
                <a:cs typeface="Arial"/>
              </a:rPr>
              <a:t>טיפולי דילול ביער אורן ירושלים בוגר </a:t>
            </a:r>
            <a:br/>
            <a:r>
              <a:rPr b="1" lang="en-US" sz="3200" spc="-1" strike="noStrike">
                <a:solidFill>
                  <a:srgbClr val="f2f2f2"/>
                </a:solidFill>
                <a:latin typeface="Arial"/>
                <a:cs typeface="Arial"/>
              </a:rPr>
              <a:t>והשפעתם על חיוניות עצי היער, </a:t>
            </a:r>
            <a:br/>
            <a:r>
              <a:rPr b="1" lang="en-US" sz="3200" spc="-1" strike="noStrike">
                <a:solidFill>
                  <a:srgbClr val="f2f2f2"/>
                </a:solidFill>
                <a:latin typeface="Arial"/>
                <a:cs typeface="Arial"/>
              </a:rPr>
              <a:t>התחדשות טבעית ומגוון ביולוגי</a:t>
            </a:r>
            <a:br/>
            <a:r>
              <a:rPr b="1" lang="en-US" sz="2400" spc="-1" strike="noStrike">
                <a:solidFill>
                  <a:srgbClr val="f2f2f2"/>
                </a:solidFill>
                <a:latin typeface="Arial"/>
                <a:cs typeface="Arial"/>
              </a:rPr>
              <a:t>אתר מחקר ארוך טווח ביער הקדושים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457200" y="5334120"/>
            <a:ext cx="8228880" cy="913680"/>
          </a:xfrm>
          <a:prstGeom prst="rect">
            <a:avLst/>
          </a:prstGeom>
          <a:solidFill>
            <a:schemeClr val="tx1">
              <a:alpha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rtl="1">
              <a:lnSpc>
                <a:spcPct val="100000"/>
              </a:lnSpc>
            </a:pPr>
            <a:r>
              <a:rPr b="1" lang="en-US" sz="2400" spc="-1" strike="noStrike">
                <a:solidFill>
                  <a:srgbClr val="f2f2f2"/>
                </a:solidFill>
                <a:latin typeface="Arial"/>
                <a:cs typeface="Arial"/>
              </a:rPr>
              <a:t>יגיל אסם, אלה זנגי, אילון כלב ויוסי משה – מנהל המחקר החקלאי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2400" spc="-1" strike="noStrike">
                <a:solidFill>
                  <a:srgbClr val="f2f2f2"/>
                </a:solidFill>
                <a:latin typeface="Arial"/>
                <a:cs typeface="Arial"/>
              </a:rPr>
              <a:t>מויש צוקרמן, ישראל טאובר וחנוך צורף –   קרן קיימת לישראל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92" descr=""/>
          <p:cNvPicPr/>
          <p:nvPr/>
        </p:nvPicPr>
        <p:blipFill>
          <a:blip r:embed="rId1"/>
          <a:stretch/>
        </p:blipFill>
        <p:spPr>
          <a:xfrm>
            <a:off x="0" y="-22320"/>
            <a:ext cx="9143280" cy="6857280"/>
          </a:xfrm>
          <a:prstGeom prst="rect">
            <a:avLst/>
          </a:prstGeom>
          <a:ln w="9360">
            <a:noFill/>
          </a:ln>
        </p:spPr>
      </p:pic>
      <p:sp>
        <p:nvSpPr>
          <p:cNvPr id="410" name="CustomShape 1"/>
          <p:cNvSpPr/>
          <p:nvPr/>
        </p:nvSpPr>
        <p:spPr>
          <a:xfrm>
            <a:off x="7010280" y="76320"/>
            <a:ext cx="1828080" cy="685080"/>
          </a:xfrm>
          <a:prstGeom prst="rect">
            <a:avLst/>
          </a:prstGeom>
          <a:solidFill>
            <a:srgbClr val="ffffcc">
              <a:alpha val="71000"/>
            </a:srgb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rtl="1">
              <a:lnSpc>
                <a:spcPct val="100000"/>
              </a:lnSpc>
            </a:pPr>
            <a:r>
              <a:rPr b="1" lang="en-US" sz="4400" spc="-1" strike="noStrike">
                <a:solidFill>
                  <a:srgbClr val="cc0000"/>
                </a:solidFill>
                <a:latin typeface="Arial"/>
                <a:cs typeface="Arial"/>
              </a:rPr>
              <a:t>מדדים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4191120" y="990720"/>
            <a:ext cx="4799880" cy="4843440"/>
          </a:xfrm>
          <a:prstGeom prst="rect">
            <a:avLst/>
          </a:prstGeom>
          <a:solidFill>
            <a:srgbClr val="ffffcc">
              <a:alpha val="71000"/>
            </a:srgb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640" algn="r" rtl="1">
              <a:lnSpc>
                <a:spcPct val="100000"/>
              </a:lnSpc>
              <a:spcBef>
                <a:spcPts val="11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אקלים ומיקרואקלים</a:t>
            </a:r>
            <a:endParaRPr b="0" lang="en-US" sz="24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11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משאבים 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(מים, נוטריאנטים, קרינה)</a:t>
            </a:r>
            <a:endParaRPr b="0" lang="en-US" sz="16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11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חיוניות עצי היער 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(צימוח, ייצור זרעים)</a:t>
            </a:r>
            <a:endParaRPr b="0" lang="en-US" sz="16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11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תפקוד עצי היער 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(קיבוע פחמן, צריכת מים)</a:t>
            </a:r>
            <a:endParaRPr b="0" lang="en-US" sz="16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11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בריאות עצי היער 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(מזיקים, תמותה)</a:t>
            </a:r>
            <a:endParaRPr b="0" lang="en-US" sz="16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11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התחדשות טבעית 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(עצים)</a:t>
            </a: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</a:t>
            </a:r>
            <a:endParaRPr b="0" lang="en-US" sz="24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11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צומח תת היער </a:t>
            </a:r>
            <a:r>
              <a:rPr b="1" lang="en-US" sz="1800" spc="-1" strike="noStrike">
                <a:solidFill>
                  <a:srgbClr val="003300"/>
                </a:solidFill>
                <a:latin typeface="Arial"/>
                <a:cs typeface="Arial"/>
              </a:rPr>
              <a:t>(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שפע, הרכב, מגוון</a:t>
            </a:r>
            <a:r>
              <a:rPr b="1" lang="en-US" sz="1800" spc="-1" strike="noStrike">
                <a:solidFill>
                  <a:srgbClr val="003300"/>
                </a:solidFill>
                <a:latin typeface="Arial"/>
                <a:cs typeface="Arial"/>
              </a:rPr>
              <a:t>)</a:t>
            </a:r>
            <a:endParaRPr b="0" lang="en-US" sz="18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11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מגוון ביולוגי 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(צומח, פרוקי רגליים, צבאים)</a:t>
            </a: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 </a:t>
            </a:r>
            <a:endParaRPr b="0" lang="en-US" sz="24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11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אקוסיסטמה 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(יצרנות, צריכת מים, מחזור יסודות)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76320" y="990720"/>
            <a:ext cx="4037760" cy="2300760"/>
          </a:xfrm>
          <a:prstGeom prst="rect">
            <a:avLst/>
          </a:prstGeom>
          <a:solidFill>
            <a:srgbClr val="ffffcc">
              <a:alpha val="71000"/>
            </a:srgb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640" algn="r" rtl="1">
              <a:lnSpc>
                <a:spcPct val="100000"/>
              </a:lnSpc>
              <a:spcBef>
                <a:spcPts val="7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סקרים מקדימים לתכנון (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2007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)</a:t>
            </a:r>
            <a:endParaRPr b="0" lang="en-US" sz="16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7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סקרי שנת אפס טרם הדילול (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2008/9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)</a:t>
            </a:r>
            <a:endParaRPr b="0" lang="en-US" sz="16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7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עצים נטועים - מעקב אינטנסיבי (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2009/11</a:t>
            </a: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)</a:t>
            </a:r>
            <a:endParaRPr b="0" lang="en-US" sz="16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7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דינאמיקה של הצומח ביער - מעקב תלת שנתי</a:t>
            </a:r>
            <a:endParaRPr b="0" lang="en-US" sz="16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7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 אקלים - ניטור רציף</a:t>
            </a:r>
            <a:endParaRPr b="0" lang="en-US" sz="1600" spc="-1" strike="noStrike">
              <a:latin typeface="Arial"/>
            </a:endParaRPr>
          </a:p>
          <a:p>
            <a:pPr marL="216000" indent="-215640" algn="r" rtl="1">
              <a:lnSpc>
                <a:spcPct val="100000"/>
              </a:lnSpc>
              <a:spcBef>
                <a:spcPts val="79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מיקרו אקלים - ניטור עונתי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2" dur="indefinite" restart="never" nodeType="tmRoot">
          <p:childTnLst>
            <p:seq>
              <p:cTn id="233" dur="indefinite" nodeType="mainSeq">
                <p:childTnLst>
                  <p:par>
                    <p:cTn id="234" nodeType="clickEffect" fill="hold">
                      <p:stCondLst>
                        <p:cond delay="indefinite"/>
                      </p:stCondLst>
                      <p:childTnLst>
                        <p:par>
                          <p:cTn id="23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36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38" dur="2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43" dur="2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icture 9" descr=""/>
          <p:cNvPicPr/>
          <p:nvPr/>
        </p:nvPicPr>
        <p:blipFill>
          <a:blip r:embed="rId1"/>
          <a:stretch/>
        </p:blipFill>
        <p:spPr>
          <a:xfrm>
            <a:off x="0" y="158760"/>
            <a:ext cx="9143280" cy="6469920"/>
          </a:xfrm>
          <a:prstGeom prst="rect">
            <a:avLst/>
          </a:prstGeom>
          <a:ln w="9360">
            <a:noFill/>
          </a:ln>
        </p:spPr>
      </p:pic>
      <p:sp>
        <p:nvSpPr>
          <p:cNvPr id="414" name="CustomShape 1"/>
          <p:cNvSpPr/>
          <p:nvPr/>
        </p:nvSpPr>
        <p:spPr>
          <a:xfrm>
            <a:off x="1905120" y="452520"/>
            <a:ext cx="1980360" cy="3199680"/>
          </a:xfrm>
          <a:prstGeom prst="ellipse">
            <a:avLst/>
          </a:prstGeom>
          <a:noFill/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CustomShape 2"/>
          <p:cNvSpPr/>
          <p:nvPr/>
        </p:nvSpPr>
        <p:spPr>
          <a:xfrm>
            <a:off x="3352680" y="2362320"/>
            <a:ext cx="2437560" cy="1751760"/>
          </a:xfrm>
          <a:prstGeom prst="ellipse">
            <a:avLst/>
          </a:prstGeom>
          <a:noFill/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3"/>
          <p:cNvSpPr/>
          <p:nvPr/>
        </p:nvSpPr>
        <p:spPr>
          <a:xfrm>
            <a:off x="5486400" y="3048120"/>
            <a:ext cx="1980360" cy="2590200"/>
          </a:xfrm>
          <a:prstGeom prst="ellipse">
            <a:avLst/>
          </a:prstGeom>
          <a:noFill/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4"/>
          <p:cNvSpPr/>
          <p:nvPr/>
        </p:nvSpPr>
        <p:spPr>
          <a:xfrm>
            <a:off x="3352680" y="3886200"/>
            <a:ext cx="1980360" cy="2437560"/>
          </a:xfrm>
          <a:prstGeom prst="ellipse">
            <a:avLst/>
          </a:prstGeom>
          <a:noFill/>
          <a:ln w="381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4" dur="indefinite" restart="never" nodeType="tmRoot">
          <p:childTnLst>
            <p:seq>
              <p:cTn id="245" dur="indefinite" nodeType="mainSeq">
                <p:childTnLst>
                  <p:par>
                    <p:cTn id="246" nodeType="clickEffect" fill="hold">
                      <p:stCondLst>
                        <p:cond delay="indefinite"/>
                      </p:stCondLst>
                      <p:childTnLst>
                        <p:par>
                          <p:cTn id="24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48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50" dur="2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53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56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59" dur="2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2" descr=""/>
          <p:cNvPicPr/>
          <p:nvPr/>
        </p:nvPicPr>
        <p:blipFill>
          <a:blip r:embed="rId1"/>
          <a:stretch/>
        </p:blipFill>
        <p:spPr>
          <a:xfrm>
            <a:off x="214200" y="380880"/>
            <a:ext cx="8700480" cy="62380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Picture 5" descr=""/>
          <p:cNvPicPr/>
          <p:nvPr/>
        </p:nvPicPr>
        <p:blipFill>
          <a:blip r:embed="rId1"/>
          <a:stretch/>
        </p:blipFill>
        <p:spPr>
          <a:xfrm>
            <a:off x="4952880" y="1330560"/>
            <a:ext cx="3815640" cy="2554920"/>
          </a:xfrm>
          <a:prstGeom prst="rect">
            <a:avLst/>
          </a:prstGeom>
          <a:ln w="9360">
            <a:noFill/>
          </a:ln>
        </p:spPr>
      </p:pic>
      <p:pic>
        <p:nvPicPr>
          <p:cNvPr id="420" name="Picture 3" descr=""/>
          <p:cNvPicPr/>
          <p:nvPr/>
        </p:nvPicPr>
        <p:blipFill>
          <a:blip r:embed="rId2"/>
          <a:stretch/>
        </p:blipFill>
        <p:spPr>
          <a:xfrm>
            <a:off x="4952880" y="4088160"/>
            <a:ext cx="3809160" cy="2550240"/>
          </a:xfrm>
          <a:prstGeom prst="rect">
            <a:avLst/>
          </a:prstGeom>
          <a:ln w="9360">
            <a:noFill/>
          </a:ln>
        </p:spPr>
      </p:pic>
      <p:pic>
        <p:nvPicPr>
          <p:cNvPr id="421" name="Picture 4" descr=""/>
          <p:cNvPicPr/>
          <p:nvPr/>
        </p:nvPicPr>
        <p:blipFill>
          <a:blip r:embed="rId3"/>
          <a:stretch/>
        </p:blipFill>
        <p:spPr>
          <a:xfrm>
            <a:off x="320760" y="1321920"/>
            <a:ext cx="3780000" cy="2563560"/>
          </a:xfrm>
          <a:prstGeom prst="rect">
            <a:avLst/>
          </a:prstGeom>
          <a:ln w="9360">
            <a:noFill/>
          </a:ln>
        </p:spPr>
      </p:pic>
      <p:pic>
        <p:nvPicPr>
          <p:cNvPr id="422" name="Picture 5" descr=""/>
          <p:cNvPicPr/>
          <p:nvPr/>
        </p:nvPicPr>
        <p:blipFill>
          <a:blip r:embed="rId4"/>
          <a:stretch/>
        </p:blipFill>
        <p:spPr>
          <a:xfrm>
            <a:off x="304920" y="4088160"/>
            <a:ext cx="3795840" cy="2540520"/>
          </a:xfrm>
          <a:prstGeom prst="rect">
            <a:avLst/>
          </a:prstGeom>
          <a:ln w="9360">
            <a:noFill/>
          </a:ln>
        </p:spPr>
      </p:pic>
      <p:sp>
        <p:nvSpPr>
          <p:cNvPr id="423" name="CustomShape 1"/>
          <p:cNvSpPr/>
          <p:nvPr/>
        </p:nvSpPr>
        <p:spPr>
          <a:xfrm>
            <a:off x="5410080" y="304920"/>
            <a:ext cx="3199680" cy="455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1" lang="en-US" sz="2400" spc="-1" strike="noStrike">
                <a:solidFill>
                  <a:srgbClr val="ffffcc"/>
                </a:solidFill>
                <a:latin typeface="Arial"/>
                <a:cs typeface="Arial"/>
              </a:rPr>
              <a:t>דילול: בקיץ </a:t>
            </a:r>
            <a:r>
              <a:rPr b="1" lang="en-US" sz="2400" spc="-1" strike="noStrike">
                <a:solidFill>
                  <a:srgbClr val="ffffcc"/>
                </a:solidFill>
                <a:latin typeface="Arial"/>
                <a:cs typeface="Arial"/>
              </a:rPr>
              <a:t>2009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24" name="CustomShape 2"/>
          <p:cNvSpPr/>
          <p:nvPr/>
        </p:nvSpPr>
        <p:spPr>
          <a:xfrm>
            <a:off x="228600" y="76320"/>
            <a:ext cx="5333400" cy="136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1" lang="en-US" sz="1400" spc="-1" strike="noStrike">
                <a:solidFill>
                  <a:srgbClr val="ff9933"/>
                </a:solidFill>
                <a:latin typeface="Arial"/>
                <a:cs typeface="Arial"/>
              </a:rPr>
              <a:t>אלקס פרדקין 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- איתור החלקה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b="1" lang="en-US" sz="1400" spc="-1" strike="noStrike">
                <a:solidFill>
                  <a:srgbClr val="ff9933"/>
                </a:solidFill>
                <a:latin typeface="Arial"/>
                <a:cs typeface="Arial"/>
              </a:rPr>
              <a:t>מחמוד עבסי 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- סימון מקדים</a:t>
            </a:r>
            <a:endParaRPr b="0" lang="en-US" sz="1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1400" spc="-1" strike="noStrike">
                <a:solidFill>
                  <a:srgbClr val="ff9933"/>
                </a:solidFill>
                <a:latin typeface="Arial"/>
                <a:cs typeface="Arial"/>
              </a:rPr>
              <a:t>נפתלי קרני 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- סקרים מקדימים 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b="1" lang="en-US" sz="1400" spc="-1" strike="noStrike">
                <a:solidFill>
                  <a:srgbClr val="ff9933"/>
                </a:solidFill>
                <a:latin typeface="Arial"/>
                <a:cs typeface="Arial"/>
              </a:rPr>
              <a:t>ג'מל דואית 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- פיקוח</a:t>
            </a:r>
            <a:endParaRPr b="0" lang="en-US" sz="1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1400" spc="-1" strike="noStrike">
                <a:solidFill>
                  <a:srgbClr val="ff9933"/>
                </a:solidFill>
                <a:latin typeface="Arial"/>
                <a:cs typeface="Arial"/>
              </a:rPr>
              <a:t>יהודה ניסן 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- 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GIS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b="1" lang="en-US" sz="1400" spc="-1" strike="noStrike">
                <a:solidFill>
                  <a:srgbClr val="ff9933"/>
                </a:solidFill>
                <a:latin typeface="Arial"/>
                <a:cs typeface="Arial"/>
              </a:rPr>
              <a:t>אלקסנדר וורונצוק 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- פיקוח </a:t>
            </a:r>
            <a:endParaRPr b="0" lang="en-US" sz="1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1400" spc="-1" strike="noStrike">
                <a:solidFill>
                  <a:srgbClr val="ff9933"/>
                </a:solidFill>
                <a:latin typeface="Arial"/>
                <a:cs typeface="Arial"/>
              </a:rPr>
              <a:t>רפאל ביטון</a:t>
            </a:r>
            <a:r>
              <a:rPr b="0" lang="en-US" sz="1400" spc="-1" strike="noStrike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- הכנת המכרז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b="1" lang="en-US" sz="1400" spc="-1" strike="noStrike">
                <a:solidFill>
                  <a:srgbClr val="ff9933"/>
                </a:solidFill>
                <a:latin typeface="Arial"/>
                <a:cs typeface="Arial"/>
              </a:rPr>
              <a:t>שלום דרי 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- תמיכה מרחבית</a:t>
            </a:r>
            <a:endParaRPr b="0" lang="en-US" sz="1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1400" spc="-1" strike="noStrike">
                <a:solidFill>
                  <a:srgbClr val="ff9933"/>
                </a:solidFill>
                <a:latin typeface="Arial"/>
                <a:cs typeface="Arial"/>
              </a:rPr>
              <a:t>נתן בן אהרון </a:t>
            </a:r>
            <a:r>
              <a:rPr b="0" lang="en-US" sz="1400" spc="-1" strike="noStrike">
                <a:solidFill>
                  <a:srgbClr val="ffffcc"/>
                </a:solidFill>
                <a:latin typeface="Arial"/>
                <a:cs typeface="Arial"/>
              </a:rPr>
              <a:t>- סקרי צומח</a:t>
            </a:r>
            <a:endParaRPr b="0" lang="en-US" sz="1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Picture 2" descr=""/>
          <p:cNvPicPr/>
          <p:nvPr/>
        </p:nvPicPr>
        <p:blipFill>
          <a:blip r:embed="rId1"/>
          <a:stretch/>
        </p:blipFill>
        <p:spPr>
          <a:xfrm>
            <a:off x="0" y="150840"/>
            <a:ext cx="9140040" cy="65541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2" descr=""/>
          <p:cNvPicPr/>
          <p:nvPr/>
        </p:nvPicPr>
        <p:blipFill>
          <a:blip r:embed="rId1"/>
          <a:stretch/>
        </p:blipFill>
        <p:spPr>
          <a:xfrm>
            <a:off x="0" y="150840"/>
            <a:ext cx="9140040" cy="6554160"/>
          </a:xfrm>
          <a:prstGeom prst="rect">
            <a:avLst/>
          </a:prstGeom>
          <a:ln w="9360">
            <a:noFill/>
          </a:ln>
        </p:spPr>
      </p:pic>
      <p:sp>
        <p:nvSpPr>
          <p:cNvPr id="427" name="CustomShape 1"/>
          <p:cNvSpPr/>
          <p:nvPr/>
        </p:nvSpPr>
        <p:spPr>
          <a:xfrm>
            <a:off x="4648320" y="3657600"/>
            <a:ext cx="2437560" cy="118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30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עץ/דונם</a:t>
            </a:r>
            <a:endParaRPr b="0" lang="en-US" sz="18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סילוק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40%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מהעצים</a:t>
            </a:r>
            <a:endParaRPr b="0" lang="en-US" sz="18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סילוק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35%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מ-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BA</a:t>
            </a:r>
            <a:endParaRPr b="0" lang="en-US" sz="18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סילוק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30%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מ-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LAI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28" name="CustomShape 2"/>
          <p:cNvSpPr/>
          <p:nvPr/>
        </p:nvSpPr>
        <p:spPr>
          <a:xfrm>
            <a:off x="1905120" y="3657600"/>
            <a:ext cx="2437560" cy="118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10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עץ/דונם</a:t>
            </a:r>
            <a:endParaRPr b="0" lang="en-US" sz="18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סילוק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80%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מהעצים</a:t>
            </a:r>
            <a:endParaRPr b="0" lang="en-US" sz="18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סילוק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65%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מ-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BA</a:t>
            </a:r>
            <a:endParaRPr b="0" lang="en-US" sz="18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סילוק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60%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מ-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LAI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29" name="CustomShape 3"/>
          <p:cNvSpPr/>
          <p:nvPr/>
        </p:nvSpPr>
        <p:spPr>
          <a:xfrm>
            <a:off x="4191120" y="762120"/>
            <a:ext cx="2818800" cy="118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50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עץ/דונם</a:t>
            </a:r>
            <a:endParaRPr b="0" lang="en-US" sz="18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BA = 1.99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מ"ר/דונם</a:t>
            </a:r>
            <a:endParaRPr b="0" lang="en-US" sz="18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LAI = 4.22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מ"ר/מ"ר</a:t>
            </a:r>
            <a:endParaRPr b="0" lang="en-US" sz="18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0" dur="indefinite" restart="never" nodeType="tmRoot">
          <p:childTnLst>
            <p:seq>
              <p:cTn id="261" dur="indefinite" nodeType="mainSeq">
                <p:childTnLst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66" dur="2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69" dur="2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72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icture 4" descr=""/>
          <p:cNvPicPr/>
          <p:nvPr/>
        </p:nvPicPr>
        <p:blipFill>
          <a:blip r:embed="rId1"/>
          <a:stretch/>
        </p:blipFill>
        <p:spPr>
          <a:xfrm>
            <a:off x="304920" y="228600"/>
            <a:ext cx="3656880" cy="2742480"/>
          </a:xfrm>
          <a:prstGeom prst="rect">
            <a:avLst/>
          </a:prstGeom>
          <a:ln w="9360">
            <a:noFill/>
          </a:ln>
        </p:spPr>
      </p:pic>
      <p:pic>
        <p:nvPicPr>
          <p:cNvPr id="431" name="Picture 6" descr=""/>
          <p:cNvPicPr/>
          <p:nvPr/>
        </p:nvPicPr>
        <p:blipFill>
          <a:blip r:embed="rId2"/>
          <a:stretch/>
        </p:blipFill>
        <p:spPr>
          <a:xfrm>
            <a:off x="5791320" y="152280"/>
            <a:ext cx="3199680" cy="2142360"/>
          </a:xfrm>
          <a:prstGeom prst="rect">
            <a:avLst/>
          </a:prstGeom>
          <a:ln w="9360">
            <a:noFill/>
          </a:ln>
        </p:spPr>
      </p:pic>
      <p:pic>
        <p:nvPicPr>
          <p:cNvPr id="432" name="Picture 9" descr=""/>
          <p:cNvPicPr/>
          <p:nvPr/>
        </p:nvPicPr>
        <p:blipFill>
          <a:blip r:embed="rId3"/>
          <a:stretch/>
        </p:blipFill>
        <p:spPr>
          <a:xfrm>
            <a:off x="3816360" y="3773520"/>
            <a:ext cx="1974240" cy="2931480"/>
          </a:xfrm>
          <a:prstGeom prst="rect">
            <a:avLst/>
          </a:prstGeom>
          <a:ln w="9360">
            <a:noFill/>
          </a:ln>
        </p:spPr>
      </p:pic>
      <p:pic>
        <p:nvPicPr>
          <p:cNvPr id="433" name="Picture 12" descr=""/>
          <p:cNvPicPr/>
          <p:nvPr/>
        </p:nvPicPr>
        <p:blipFill>
          <a:blip r:embed="rId4"/>
          <a:stretch/>
        </p:blipFill>
        <p:spPr>
          <a:xfrm>
            <a:off x="228600" y="4419720"/>
            <a:ext cx="3351960" cy="2243880"/>
          </a:xfrm>
          <a:prstGeom prst="rect">
            <a:avLst/>
          </a:prstGeom>
          <a:ln w="9360">
            <a:noFill/>
          </a:ln>
        </p:spPr>
      </p:pic>
      <p:pic>
        <p:nvPicPr>
          <p:cNvPr id="434" name="Picture 13" descr=""/>
          <p:cNvPicPr/>
          <p:nvPr/>
        </p:nvPicPr>
        <p:blipFill>
          <a:blip r:embed="rId5"/>
          <a:stretch/>
        </p:blipFill>
        <p:spPr>
          <a:xfrm>
            <a:off x="5986440" y="4675320"/>
            <a:ext cx="3004560" cy="2029680"/>
          </a:xfrm>
          <a:prstGeom prst="rect">
            <a:avLst/>
          </a:prstGeom>
          <a:ln w="9360">
            <a:noFill/>
          </a:ln>
        </p:spPr>
      </p:pic>
      <p:sp>
        <p:nvSpPr>
          <p:cNvPr id="435" name="CustomShape 1"/>
          <p:cNvSpPr/>
          <p:nvPr/>
        </p:nvSpPr>
        <p:spPr>
          <a:xfrm>
            <a:off x="1981080" y="4038480"/>
            <a:ext cx="159948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גובה והטל נוף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36" name="CustomShape 2"/>
          <p:cNvSpPr/>
          <p:nvPr/>
        </p:nvSpPr>
        <p:spPr>
          <a:xfrm>
            <a:off x="4191120" y="76320"/>
            <a:ext cx="159948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היקף גזע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37" name="CustomShape 3"/>
          <p:cNvSpPr/>
          <p:nvPr/>
        </p:nvSpPr>
        <p:spPr>
          <a:xfrm>
            <a:off x="4876920" y="2362320"/>
            <a:ext cx="159948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משק מים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38" name="CustomShape 4"/>
          <p:cNvSpPr/>
          <p:nvPr/>
        </p:nvSpPr>
        <p:spPr>
          <a:xfrm>
            <a:off x="2362320" y="2895480"/>
            <a:ext cx="159948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משק מים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39" name="CustomShape 5"/>
          <p:cNvSpPr/>
          <p:nvPr/>
        </p:nvSpPr>
        <p:spPr>
          <a:xfrm>
            <a:off x="4191120" y="3429000"/>
            <a:ext cx="159948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אקלים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0" name="CustomShape 6"/>
          <p:cNvSpPr/>
          <p:nvPr/>
        </p:nvSpPr>
        <p:spPr>
          <a:xfrm>
            <a:off x="7391520" y="4343400"/>
            <a:ext cx="159948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תמותת עצים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41" name="Picture 13" descr=""/>
          <p:cNvPicPr/>
          <p:nvPr/>
        </p:nvPicPr>
        <p:blipFill>
          <a:blip r:embed="rId6"/>
          <a:stretch/>
        </p:blipFill>
        <p:spPr>
          <a:xfrm>
            <a:off x="6544080" y="2380320"/>
            <a:ext cx="2446920" cy="19623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Picture 10" descr=""/>
          <p:cNvPicPr/>
          <p:nvPr/>
        </p:nvPicPr>
        <p:blipFill>
          <a:blip r:embed="rId1"/>
          <a:stretch/>
        </p:blipFill>
        <p:spPr>
          <a:xfrm>
            <a:off x="3819600" y="3124080"/>
            <a:ext cx="2337840" cy="3485520"/>
          </a:xfrm>
          <a:prstGeom prst="rect">
            <a:avLst/>
          </a:prstGeom>
          <a:ln w="9360">
            <a:noFill/>
          </a:ln>
        </p:spPr>
      </p:pic>
      <p:pic>
        <p:nvPicPr>
          <p:cNvPr id="443" name="Picture 14" descr=""/>
          <p:cNvPicPr/>
          <p:nvPr/>
        </p:nvPicPr>
        <p:blipFill>
          <a:blip r:embed="rId2"/>
          <a:stretch/>
        </p:blipFill>
        <p:spPr>
          <a:xfrm>
            <a:off x="152280" y="4278240"/>
            <a:ext cx="3510720" cy="2350440"/>
          </a:xfrm>
          <a:prstGeom prst="rect">
            <a:avLst/>
          </a:prstGeom>
          <a:ln w="9360">
            <a:noFill/>
          </a:ln>
        </p:spPr>
      </p:pic>
      <p:pic>
        <p:nvPicPr>
          <p:cNvPr id="444" name="Picture 8" descr=""/>
          <p:cNvPicPr/>
          <p:nvPr/>
        </p:nvPicPr>
        <p:blipFill>
          <a:blip r:embed="rId3"/>
          <a:stretch/>
        </p:blipFill>
        <p:spPr>
          <a:xfrm>
            <a:off x="6305040" y="3483720"/>
            <a:ext cx="2762280" cy="2078280"/>
          </a:xfrm>
          <a:prstGeom prst="rect">
            <a:avLst/>
          </a:prstGeom>
          <a:ln w="9360">
            <a:noFill/>
          </a:ln>
        </p:spPr>
      </p:pic>
      <p:pic>
        <p:nvPicPr>
          <p:cNvPr id="445" name="Picture 11" descr=""/>
          <p:cNvPicPr/>
          <p:nvPr/>
        </p:nvPicPr>
        <p:blipFill>
          <a:blip r:embed="rId4"/>
          <a:stretch/>
        </p:blipFill>
        <p:spPr>
          <a:xfrm>
            <a:off x="152280" y="152280"/>
            <a:ext cx="3745800" cy="2513880"/>
          </a:xfrm>
          <a:prstGeom prst="rect">
            <a:avLst/>
          </a:prstGeom>
          <a:ln w="9360">
            <a:noFill/>
          </a:ln>
        </p:spPr>
      </p:pic>
      <p:sp>
        <p:nvSpPr>
          <p:cNvPr id="446" name="CustomShape 1"/>
          <p:cNvSpPr/>
          <p:nvPr/>
        </p:nvSpPr>
        <p:spPr>
          <a:xfrm>
            <a:off x="6705720" y="3135240"/>
            <a:ext cx="220896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פוטוסנטזה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7" name="CustomShape 2"/>
          <p:cNvSpPr/>
          <p:nvPr/>
        </p:nvSpPr>
        <p:spPr>
          <a:xfrm>
            <a:off x="5638680" y="5983200"/>
            <a:ext cx="1599480" cy="638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התחדשות טבעית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8" name="CustomShape 3"/>
          <p:cNvSpPr/>
          <p:nvPr/>
        </p:nvSpPr>
        <p:spPr>
          <a:xfrm>
            <a:off x="1600200" y="3897360"/>
            <a:ext cx="198036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צומח בתת היער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9" name="CustomShape 4"/>
          <p:cNvSpPr/>
          <p:nvPr/>
        </p:nvSpPr>
        <p:spPr>
          <a:xfrm>
            <a:off x="1219320" y="2602080"/>
            <a:ext cx="266616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קרינה בתת היער, </a:t>
            </a: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LAI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50" name="Picture 9" descr=""/>
          <p:cNvPicPr/>
          <p:nvPr/>
        </p:nvPicPr>
        <p:blipFill>
          <a:blip r:embed="rId5"/>
          <a:stretch/>
        </p:blipFill>
        <p:spPr>
          <a:xfrm>
            <a:off x="5181480" y="76320"/>
            <a:ext cx="3865680" cy="2894760"/>
          </a:xfrm>
          <a:prstGeom prst="rect">
            <a:avLst/>
          </a:prstGeom>
          <a:ln w="9360">
            <a:noFill/>
          </a:ln>
        </p:spPr>
      </p:pic>
      <p:sp>
        <p:nvSpPr>
          <p:cNvPr id="451" name="CustomShape 5"/>
          <p:cNvSpPr/>
          <p:nvPr/>
        </p:nvSpPr>
        <p:spPr>
          <a:xfrm>
            <a:off x="4400640" y="152280"/>
            <a:ext cx="809280" cy="638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משק</a:t>
            </a:r>
            <a:endParaRPr b="0" lang="en-US" sz="18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ffffcc"/>
                </a:solidFill>
                <a:latin typeface="Arial"/>
                <a:cs typeface="Arial"/>
              </a:rPr>
              <a:t>מיים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57200" y="-76320"/>
            <a:ext cx="8228880" cy="1142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ffffcc"/>
                </a:solidFill>
                <a:latin typeface="Arial"/>
                <a:cs typeface="Arial"/>
              </a:rPr>
              <a:t>למה מחקר ארוך טווח?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457200" y="838080"/>
            <a:ext cx="8228880" cy="4525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 algn="r" rtl="1">
              <a:lnSpc>
                <a:spcPct val="100000"/>
              </a:lnSpc>
              <a:spcBef>
                <a:spcPts val="641"/>
              </a:spcBef>
              <a:buClr>
                <a:srgbClr val="ffffcc"/>
              </a:buClr>
              <a:buFont typeface="Symbol"/>
              <a:buChar char=""/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טווח הזמן הרלוונטי: עשרות שנים לפחות</a:t>
            </a:r>
            <a:endParaRPr b="0" lang="en-US" sz="32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641"/>
              </a:spcBef>
              <a:buClr>
                <a:srgbClr val="ffffcc"/>
              </a:buClr>
              <a:buFont typeface="Symbol"/>
              <a:buChar char=""/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זיהוי מגמות (להבדיל מרעשי רקע)</a:t>
            </a:r>
            <a:endParaRPr b="0" lang="en-US" sz="32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641"/>
              </a:spcBef>
              <a:buClr>
                <a:srgbClr val="ffffcc"/>
              </a:buClr>
              <a:buFont typeface="Symbol"/>
              <a:buChar char=""/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הבנת הקשר בין גורמים המשתנים לאורך הזמן</a:t>
            </a:r>
            <a:endParaRPr b="0" lang="en-US" sz="32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641"/>
              </a:spcBef>
              <a:buClr>
                <a:srgbClr val="ffffcc"/>
              </a:buClr>
              <a:buFont typeface="Symbol"/>
              <a:buChar char=""/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שינוי מצב (</a:t>
            </a: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state transition</a:t>
            </a: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96" name="Line 3"/>
          <p:cNvSpPr/>
          <p:nvPr/>
        </p:nvSpPr>
        <p:spPr>
          <a:xfrm flipH="1">
            <a:off x="1141200" y="3735360"/>
            <a:ext cx="3240" cy="2361960"/>
          </a:xfrm>
          <a:prstGeom prst="line">
            <a:avLst/>
          </a:prstGeom>
          <a:ln w="50760">
            <a:solidFill>
              <a:srgbClr val="b5dcd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Line 4"/>
          <p:cNvSpPr/>
          <p:nvPr/>
        </p:nvSpPr>
        <p:spPr>
          <a:xfrm flipV="1">
            <a:off x="1143000" y="6019560"/>
            <a:ext cx="6781680" cy="76320"/>
          </a:xfrm>
          <a:prstGeom prst="line">
            <a:avLst/>
          </a:prstGeom>
          <a:ln w="50760">
            <a:solidFill>
              <a:srgbClr val="b5dcd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CustomShape 5"/>
          <p:cNvSpPr/>
          <p:nvPr/>
        </p:nvSpPr>
        <p:spPr>
          <a:xfrm>
            <a:off x="1600200" y="5715000"/>
            <a:ext cx="151560" cy="1515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CustomShape 6"/>
          <p:cNvSpPr/>
          <p:nvPr/>
        </p:nvSpPr>
        <p:spPr>
          <a:xfrm>
            <a:off x="2133720" y="5334120"/>
            <a:ext cx="151560" cy="1515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CustomShape 7"/>
          <p:cNvSpPr/>
          <p:nvPr/>
        </p:nvSpPr>
        <p:spPr>
          <a:xfrm>
            <a:off x="3429000" y="5562720"/>
            <a:ext cx="151560" cy="1515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CustomShape 8"/>
          <p:cNvSpPr/>
          <p:nvPr/>
        </p:nvSpPr>
        <p:spPr>
          <a:xfrm>
            <a:off x="2743200" y="5410080"/>
            <a:ext cx="151560" cy="1515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CustomShape 9"/>
          <p:cNvSpPr/>
          <p:nvPr/>
        </p:nvSpPr>
        <p:spPr>
          <a:xfrm>
            <a:off x="3962520" y="4800600"/>
            <a:ext cx="151560" cy="1515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CustomShape 10"/>
          <p:cNvSpPr/>
          <p:nvPr/>
        </p:nvSpPr>
        <p:spPr>
          <a:xfrm>
            <a:off x="4572000" y="4343400"/>
            <a:ext cx="151560" cy="1515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11"/>
          <p:cNvSpPr/>
          <p:nvPr/>
        </p:nvSpPr>
        <p:spPr>
          <a:xfrm>
            <a:off x="5257800" y="4952880"/>
            <a:ext cx="151560" cy="1515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12"/>
          <p:cNvSpPr/>
          <p:nvPr/>
        </p:nvSpPr>
        <p:spPr>
          <a:xfrm>
            <a:off x="7238880" y="4343400"/>
            <a:ext cx="151560" cy="1515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13"/>
          <p:cNvSpPr/>
          <p:nvPr/>
        </p:nvSpPr>
        <p:spPr>
          <a:xfrm>
            <a:off x="5943600" y="4724280"/>
            <a:ext cx="151560" cy="1515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14"/>
          <p:cNvSpPr/>
          <p:nvPr/>
        </p:nvSpPr>
        <p:spPr>
          <a:xfrm>
            <a:off x="6553080" y="3962520"/>
            <a:ext cx="151560" cy="1515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CustomShape 15"/>
          <p:cNvSpPr/>
          <p:nvPr/>
        </p:nvSpPr>
        <p:spPr>
          <a:xfrm>
            <a:off x="7772400" y="3733920"/>
            <a:ext cx="151560" cy="15156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16"/>
          <p:cNvSpPr/>
          <p:nvPr/>
        </p:nvSpPr>
        <p:spPr>
          <a:xfrm>
            <a:off x="1447920" y="5029200"/>
            <a:ext cx="2285280" cy="913680"/>
          </a:xfrm>
          <a:prstGeom prst="rect">
            <a:avLst/>
          </a:prstGeom>
          <a:noFill/>
          <a:ln w="3816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CustomShape 17"/>
          <p:cNvSpPr/>
          <p:nvPr/>
        </p:nvSpPr>
        <p:spPr>
          <a:xfrm>
            <a:off x="3886200" y="4267080"/>
            <a:ext cx="2285280" cy="913680"/>
          </a:xfrm>
          <a:prstGeom prst="rect">
            <a:avLst/>
          </a:prstGeom>
          <a:noFill/>
          <a:ln w="3816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CustomShape 18"/>
          <p:cNvSpPr/>
          <p:nvPr/>
        </p:nvSpPr>
        <p:spPr>
          <a:xfrm>
            <a:off x="6324480" y="3657600"/>
            <a:ext cx="2285280" cy="913680"/>
          </a:xfrm>
          <a:prstGeom prst="rect">
            <a:avLst/>
          </a:prstGeom>
          <a:noFill/>
          <a:ln w="3816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CustomShape 19"/>
          <p:cNvSpPr/>
          <p:nvPr/>
        </p:nvSpPr>
        <p:spPr>
          <a:xfrm>
            <a:off x="3124080" y="6019920"/>
            <a:ext cx="2056680" cy="638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3600" spc="-1" strike="noStrike">
                <a:solidFill>
                  <a:srgbClr val="ffffcc"/>
                </a:solidFill>
                <a:latin typeface="Arial"/>
                <a:cs typeface="Arial"/>
              </a:rPr>
              <a:t>זמן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13" name="Line 20"/>
          <p:cNvSpPr/>
          <p:nvPr/>
        </p:nvSpPr>
        <p:spPr>
          <a:xfrm flipV="1">
            <a:off x="1143000" y="3962160"/>
            <a:ext cx="6781680" cy="2133720"/>
          </a:xfrm>
          <a:prstGeom prst="line">
            <a:avLst/>
          </a:prstGeom>
          <a:ln w="38160">
            <a:solidFill>
              <a:srgbClr val="ffff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CustomShape 21"/>
          <p:cNvSpPr/>
          <p:nvPr/>
        </p:nvSpPr>
        <p:spPr>
          <a:xfrm>
            <a:off x="4114800" y="6019920"/>
            <a:ext cx="1218600" cy="577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גשם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15" name="CustomShape 22"/>
          <p:cNvSpPr/>
          <p:nvPr/>
        </p:nvSpPr>
        <p:spPr>
          <a:xfrm>
            <a:off x="-76320" y="3530520"/>
            <a:ext cx="1218600" cy="577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ייצור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16" name="Line 23"/>
          <p:cNvSpPr/>
          <p:nvPr/>
        </p:nvSpPr>
        <p:spPr>
          <a:xfrm flipV="1">
            <a:off x="1218960" y="4952880"/>
            <a:ext cx="6629400" cy="1143000"/>
          </a:xfrm>
          <a:prstGeom prst="line">
            <a:avLst/>
          </a:prstGeom>
          <a:ln w="38160">
            <a:solidFill>
              <a:srgbClr val="ffff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7" dur="20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2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5" dur="20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8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1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4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7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30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33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36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39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42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45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48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51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54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57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62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65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68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nodeType="withEffect" fill="hold" presetClass="exit" presetID="8" presetSubtype="16">
                                  <p:stCondLst>
                                    <p:cond delay="0"/>
                                  </p:stCondLst>
                                  <p:childTnLst>
                                    <p:animEffect filter="diamond(in)" transition="out">
                                      <p:cBhvr additive="repl">
                                        <p:cTn id="70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76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79" dur="20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82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nodeType="withEffect" fill="hold" presetClass="exit" presetID="8" presetSubtype="16">
                                  <p:stCondLst>
                                    <p:cond delay="0"/>
                                  </p:stCondLst>
                                  <p:childTnLst>
                                    <p:animEffect filter="diamond(in)" transition="out">
                                      <p:cBhvr additive="repl">
                                        <p:cTn id="84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nodeType="withEffect" fill="hold" presetClass="exit" presetID="8" presetSubtype="16">
                                  <p:stCondLst>
                                    <p:cond delay="0"/>
                                  </p:stCondLst>
                                  <p:childTnLst>
                                    <p:animEffect filter="diamond(in)" transition="out">
                                      <p:cBhvr additive="repl">
                                        <p:cTn id="87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nodeType="withEffect" fill="hold" presetClass="exit" presetID="8" presetSubtype="16">
                                  <p:stCondLst>
                                    <p:cond delay="0"/>
                                  </p:stCondLst>
                                  <p:childTnLst>
                                    <p:animEffect filter="diamond(in)" transition="out">
                                      <p:cBhvr additive="repl">
                                        <p:cTn id="90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nodeType="withEffect" fill="hold" presetClass="exit" presetID="8" presetSubtype="16">
                                  <p:stCondLst>
                                    <p:cond delay="0"/>
                                  </p:stCondLst>
                                  <p:childTnLst>
                                    <p:animEffect filter="diamond(in)" transition="out">
                                      <p:cBhvr additive="repl">
                                        <p:cTn id="9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97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02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05" dur="20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5" descr=""/>
          <p:cNvPicPr/>
          <p:nvPr/>
        </p:nvPicPr>
        <p:blipFill>
          <a:blip r:embed="rId1"/>
          <a:stretch/>
        </p:blipFill>
        <p:spPr>
          <a:xfrm>
            <a:off x="0" y="4680"/>
            <a:ext cx="9143280" cy="6857280"/>
          </a:xfrm>
          <a:prstGeom prst="rect">
            <a:avLst/>
          </a:prstGeom>
          <a:ln w="9360"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4419720" y="1066680"/>
            <a:ext cx="4571280" cy="525708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76765e"/>
              </a:gs>
            </a:gsLst>
            <a:lin ang="54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 algn="r" rtl="1">
              <a:lnSpc>
                <a:spcPct val="100000"/>
              </a:lnSpc>
              <a:spcBef>
                <a:spcPts val="561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800" spc="-1" strike="noStrike">
                <a:solidFill>
                  <a:srgbClr val="003300"/>
                </a:solidFill>
                <a:latin typeface="Arial"/>
                <a:cs typeface="Arial"/>
              </a:rPr>
              <a:t>הארכת חיי הדור הנוכחי תוך שימור חיוניותו, ערכו הנופי ועמידותו בפני נגעים ופגעים</a:t>
            </a:r>
            <a:endParaRPr b="0" lang="en-US" sz="28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320"/>
              </a:spcBef>
            </a:pP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 </a:t>
            </a:r>
            <a:endParaRPr b="0" lang="en-US" sz="16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561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800" spc="-1" strike="noStrike">
                <a:solidFill>
                  <a:srgbClr val="003300"/>
                </a:solidFill>
                <a:latin typeface="Arial"/>
                <a:cs typeface="Arial"/>
              </a:rPr>
              <a:t>יצירת הדור הבא בתהליך הדרגתי תוך התבססות, ככל הניתן, על תהליכים טבעיים ומזעור הפגיעה בבית הגידול</a:t>
            </a:r>
            <a:endParaRPr b="0" lang="en-US" sz="28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320"/>
              </a:spcBef>
            </a:pPr>
            <a:r>
              <a:rPr b="1" lang="en-US" sz="1600" spc="-1" strike="noStrike">
                <a:solidFill>
                  <a:srgbClr val="003300"/>
                </a:solidFill>
                <a:latin typeface="Arial"/>
                <a:cs typeface="Arial"/>
              </a:rPr>
              <a:t>   </a:t>
            </a:r>
            <a:endParaRPr b="0" lang="en-US" sz="16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561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800" spc="-1" strike="noStrike">
                <a:solidFill>
                  <a:srgbClr val="003300"/>
                </a:solidFill>
                <a:latin typeface="Arial"/>
                <a:cs typeface="Arial"/>
              </a:rPr>
              <a:t>העלאת המגוון הביולוגי ע"י טיפוח תת היער והעשרת מגוון מיני העצים המקומיים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6705720" y="0"/>
            <a:ext cx="2285280" cy="36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CustomShape 3"/>
          <p:cNvSpPr/>
          <p:nvPr/>
        </p:nvSpPr>
        <p:spPr>
          <a:xfrm>
            <a:off x="5638680" y="152280"/>
            <a:ext cx="3351960" cy="577440"/>
          </a:xfrm>
          <a:prstGeom prst="rect">
            <a:avLst/>
          </a:prstGeom>
          <a:solidFill>
            <a:srgbClr val="ffffcc">
              <a:alpha val="60000"/>
            </a:srgb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1599"/>
              </a:spcBef>
            </a:pPr>
            <a:r>
              <a:rPr b="1" lang="en-US" sz="3200" spc="-1" strike="noStrike">
                <a:solidFill>
                  <a:srgbClr val="cc0000"/>
                </a:solidFill>
                <a:latin typeface="Arial"/>
                <a:cs typeface="Arial"/>
              </a:rPr>
              <a:t>   מטרות הממשק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533520" y="152280"/>
            <a:ext cx="3351960" cy="577440"/>
          </a:xfrm>
          <a:prstGeom prst="rect">
            <a:avLst/>
          </a:prstGeom>
          <a:solidFill>
            <a:srgbClr val="ffffcc">
              <a:alpha val="60000"/>
            </a:srgb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1599"/>
              </a:spcBef>
            </a:pPr>
            <a:r>
              <a:rPr b="1" lang="en-US" sz="3200" spc="-1" strike="noStrike">
                <a:solidFill>
                  <a:srgbClr val="cc0000"/>
                </a:solidFill>
                <a:latin typeface="Arial"/>
                <a:cs typeface="Arial"/>
              </a:rPr>
              <a:t>   כלי הממשק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22" name="CustomShape 5"/>
          <p:cNvSpPr/>
          <p:nvPr/>
        </p:nvSpPr>
        <p:spPr>
          <a:xfrm>
            <a:off x="457200" y="1066680"/>
            <a:ext cx="3428280" cy="251388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76765e"/>
              </a:gs>
            </a:gsLst>
            <a:lin ang="54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 algn="r" rtl="1">
              <a:lnSpc>
                <a:spcPct val="100000"/>
              </a:lnSpc>
              <a:spcBef>
                <a:spcPts val="561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800" spc="-1" strike="noStrike">
                <a:solidFill>
                  <a:srgbClr val="003300"/>
                </a:solidFill>
                <a:latin typeface="Arial"/>
                <a:cs typeface="Arial"/>
              </a:rPr>
              <a:t>דילול</a:t>
            </a:r>
            <a:endParaRPr b="0" lang="en-US" sz="28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00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000" spc="-1" strike="noStrike">
                <a:solidFill>
                  <a:srgbClr val="003300"/>
                </a:solidFill>
                <a:latin typeface="Arial"/>
                <a:cs typeface="Arial"/>
              </a:rPr>
              <a:t>גיזום</a:t>
            </a:r>
            <a:endParaRPr b="0" lang="en-US" sz="20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00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000" spc="-1" strike="noStrike">
                <a:solidFill>
                  <a:srgbClr val="003300"/>
                </a:solidFill>
                <a:latin typeface="Arial"/>
                <a:cs typeface="Arial"/>
              </a:rPr>
              <a:t>רעייה</a:t>
            </a:r>
            <a:endParaRPr b="0" lang="en-US" sz="20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00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000" spc="-1" strike="noStrike">
                <a:solidFill>
                  <a:srgbClr val="003300"/>
                </a:solidFill>
                <a:latin typeface="Arial"/>
                <a:cs typeface="Arial"/>
              </a:rPr>
              <a:t>נטיעה</a:t>
            </a:r>
            <a:endParaRPr b="0" lang="en-US" sz="20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00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000" spc="-1" strike="noStrike">
                <a:solidFill>
                  <a:srgbClr val="003300"/>
                </a:solidFill>
                <a:latin typeface="Arial"/>
                <a:cs typeface="Arial"/>
              </a:rPr>
              <a:t>זריעה</a:t>
            </a:r>
            <a:endParaRPr b="0" lang="en-US" sz="20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00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000" spc="-1" strike="noStrike">
                <a:solidFill>
                  <a:srgbClr val="003300"/>
                </a:solidFill>
                <a:latin typeface="Arial"/>
                <a:cs typeface="Arial"/>
              </a:rPr>
              <a:t>אחרים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  <a:spcBef>
                <a:spcPts val="561"/>
              </a:spcBef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223" name="CustomShape 6"/>
          <p:cNvSpPr/>
          <p:nvPr/>
        </p:nvSpPr>
        <p:spPr>
          <a:xfrm>
            <a:off x="2486160" y="1114560"/>
            <a:ext cx="1142280" cy="4564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4" name="Picture 2" descr=""/>
          <p:cNvPicPr/>
          <p:nvPr/>
        </p:nvPicPr>
        <p:blipFill>
          <a:blip r:embed="rId2"/>
          <a:stretch/>
        </p:blipFill>
        <p:spPr>
          <a:xfrm>
            <a:off x="496440" y="3766320"/>
            <a:ext cx="3351960" cy="2994840"/>
          </a:xfrm>
          <a:prstGeom prst="rect">
            <a:avLst/>
          </a:prstGeom>
          <a:ln w="28440">
            <a:solidFill>
              <a:srgbClr val="333300"/>
            </a:solidFill>
            <a:round/>
          </a:ln>
        </p:spPr>
      </p:pic>
      <p:sp>
        <p:nvSpPr>
          <p:cNvPr id="225" name="CustomShape 7"/>
          <p:cNvSpPr/>
          <p:nvPr/>
        </p:nvSpPr>
        <p:spPr>
          <a:xfrm>
            <a:off x="2819520" y="3962520"/>
            <a:ext cx="913680" cy="63756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חנוך צורף</a:t>
            </a:r>
            <a:endParaRPr b="0" lang="en-US" sz="12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מנהל האזור</a:t>
            </a:r>
            <a:endParaRPr b="0" lang="en-US" sz="12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מנהל האתר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26" name="CustomShape 8"/>
          <p:cNvSpPr/>
          <p:nvPr/>
        </p:nvSpPr>
        <p:spPr>
          <a:xfrm>
            <a:off x="561600" y="5486400"/>
            <a:ext cx="961560" cy="45504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מויש צוקרמן </a:t>
            </a:r>
            <a:endParaRPr b="0" lang="en-US" sz="12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יערן  גושי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27" name="CustomShape 9"/>
          <p:cNvSpPr/>
          <p:nvPr/>
        </p:nvSpPr>
        <p:spPr>
          <a:xfrm>
            <a:off x="1295280" y="4230360"/>
            <a:ext cx="1018080" cy="45504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ישראל טאובר</a:t>
            </a:r>
            <a:endParaRPr b="0" lang="en-US" sz="12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ממ"ג וממשק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28" name="CustomShape 10"/>
          <p:cNvSpPr/>
          <p:nvPr/>
        </p:nvSpPr>
        <p:spPr>
          <a:xfrm>
            <a:off x="2666880" y="6091560"/>
            <a:ext cx="1065960" cy="45504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אבי פרבולוצקי</a:t>
            </a:r>
            <a:endParaRPr b="0" lang="en-US" sz="12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מדען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29" name="CustomShape 11"/>
          <p:cNvSpPr/>
          <p:nvPr/>
        </p:nvSpPr>
        <p:spPr>
          <a:xfrm>
            <a:off x="1676520" y="6243840"/>
            <a:ext cx="837360" cy="45504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משה שחק</a:t>
            </a:r>
            <a:endParaRPr b="0" lang="en-US" sz="12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מדען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30" name="CustomShape 12"/>
          <p:cNvSpPr/>
          <p:nvPr/>
        </p:nvSpPr>
        <p:spPr>
          <a:xfrm>
            <a:off x="609480" y="6248520"/>
            <a:ext cx="837360" cy="45504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יגיל אסם</a:t>
            </a:r>
            <a:endParaRPr b="0" lang="en-US" sz="12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cs typeface="Arial"/>
              </a:rPr>
              <a:t>מדען מרכז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6" dur="indefinite" restart="never" nodeType="tmRoot">
          <p:childTnLst>
            <p:seq>
              <p:cTn id="107" dur="indefinite" nodeType="mainSeq">
                <p:childTnLst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12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15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18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457200" y="-76320"/>
            <a:ext cx="8228880" cy="1142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rtl="1">
              <a:lnSpc>
                <a:spcPct val="100000"/>
              </a:lnSpc>
            </a:pPr>
            <a:r>
              <a:rPr b="1" lang="en-US" sz="4400" spc="-1" strike="noStrike">
                <a:solidFill>
                  <a:srgbClr val="ff9900"/>
                </a:solidFill>
                <a:latin typeface="Arial"/>
                <a:cs typeface="Arial"/>
              </a:rPr>
              <a:t>מודל-קונספטואלי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2" name="Line 2"/>
          <p:cNvSpPr/>
          <p:nvPr/>
        </p:nvSpPr>
        <p:spPr>
          <a:xfrm>
            <a:off x="914400" y="1035000"/>
            <a:ext cx="0" cy="4800600"/>
          </a:xfrm>
          <a:prstGeom prst="line">
            <a:avLst/>
          </a:prstGeom>
          <a:ln w="8892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Line 3"/>
          <p:cNvSpPr/>
          <p:nvPr/>
        </p:nvSpPr>
        <p:spPr>
          <a:xfrm>
            <a:off x="914400" y="5790960"/>
            <a:ext cx="6781680" cy="0"/>
          </a:xfrm>
          <a:prstGeom prst="line">
            <a:avLst/>
          </a:prstGeom>
          <a:ln w="8892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4"/>
          <p:cNvSpPr/>
          <p:nvPr/>
        </p:nvSpPr>
        <p:spPr>
          <a:xfrm>
            <a:off x="2362320" y="5943600"/>
            <a:ext cx="2285280" cy="76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rtl="1">
              <a:lnSpc>
                <a:spcPct val="100000"/>
              </a:lnSpc>
              <a:spcBef>
                <a:spcPts val="2200"/>
              </a:spcBef>
            </a:pPr>
            <a:r>
              <a:rPr b="1" lang="en-US" sz="4400" spc="-1" strike="noStrike">
                <a:solidFill>
                  <a:srgbClr val="ff9900"/>
                </a:solidFill>
                <a:latin typeface="Arial"/>
                <a:cs typeface="Arial"/>
              </a:rPr>
              <a:t>גיל היער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5" name="Line 5"/>
          <p:cNvSpPr/>
          <p:nvPr/>
        </p:nvSpPr>
        <p:spPr>
          <a:xfrm>
            <a:off x="4647960" y="6324480"/>
            <a:ext cx="762120" cy="0"/>
          </a:xfrm>
          <a:prstGeom prst="line">
            <a:avLst/>
          </a:prstGeom>
          <a:ln w="15228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6"/>
          <p:cNvSpPr/>
          <p:nvPr/>
        </p:nvSpPr>
        <p:spPr>
          <a:xfrm rot="16200000">
            <a:off x="-1793520" y="2858760"/>
            <a:ext cx="4494960" cy="76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rtl="1">
              <a:lnSpc>
                <a:spcPct val="100000"/>
              </a:lnSpc>
              <a:spcBef>
                <a:spcPts val="2200"/>
              </a:spcBef>
            </a:pPr>
            <a:r>
              <a:rPr b="1" lang="en-US" sz="4400" spc="-1" strike="noStrike">
                <a:solidFill>
                  <a:srgbClr val="ff9900"/>
                </a:solidFill>
                <a:latin typeface="Arial"/>
                <a:cs typeface="Arial"/>
              </a:rPr>
              <a:t>אינדקס שטח עלים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7" name="CustomShape 7"/>
          <p:cNvSpPr/>
          <p:nvPr/>
        </p:nvSpPr>
        <p:spPr>
          <a:xfrm>
            <a:off x="5105520" y="4114800"/>
            <a:ext cx="1218600" cy="943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1400"/>
              </a:spcBef>
            </a:pPr>
            <a:r>
              <a:rPr b="1" lang="en-US" sz="2800" spc="-1" strike="noStrike">
                <a:solidFill>
                  <a:srgbClr val="8ac6cd"/>
                </a:solidFill>
                <a:latin typeface="Arial"/>
                <a:cs typeface="Arial"/>
              </a:rPr>
              <a:t>דילול מאוחר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38" name="CustomShape 8"/>
          <p:cNvSpPr/>
          <p:nvPr/>
        </p:nvSpPr>
        <p:spPr>
          <a:xfrm>
            <a:off x="914400" y="1676520"/>
            <a:ext cx="6628680" cy="4114080"/>
          </a:xfrm>
          <a:custGeom>
            <a:avLst/>
            <a:gdLst/>
            <a:ahLst/>
            <a:rect l="l" t="t" r="r" b="b"/>
            <a:pathLst>
              <a:path w="4176" h="2592">
                <a:moveTo>
                  <a:pt x="0" y="2592"/>
                </a:moveTo>
                <a:cubicBezTo>
                  <a:pt x="252" y="2072"/>
                  <a:pt x="504" y="1552"/>
                  <a:pt x="816" y="1152"/>
                </a:cubicBezTo>
                <a:cubicBezTo>
                  <a:pt x="1128" y="752"/>
                  <a:pt x="1312" y="384"/>
                  <a:pt x="1872" y="192"/>
                </a:cubicBezTo>
                <a:cubicBezTo>
                  <a:pt x="2432" y="0"/>
                  <a:pt x="3304" y="0"/>
                  <a:pt x="4176" y="0"/>
                </a:cubicBezTo>
              </a:path>
            </a:pathLst>
          </a:custGeom>
          <a:noFill/>
          <a:ln w="190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9"/>
          <p:cNvSpPr/>
          <p:nvPr/>
        </p:nvSpPr>
        <p:spPr>
          <a:xfrm>
            <a:off x="914400" y="2209680"/>
            <a:ext cx="2437560" cy="3580560"/>
          </a:xfrm>
          <a:custGeom>
            <a:avLst/>
            <a:gdLst/>
            <a:ahLst/>
            <a:rect l="l" t="t" r="r" b="b"/>
            <a:pathLst>
              <a:path w="1536" h="2256">
                <a:moveTo>
                  <a:pt x="0" y="2256"/>
                </a:moveTo>
                <a:cubicBezTo>
                  <a:pt x="164" y="1916"/>
                  <a:pt x="328" y="1576"/>
                  <a:pt x="528" y="1248"/>
                </a:cubicBezTo>
                <a:cubicBezTo>
                  <a:pt x="728" y="920"/>
                  <a:pt x="1032" y="496"/>
                  <a:pt x="1200" y="288"/>
                </a:cubicBezTo>
                <a:cubicBezTo>
                  <a:pt x="1368" y="80"/>
                  <a:pt x="1452" y="40"/>
                  <a:pt x="1536" y="0"/>
                </a:cubicBezTo>
              </a:path>
            </a:pathLst>
          </a:custGeom>
          <a:noFill/>
          <a:ln w="190440">
            <a:solidFill>
              <a:srgbClr val="99c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Line 10"/>
          <p:cNvSpPr/>
          <p:nvPr/>
        </p:nvSpPr>
        <p:spPr>
          <a:xfrm>
            <a:off x="3298680" y="2286000"/>
            <a:ext cx="0" cy="1295280"/>
          </a:xfrm>
          <a:prstGeom prst="line">
            <a:avLst/>
          </a:prstGeom>
          <a:ln w="190440">
            <a:solidFill>
              <a:srgbClr val="99c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11"/>
          <p:cNvSpPr/>
          <p:nvPr/>
        </p:nvSpPr>
        <p:spPr>
          <a:xfrm>
            <a:off x="3276720" y="1676520"/>
            <a:ext cx="4266360" cy="1848600"/>
          </a:xfrm>
          <a:custGeom>
            <a:avLst/>
            <a:gdLst/>
            <a:ahLst/>
            <a:rect l="l" t="t" r="r" b="b"/>
            <a:pathLst>
              <a:path w="2640" h="1168">
                <a:moveTo>
                  <a:pt x="0" y="1168"/>
                </a:moveTo>
                <a:cubicBezTo>
                  <a:pt x="128" y="896"/>
                  <a:pt x="256" y="624"/>
                  <a:pt x="384" y="448"/>
                </a:cubicBezTo>
                <a:cubicBezTo>
                  <a:pt x="512" y="272"/>
                  <a:pt x="544" y="184"/>
                  <a:pt x="768" y="112"/>
                </a:cubicBezTo>
                <a:cubicBezTo>
                  <a:pt x="992" y="40"/>
                  <a:pt x="1416" y="32"/>
                  <a:pt x="1728" y="16"/>
                </a:cubicBezTo>
                <a:cubicBezTo>
                  <a:pt x="2040" y="0"/>
                  <a:pt x="2340" y="8"/>
                  <a:pt x="2640" y="16"/>
                </a:cubicBezTo>
              </a:path>
            </a:pathLst>
          </a:custGeom>
          <a:noFill/>
          <a:ln w="190440">
            <a:solidFill>
              <a:srgbClr val="99c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Line 12"/>
          <p:cNvSpPr/>
          <p:nvPr/>
        </p:nvSpPr>
        <p:spPr>
          <a:xfrm>
            <a:off x="990360" y="1447560"/>
            <a:ext cx="5562720" cy="0"/>
          </a:xfrm>
          <a:prstGeom prst="line">
            <a:avLst/>
          </a:prstGeom>
          <a:ln cap="rnd" w="190440">
            <a:solidFill>
              <a:srgbClr val="cc0000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13"/>
          <p:cNvSpPr/>
          <p:nvPr/>
        </p:nvSpPr>
        <p:spPr>
          <a:xfrm>
            <a:off x="6781680" y="1187280"/>
            <a:ext cx="1980360" cy="455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rtl="1">
              <a:lnSpc>
                <a:spcPct val="100000"/>
              </a:lnSpc>
              <a:spcBef>
                <a:spcPts val="1199"/>
              </a:spcBef>
            </a:pPr>
            <a:r>
              <a:rPr b="1" lang="en-US" sz="2400" spc="-1" strike="noStrike">
                <a:solidFill>
                  <a:srgbClr val="cc0000"/>
                </a:solidFill>
                <a:latin typeface="Arial"/>
                <a:cs typeface="Arial"/>
              </a:rPr>
              <a:t>כושר נשיאה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44" name="Line 14"/>
          <p:cNvSpPr/>
          <p:nvPr/>
        </p:nvSpPr>
        <p:spPr>
          <a:xfrm>
            <a:off x="5638680" y="1676160"/>
            <a:ext cx="76320" cy="2210040"/>
          </a:xfrm>
          <a:prstGeom prst="line">
            <a:avLst/>
          </a:prstGeom>
          <a:ln cap="rnd" w="190440">
            <a:solidFill>
              <a:schemeClr val="accent5">
                <a:lumMod val="75000"/>
              </a:schemeClr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15"/>
          <p:cNvSpPr/>
          <p:nvPr/>
        </p:nvSpPr>
        <p:spPr>
          <a:xfrm>
            <a:off x="5681520" y="3352680"/>
            <a:ext cx="1904400" cy="761400"/>
          </a:xfrm>
          <a:custGeom>
            <a:avLst/>
            <a:gdLst/>
            <a:ahLst/>
            <a:rect l="l" t="t" r="r" b="b"/>
            <a:pathLst>
              <a:path w="1200" h="624">
                <a:moveTo>
                  <a:pt x="0" y="624"/>
                </a:moveTo>
                <a:cubicBezTo>
                  <a:pt x="104" y="480"/>
                  <a:pt x="208" y="336"/>
                  <a:pt x="336" y="240"/>
                </a:cubicBezTo>
                <a:cubicBezTo>
                  <a:pt x="464" y="144"/>
                  <a:pt x="624" y="88"/>
                  <a:pt x="768" y="48"/>
                </a:cubicBezTo>
                <a:cubicBezTo>
                  <a:pt x="912" y="8"/>
                  <a:pt x="1056" y="4"/>
                  <a:pt x="1200" y="0"/>
                </a:cubicBezTo>
              </a:path>
            </a:pathLst>
          </a:custGeom>
          <a:noFill/>
          <a:ln cap="rnd" w="190440">
            <a:solidFill>
              <a:schemeClr val="accent5">
                <a:lumMod val="75000"/>
              </a:schemeClr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16"/>
          <p:cNvSpPr/>
          <p:nvPr/>
        </p:nvSpPr>
        <p:spPr>
          <a:xfrm>
            <a:off x="2743200" y="3581280"/>
            <a:ext cx="990000" cy="516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1400"/>
              </a:spcBef>
            </a:pPr>
            <a:r>
              <a:rPr b="1" lang="en-US" sz="2800" spc="-1" strike="noStrike">
                <a:solidFill>
                  <a:srgbClr val="99cc00"/>
                </a:solidFill>
                <a:latin typeface="Arial"/>
                <a:cs typeface="Arial"/>
              </a:rPr>
              <a:t>דילול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47" name="CustomShape 17"/>
          <p:cNvSpPr/>
          <p:nvPr/>
        </p:nvSpPr>
        <p:spPr>
          <a:xfrm>
            <a:off x="3962520" y="1676520"/>
            <a:ext cx="1142280" cy="3123360"/>
          </a:xfrm>
          <a:prstGeom prst="upArrow">
            <a:avLst>
              <a:gd name="adj1" fmla="val 50000"/>
              <a:gd name="adj2" fmla="val 68333"/>
            </a:avLst>
          </a:prstGeom>
          <a:solidFill>
            <a:srgbClr val="ff0000"/>
          </a:solidFill>
          <a:ln w="9360">
            <a:solidFill>
              <a:srgbClr val="cc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18"/>
          <p:cNvSpPr/>
          <p:nvPr/>
        </p:nvSpPr>
        <p:spPr>
          <a:xfrm>
            <a:off x="3657600" y="4876920"/>
            <a:ext cx="1599480" cy="577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1599"/>
              </a:spcBef>
            </a:pPr>
            <a:r>
              <a:rPr b="1" lang="en-US" sz="3200" spc="-1" strike="noStrike">
                <a:solidFill>
                  <a:srgbClr val="cc0000"/>
                </a:solidFill>
                <a:latin typeface="Arial"/>
                <a:cs typeface="Arial"/>
              </a:rPr>
              <a:t>משאבים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49" name="CustomShape 19"/>
          <p:cNvSpPr/>
          <p:nvPr/>
        </p:nvSpPr>
        <p:spPr>
          <a:xfrm>
            <a:off x="3505320" y="776160"/>
            <a:ext cx="205668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1" lang="en-US" sz="1800" spc="-1" strike="noStrike">
                <a:solidFill>
                  <a:srgbClr val="cc0000"/>
                </a:solidFill>
                <a:latin typeface="Arial"/>
                <a:cs typeface="Arial"/>
              </a:rPr>
              <a:t>(Long et al 2004)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0" name="CustomShape 20"/>
          <p:cNvSpPr/>
          <p:nvPr/>
        </p:nvSpPr>
        <p:spPr>
          <a:xfrm>
            <a:off x="838080" y="2362320"/>
            <a:ext cx="1751760" cy="455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1199"/>
              </a:spcBef>
            </a:pPr>
            <a:r>
              <a:rPr b="1" lang="en-US" sz="2400" spc="-1" strike="noStrike">
                <a:solidFill>
                  <a:srgbClr val="c00000"/>
                </a:solidFill>
                <a:latin typeface="Arial"/>
                <a:cs typeface="Arial"/>
              </a:rPr>
              <a:t>חופת היער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9" dur="indefinite" restart="never" nodeType="tmRoot">
          <p:childTnLst>
            <p:seq>
              <p:cTn id="120" dur="indefinite" nodeType="mainSeq">
                <p:childTnLst>
                  <p:par>
                    <p:cTn id="121" nodeType="clickEffect" fill="hold">
                      <p:stCondLst>
                        <p:cond delay="indefinite"/>
                      </p:stCondLst>
                      <p:childTnLst>
                        <p:par>
                          <p:cTn id="1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25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32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35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7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40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43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nodeType="clickEffect" fill="hold">
                      <p:stCondLst>
                        <p:cond delay="indefinite"/>
                      </p:stCondLst>
                      <p:childTnLst>
                        <p:par>
                          <p:cTn id="14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49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52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55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58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60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nodeType="clickEffect" fill="hold">
                      <p:stCondLst>
                        <p:cond delay="indefinite"/>
                      </p:stCondLst>
                      <p:childTnLst>
                        <p:par>
                          <p:cTn id="16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64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66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69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57200" y="-76320"/>
            <a:ext cx="8228880" cy="1142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rtl="1">
              <a:lnSpc>
                <a:spcPct val="100000"/>
              </a:lnSpc>
            </a:pPr>
            <a:r>
              <a:rPr b="1" lang="en-US" sz="4400" spc="-1" strike="noStrike">
                <a:solidFill>
                  <a:srgbClr val="ff9900"/>
                </a:solidFill>
                <a:latin typeface="Arial"/>
                <a:cs typeface="Arial"/>
              </a:rPr>
              <a:t>מודל-קונספטואלי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2" name="Line 2"/>
          <p:cNvSpPr/>
          <p:nvPr/>
        </p:nvSpPr>
        <p:spPr>
          <a:xfrm>
            <a:off x="914400" y="987120"/>
            <a:ext cx="0" cy="5899320"/>
          </a:xfrm>
          <a:prstGeom prst="line">
            <a:avLst/>
          </a:prstGeom>
          <a:ln w="8892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3"/>
          <p:cNvSpPr/>
          <p:nvPr/>
        </p:nvSpPr>
        <p:spPr>
          <a:xfrm>
            <a:off x="2666880" y="6019920"/>
            <a:ext cx="2361600" cy="76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2200"/>
              </a:spcBef>
            </a:pPr>
            <a:r>
              <a:rPr b="1" lang="en-US" sz="4400" spc="-1" strike="noStrike">
                <a:solidFill>
                  <a:srgbClr val="ff9900"/>
                </a:solidFill>
                <a:latin typeface="Arial"/>
                <a:cs typeface="Arial"/>
              </a:rPr>
              <a:t>זמן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4" name="CustomShape 4"/>
          <p:cNvSpPr/>
          <p:nvPr/>
        </p:nvSpPr>
        <p:spPr>
          <a:xfrm rot="16200000">
            <a:off x="-1908000" y="3277800"/>
            <a:ext cx="4723560" cy="76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rtl="1">
              <a:lnSpc>
                <a:spcPct val="100000"/>
              </a:lnSpc>
              <a:spcBef>
                <a:spcPts val="2200"/>
              </a:spcBef>
            </a:pPr>
            <a:r>
              <a:rPr b="1" lang="en-US" sz="4400" spc="-1" strike="noStrike">
                <a:solidFill>
                  <a:srgbClr val="ff9900"/>
                </a:solidFill>
                <a:latin typeface="Arial"/>
                <a:cs typeface="Arial"/>
              </a:rPr>
              <a:t> אינדקס שטח עלים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5" name="Line 5"/>
          <p:cNvSpPr/>
          <p:nvPr/>
        </p:nvSpPr>
        <p:spPr>
          <a:xfrm>
            <a:off x="5105160" y="6476760"/>
            <a:ext cx="762120" cy="0"/>
          </a:xfrm>
          <a:prstGeom prst="line">
            <a:avLst/>
          </a:prstGeom>
          <a:ln w="15228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6"/>
          <p:cNvSpPr/>
          <p:nvPr/>
        </p:nvSpPr>
        <p:spPr>
          <a:xfrm>
            <a:off x="6705720" y="1066680"/>
            <a:ext cx="2285280" cy="455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rtl="1">
              <a:lnSpc>
                <a:spcPct val="100000"/>
              </a:lnSpc>
              <a:spcBef>
                <a:spcPts val="1199"/>
              </a:spcBef>
            </a:pPr>
            <a:r>
              <a:rPr b="1" lang="en-US" sz="2400" spc="-1" strike="noStrike">
                <a:solidFill>
                  <a:srgbClr val="cc0000"/>
                </a:solidFill>
                <a:latin typeface="Arial"/>
                <a:cs typeface="Arial"/>
              </a:rPr>
              <a:t>כושר נשיאה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57" name="Line 7"/>
          <p:cNvSpPr/>
          <p:nvPr/>
        </p:nvSpPr>
        <p:spPr>
          <a:xfrm>
            <a:off x="990360" y="1295280"/>
            <a:ext cx="5562720" cy="0"/>
          </a:xfrm>
          <a:prstGeom prst="line">
            <a:avLst/>
          </a:prstGeom>
          <a:ln cap="rnd" w="190440">
            <a:solidFill>
              <a:srgbClr val="cc0000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8"/>
          <p:cNvSpPr/>
          <p:nvPr/>
        </p:nvSpPr>
        <p:spPr>
          <a:xfrm>
            <a:off x="6629400" y="4724280"/>
            <a:ext cx="2361600" cy="455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rtl="1">
              <a:lnSpc>
                <a:spcPct val="100000"/>
              </a:lnSpc>
              <a:spcBef>
                <a:spcPts val="1199"/>
              </a:spcBef>
            </a:pPr>
            <a:r>
              <a:rPr b="1" lang="en-US" sz="2400" spc="-1" strike="noStrike">
                <a:solidFill>
                  <a:srgbClr val="8ac6cd"/>
                </a:solidFill>
                <a:latin typeface="Arial"/>
                <a:cs typeface="Arial"/>
              </a:rPr>
              <a:t>חופת היער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59" name="CustomShape 9"/>
          <p:cNvSpPr/>
          <p:nvPr/>
        </p:nvSpPr>
        <p:spPr>
          <a:xfrm>
            <a:off x="990720" y="4952880"/>
            <a:ext cx="5562000" cy="913680"/>
          </a:xfrm>
          <a:custGeom>
            <a:avLst/>
            <a:gdLst/>
            <a:ahLst/>
            <a:rect l="l" t="t" r="r" b="b"/>
            <a:pathLst>
              <a:path w="3648" h="592">
                <a:moveTo>
                  <a:pt x="0" y="592"/>
                </a:moveTo>
                <a:cubicBezTo>
                  <a:pt x="308" y="400"/>
                  <a:pt x="616" y="208"/>
                  <a:pt x="1056" y="112"/>
                </a:cubicBezTo>
                <a:cubicBezTo>
                  <a:pt x="1496" y="16"/>
                  <a:pt x="2208" y="32"/>
                  <a:pt x="2640" y="16"/>
                </a:cubicBezTo>
                <a:cubicBezTo>
                  <a:pt x="3072" y="0"/>
                  <a:pt x="3360" y="8"/>
                  <a:pt x="3648" y="16"/>
                </a:cubicBezTo>
              </a:path>
            </a:pathLst>
          </a:custGeom>
          <a:noFill/>
          <a:ln cap="rnd" w="190440">
            <a:solidFill>
              <a:schemeClr val="accent5">
                <a:lumMod val="75000"/>
              </a:schemeClr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Line 10"/>
          <p:cNvSpPr/>
          <p:nvPr/>
        </p:nvSpPr>
        <p:spPr>
          <a:xfrm>
            <a:off x="1066680" y="1523880"/>
            <a:ext cx="0" cy="5257800"/>
          </a:xfrm>
          <a:prstGeom prst="line">
            <a:avLst/>
          </a:prstGeom>
          <a:ln cap="rnd" w="190440">
            <a:solidFill>
              <a:schemeClr val="accent5">
                <a:lumMod val="75000"/>
              </a:schemeClr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11"/>
          <p:cNvSpPr/>
          <p:nvPr/>
        </p:nvSpPr>
        <p:spPr>
          <a:xfrm>
            <a:off x="990720" y="1676520"/>
            <a:ext cx="5637960" cy="4266360"/>
          </a:xfrm>
          <a:custGeom>
            <a:avLst/>
            <a:gdLst/>
            <a:ahLst/>
            <a:rect l="l" t="t" r="r" b="b"/>
            <a:pathLst>
              <a:path w="3456" h="2688">
                <a:moveTo>
                  <a:pt x="0" y="2688"/>
                </a:moveTo>
                <a:cubicBezTo>
                  <a:pt x="380" y="2128"/>
                  <a:pt x="760" y="1568"/>
                  <a:pt x="1152" y="1152"/>
                </a:cubicBezTo>
                <a:cubicBezTo>
                  <a:pt x="1544" y="736"/>
                  <a:pt x="1968" y="384"/>
                  <a:pt x="2352" y="192"/>
                </a:cubicBezTo>
                <a:cubicBezTo>
                  <a:pt x="2736" y="0"/>
                  <a:pt x="3096" y="0"/>
                  <a:pt x="3456" y="0"/>
                </a:cubicBezTo>
              </a:path>
            </a:pathLst>
          </a:custGeom>
          <a:noFill/>
          <a:ln w="19044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12"/>
          <p:cNvSpPr/>
          <p:nvPr/>
        </p:nvSpPr>
        <p:spPr>
          <a:xfrm>
            <a:off x="6629400" y="1447920"/>
            <a:ext cx="2285280" cy="455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2400" spc="-1" strike="noStrike">
                <a:solidFill>
                  <a:srgbClr val="66ff33"/>
                </a:solidFill>
                <a:latin typeface="Arial"/>
                <a:cs typeface="Arial"/>
              </a:rPr>
              <a:t>שטח עלים כללי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63" name="CustomShape 13"/>
          <p:cNvSpPr/>
          <p:nvPr/>
        </p:nvSpPr>
        <p:spPr>
          <a:xfrm>
            <a:off x="1066680" y="4114800"/>
            <a:ext cx="5562000" cy="1751760"/>
          </a:xfrm>
          <a:custGeom>
            <a:avLst/>
            <a:gdLst/>
            <a:ahLst/>
            <a:rect l="l" t="t" r="r" b="b"/>
            <a:pathLst>
              <a:path w="3504" h="1104">
                <a:moveTo>
                  <a:pt x="0" y="1104"/>
                </a:moveTo>
                <a:cubicBezTo>
                  <a:pt x="260" y="740"/>
                  <a:pt x="520" y="376"/>
                  <a:pt x="1104" y="192"/>
                </a:cubicBezTo>
                <a:cubicBezTo>
                  <a:pt x="1688" y="8"/>
                  <a:pt x="2596" y="4"/>
                  <a:pt x="3504" y="0"/>
                </a:cubicBezTo>
              </a:path>
            </a:pathLst>
          </a:custGeom>
          <a:noFill/>
          <a:ln w="19044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14"/>
          <p:cNvSpPr/>
          <p:nvPr/>
        </p:nvSpPr>
        <p:spPr>
          <a:xfrm>
            <a:off x="1066680" y="3276720"/>
            <a:ext cx="5562000" cy="2463120"/>
          </a:xfrm>
          <a:custGeom>
            <a:avLst/>
            <a:gdLst/>
            <a:ahLst/>
            <a:rect l="l" t="t" r="r" b="b"/>
            <a:pathLst>
              <a:path w="3456" h="1744">
                <a:moveTo>
                  <a:pt x="0" y="1744"/>
                </a:moveTo>
                <a:cubicBezTo>
                  <a:pt x="288" y="1352"/>
                  <a:pt x="576" y="960"/>
                  <a:pt x="912" y="688"/>
                </a:cubicBezTo>
                <a:cubicBezTo>
                  <a:pt x="1248" y="416"/>
                  <a:pt x="1592" y="224"/>
                  <a:pt x="2016" y="112"/>
                </a:cubicBezTo>
                <a:cubicBezTo>
                  <a:pt x="2440" y="0"/>
                  <a:pt x="2948" y="8"/>
                  <a:pt x="3456" y="16"/>
                </a:cubicBezTo>
              </a:path>
            </a:pathLst>
          </a:custGeom>
          <a:noFill/>
          <a:ln w="190440">
            <a:solidFill>
              <a:srgbClr val="66ff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15"/>
          <p:cNvSpPr/>
          <p:nvPr/>
        </p:nvSpPr>
        <p:spPr>
          <a:xfrm>
            <a:off x="4191120" y="3500280"/>
            <a:ext cx="2513880" cy="455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  <a:spcBef>
                <a:spcPts val="1199"/>
              </a:spcBef>
            </a:pPr>
            <a:r>
              <a:rPr b="1" lang="en-US" sz="2400" spc="-1" strike="noStrike">
                <a:solidFill>
                  <a:srgbClr val="66ff33"/>
                </a:solidFill>
                <a:latin typeface="Arial"/>
                <a:cs typeface="Arial"/>
              </a:rPr>
              <a:t>שיחים ובני שיח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66" name="CustomShape 16"/>
          <p:cNvSpPr/>
          <p:nvPr/>
        </p:nvSpPr>
        <p:spPr>
          <a:xfrm>
            <a:off x="5076000" y="1905120"/>
            <a:ext cx="1629000" cy="455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  <a:spcBef>
                <a:spcPts val="1199"/>
              </a:spcBef>
            </a:pPr>
            <a:r>
              <a:rPr b="1" lang="en-US" sz="2400" spc="-1" strike="noStrike">
                <a:solidFill>
                  <a:srgbClr val="66ff33"/>
                </a:solidFill>
                <a:latin typeface="Arial"/>
                <a:cs typeface="Arial"/>
              </a:rPr>
              <a:t>עצי מחט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67" name="CustomShape 17"/>
          <p:cNvSpPr/>
          <p:nvPr/>
        </p:nvSpPr>
        <p:spPr>
          <a:xfrm>
            <a:off x="3505320" y="4267080"/>
            <a:ext cx="3199680" cy="455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  <a:spcBef>
                <a:spcPts val="1199"/>
              </a:spcBef>
            </a:pPr>
            <a:r>
              <a:rPr b="1" lang="en-US" sz="2400" spc="-1" strike="noStrike">
                <a:solidFill>
                  <a:srgbClr val="66ff33"/>
                </a:solidFill>
                <a:latin typeface="Arial"/>
                <a:cs typeface="Arial"/>
              </a:rPr>
              <a:t>צומח עשבוני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68" name="CustomShape 18"/>
          <p:cNvSpPr/>
          <p:nvPr/>
        </p:nvSpPr>
        <p:spPr>
          <a:xfrm>
            <a:off x="533520" y="5867280"/>
            <a:ext cx="1523160" cy="943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1400"/>
              </a:spcBef>
            </a:pPr>
            <a:r>
              <a:rPr b="1" lang="en-US" sz="2800" spc="-1" strike="noStrike">
                <a:solidFill>
                  <a:srgbClr val="8ac6cd"/>
                </a:solidFill>
                <a:latin typeface="Arial"/>
                <a:cs typeface="Arial"/>
              </a:rPr>
              <a:t>דילול מאוחר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69" name="CustomShape 19"/>
          <p:cNvSpPr/>
          <p:nvPr/>
        </p:nvSpPr>
        <p:spPr>
          <a:xfrm>
            <a:off x="7924680" y="4648320"/>
            <a:ext cx="608760" cy="638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1" lang="en-US" sz="3600" spc="-1" strike="noStrike">
                <a:solidFill>
                  <a:srgbClr val="c00000"/>
                </a:solidFill>
                <a:latin typeface="Arial"/>
                <a:cs typeface="Arial"/>
              </a:rPr>
              <a:t>?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70" name="CustomShape 20"/>
          <p:cNvSpPr/>
          <p:nvPr/>
        </p:nvSpPr>
        <p:spPr>
          <a:xfrm>
            <a:off x="6553080" y="1828800"/>
            <a:ext cx="608760" cy="638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1" lang="en-US" sz="3600" spc="-1" strike="noStrike">
                <a:solidFill>
                  <a:srgbClr val="c00000"/>
                </a:solidFill>
                <a:latin typeface="Arial"/>
                <a:cs typeface="Arial"/>
              </a:rPr>
              <a:t>?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71" name="CustomShape 21"/>
          <p:cNvSpPr/>
          <p:nvPr/>
        </p:nvSpPr>
        <p:spPr>
          <a:xfrm>
            <a:off x="6553080" y="3392640"/>
            <a:ext cx="608760" cy="638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1" lang="en-US" sz="3600" spc="-1" strike="noStrike">
                <a:solidFill>
                  <a:srgbClr val="c00000"/>
                </a:solidFill>
                <a:latin typeface="Arial"/>
                <a:cs typeface="Arial"/>
              </a:rPr>
              <a:t>?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72" name="CustomShape 22"/>
          <p:cNvSpPr/>
          <p:nvPr/>
        </p:nvSpPr>
        <p:spPr>
          <a:xfrm>
            <a:off x="6553080" y="4230720"/>
            <a:ext cx="608760" cy="638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1" lang="en-US" sz="3600" spc="-1" strike="noStrike">
                <a:solidFill>
                  <a:srgbClr val="c00000"/>
                </a:solidFill>
                <a:latin typeface="Arial"/>
                <a:cs typeface="Arial"/>
              </a:rPr>
              <a:t>?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73" name="CustomShape 23"/>
          <p:cNvSpPr/>
          <p:nvPr/>
        </p:nvSpPr>
        <p:spPr>
          <a:xfrm>
            <a:off x="1066680" y="2514600"/>
            <a:ext cx="5562000" cy="3428280"/>
          </a:xfrm>
          <a:custGeom>
            <a:avLst/>
            <a:gdLst/>
            <a:ahLst/>
            <a:rect l="l" t="t" r="r" b="b"/>
            <a:pathLst>
              <a:path w="3456" h="1744">
                <a:moveTo>
                  <a:pt x="0" y="1744"/>
                </a:moveTo>
                <a:cubicBezTo>
                  <a:pt x="288" y="1352"/>
                  <a:pt x="576" y="960"/>
                  <a:pt x="912" y="688"/>
                </a:cubicBezTo>
                <a:cubicBezTo>
                  <a:pt x="1248" y="416"/>
                  <a:pt x="1592" y="224"/>
                  <a:pt x="2016" y="112"/>
                </a:cubicBezTo>
                <a:cubicBezTo>
                  <a:pt x="2440" y="0"/>
                  <a:pt x="2948" y="8"/>
                  <a:pt x="3456" y="16"/>
                </a:cubicBezTo>
              </a:path>
            </a:pathLst>
          </a:custGeom>
          <a:noFill/>
          <a:ln w="190440">
            <a:solidFill>
              <a:srgbClr val="66ff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24"/>
          <p:cNvSpPr/>
          <p:nvPr/>
        </p:nvSpPr>
        <p:spPr>
          <a:xfrm>
            <a:off x="4572000" y="2695680"/>
            <a:ext cx="2133000" cy="82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  <a:spcBef>
                <a:spcPts val="1199"/>
              </a:spcBef>
            </a:pPr>
            <a:r>
              <a:rPr b="1" lang="en-US" sz="2400" spc="-1" strike="noStrike">
                <a:solidFill>
                  <a:srgbClr val="66ff33"/>
                </a:solidFill>
                <a:latin typeface="Arial"/>
                <a:cs typeface="Arial"/>
              </a:rPr>
              <a:t>עצים רחבי עלים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75" name="CustomShape 25"/>
          <p:cNvSpPr/>
          <p:nvPr/>
        </p:nvSpPr>
        <p:spPr>
          <a:xfrm>
            <a:off x="6553080" y="2590920"/>
            <a:ext cx="608760" cy="638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</a:pPr>
            <a:r>
              <a:rPr b="1" lang="en-US" sz="3600" spc="-1" strike="noStrike">
                <a:solidFill>
                  <a:srgbClr val="c00000"/>
                </a:solidFill>
                <a:latin typeface="Arial"/>
                <a:cs typeface="Arial"/>
              </a:rPr>
              <a:t>?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4" dur="indefinite" restart="never" nodeType="tmRoot">
          <p:childTnLst>
            <p:seq>
              <p:cTn id="175" dur="indefinite" nodeType="mainSeq">
                <p:childTnLst>
                  <p:par>
                    <p:cTn id="176" nodeType="clickEffect" fill="hold">
                      <p:stCondLst>
                        <p:cond delay="indefinite"/>
                      </p:stCondLst>
                      <p:childTnLst>
                        <p:par>
                          <p:cTn id="17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8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80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83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86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89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92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95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98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01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04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09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12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15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18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21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4" descr=""/>
          <p:cNvPicPr/>
          <p:nvPr/>
        </p:nvPicPr>
        <p:blipFill>
          <a:blip r:embed="rId1"/>
          <a:stretch/>
        </p:blipFill>
        <p:spPr>
          <a:xfrm>
            <a:off x="-33480" y="735120"/>
            <a:ext cx="9176760" cy="6143040"/>
          </a:xfrm>
          <a:prstGeom prst="rect">
            <a:avLst/>
          </a:prstGeom>
          <a:ln w="9360">
            <a:noFill/>
          </a:ln>
        </p:spPr>
      </p:pic>
      <p:sp>
        <p:nvSpPr>
          <p:cNvPr id="277" name="CustomShape 1"/>
          <p:cNvSpPr/>
          <p:nvPr/>
        </p:nvSpPr>
        <p:spPr>
          <a:xfrm>
            <a:off x="457200" y="-228600"/>
            <a:ext cx="8228880" cy="1142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rtl="1">
              <a:lnSpc>
                <a:spcPct val="100000"/>
              </a:lnSpc>
            </a:pPr>
            <a:r>
              <a:rPr b="1" lang="en-US" sz="4400" spc="-1" strike="noStrike">
                <a:solidFill>
                  <a:srgbClr val="ffffcc"/>
                </a:solidFill>
                <a:latin typeface="Arial"/>
                <a:cs typeface="Arial"/>
              </a:rPr>
              <a:t>שאלות המחקר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-28800" y="714600"/>
            <a:ext cx="9172080" cy="6171480"/>
          </a:xfrm>
          <a:prstGeom prst="rect">
            <a:avLst/>
          </a:prstGeom>
          <a:solidFill>
            <a:srgbClr val="000000">
              <a:alpha val="60000"/>
            </a:srgb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 algn="r" rtl="1">
              <a:lnSpc>
                <a:spcPct val="9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   </a:t>
            </a:r>
            <a:r>
              <a:rPr b="0" lang="en-US" sz="3200" spc="-1" strike="noStrike" u="sng">
                <a:solidFill>
                  <a:srgbClr val="ffffcc"/>
                </a:solidFill>
                <a:uFillTx/>
                <a:latin typeface="Arial"/>
                <a:cs typeface="Arial"/>
              </a:rPr>
              <a:t>השפעה ארוכת טווח של דילול מאוחר על:</a:t>
            </a:r>
            <a:endParaRPr b="0" lang="en-US" sz="32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201"/>
              </a:spcBef>
            </a:pPr>
            <a:r>
              <a:rPr b="0" lang="en-US" sz="1000" spc="-1" strike="noStrike">
                <a:solidFill>
                  <a:srgbClr val="ffffcc"/>
                </a:solidFill>
                <a:latin typeface="Arial"/>
                <a:cs typeface="Arial"/>
              </a:rPr>
              <a:t> </a:t>
            </a:r>
            <a:endParaRPr b="0" lang="en-US" sz="10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641"/>
              </a:spcBef>
              <a:buClr>
                <a:srgbClr val="ffffcc"/>
              </a:buClr>
              <a:buFont typeface="Symbol"/>
              <a:buChar char=""/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חיוניות עצי היער הבוגר </a:t>
            </a:r>
            <a:r>
              <a:rPr b="0" lang="en-US" sz="2400" spc="-1" strike="noStrike">
                <a:solidFill>
                  <a:srgbClr val="ffffcc"/>
                </a:solidFill>
                <a:latin typeface="Arial"/>
                <a:cs typeface="Arial"/>
              </a:rPr>
              <a:t>(שחרור מתחרות? עקת דילול?) </a:t>
            </a: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201"/>
              </a:spcBef>
            </a:pP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641"/>
              </a:spcBef>
              <a:buClr>
                <a:srgbClr val="ffffcc"/>
              </a:buClr>
              <a:buFont typeface="Symbol"/>
              <a:buChar char=""/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התחדשות א. ירושלים  </a:t>
            </a:r>
            <a:r>
              <a:rPr b="0" lang="en-US" sz="2400" spc="-1" strike="noStrike">
                <a:solidFill>
                  <a:srgbClr val="ffffcc"/>
                </a:solidFill>
                <a:latin typeface="Arial"/>
                <a:cs typeface="Arial"/>
              </a:rPr>
              <a:t>(יתר? חוסר?)</a:t>
            </a: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201"/>
              </a:spcBef>
            </a:pP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641"/>
              </a:spcBef>
              <a:buClr>
                <a:srgbClr val="ffffcc"/>
              </a:buClr>
              <a:buFont typeface="Symbol"/>
              <a:buChar char=""/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התחדשות עצים רחבי עלים </a:t>
            </a:r>
            <a:r>
              <a:rPr b="0" lang="en-US" sz="2400" spc="-1" strike="noStrike">
                <a:solidFill>
                  <a:srgbClr val="ffffcc"/>
                </a:solidFill>
                <a:latin typeface="Arial"/>
                <a:cs typeface="Arial"/>
              </a:rPr>
              <a:t>(מרכיב חשוב בדור היער הבא?)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90000"/>
              </a:lnSpc>
              <a:spcBef>
                <a:spcPts val="201"/>
              </a:spcBef>
            </a:pP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641"/>
              </a:spcBef>
              <a:buClr>
                <a:srgbClr val="ffffcc"/>
              </a:buClr>
              <a:buFont typeface="Symbol"/>
              <a:buChar char=""/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צומח עשבוני ומעוצה בתת היער </a:t>
            </a:r>
            <a:r>
              <a:rPr b="0" lang="en-US" sz="2400" spc="-1" strike="noStrike">
                <a:solidFill>
                  <a:srgbClr val="ffffcc"/>
                </a:solidFill>
                <a:latin typeface="Arial"/>
                <a:cs typeface="Arial"/>
              </a:rPr>
              <a:t>(דימיון לשטחים לא מיוערים?)</a:t>
            </a: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 </a:t>
            </a:r>
            <a:endParaRPr b="0" lang="en-US" sz="32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201"/>
              </a:spcBef>
            </a:pPr>
            <a:endParaRPr b="0" lang="en-US" sz="32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641"/>
              </a:spcBef>
              <a:buClr>
                <a:srgbClr val="ffffcc"/>
              </a:buClr>
              <a:buFont typeface="Symbol"/>
              <a:buChar char=""/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מגוון ביולוגי </a:t>
            </a:r>
            <a:r>
              <a:rPr b="0" lang="en-US" sz="2400" spc="-1" strike="noStrike">
                <a:solidFill>
                  <a:srgbClr val="ffffcc"/>
                </a:solidFill>
                <a:latin typeface="Arial"/>
                <a:cs typeface="Arial"/>
              </a:rPr>
              <a:t>(יער מגוון התומך במגוון מינים גבוה?)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90000"/>
              </a:lnSpc>
              <a:spcBef>
                <a:spcPts val="201"/>
              </a:spcBef>
            </a:pP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641"/>
              </a:spcBef>
              <a:buClr>
                <a:srgbClr val="ffffcc"/>
              </a:buClr>
              <a:buFont typeface="Symbol"/>
              <a:buChar char=""/>
            </a:pP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תפקוד המערכת האקולוגית </a:t>
            </a:r>
            <a:r>
              <a:rPr b="0" lang="en-US" sz="2400" spc="-1" strike="noStrike">
                <a:solidFill>
                  <a:srgbClr val="ffffcc"/>
                </a:solidFill>
                <a:latin typeface="Arial"/>
                <a:cs typeface="Arial"/>
              </a:rPr>
              <a:t>(יצרנות, עמידות, יעילות ניצול מים)</a:t>
            </a:r>
            <a:r>
              <a:rPr b="0" lang="en-US" sz="3200" spc="-1" strike="noStrike">
                <a:solidFill>
                  <a:srgbClr val="ffffcc"/>
                </a:solidFill>
                <a:latin typeface="Arial"/>
                <a:cs typeface="Arial"/>
              </a:rPr>
              <a:t> </a:t>
            </a:r>
            <a:endParaRPr b="0" lang="en-US" sz="3200" spc="-1" strike="noStrike">
              <a:latin typeface="Arial"/>
            </a:endParaRPr>
          </a:p>
          <a:p>
            <a:pPr algn="r" rtl="1">
              <a:lnSpc>
                <a:spcPct val="90000"/>
              </a:lnSpc>
              <a:spcBef>
                <a:spcPts val="320"/>
              </a:spcBef>
            </a:pPr>
            <a:r>
              <a:rPr b="0" lang="en-US" sz="1600" spc="-1" strike="noStrike">
                <a:solidFill>
                  <a:srgbClr val="ffffcc"/>
                </a:solidFill>
                <a:latin typeface="Arial"/>
                <a:cs typeface="Arial"/>
              </a:rPr>
              <a:t>      </a:t>
            </a:r>
            <a:endParaRPr b="0" lang="en-US" sz="16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641"/>
              </a:spcBef>
            </a:pPr>
            <a:endParaRPr b="0" lang="en-US" sz="16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641"/>
              </a:spcBef>
            </a:pPr>
            <a:endParaRPr b="0" lang="en-US" sz="1600" spc="-1" strike="noStrike">
              <a:latin typeface="Arial"/>
            </a:endParaRPr>
          </a:p>
          <a:p>
            <a:pPr marL="343080" indent="-342360" algn="r" rtl="1">
              <a:lnSpc>
                <a:spcPct val="90000"/>
              </a:lnSpc>
              <a:spcBef>
                <a:spcPts val="641"/>
              </a:spcBef>
            </a:pP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4" descr=""/>
          <p:cNvPicPr/>
          <p:nvPr/>
        </p:nvPicPr>
        <p:blipFill>
          <a:blip r:embed="rId1"/>
          <a:stretch/>
        </p:blipFill>
        <p:spPr>
          <a:xfrm>
            <a:off x="0" y="4680"/>
            <a:ext cx="9143280" cy="6857280"/>
          </a:xfrm>
          <a:prstGeom prst="rect">
            <a:avLst/>
          </a:prstGeom>
          <a:ln w="9360"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5410080" y="152280"/>
            <a:ext cx="3428280" cy="1142280"/>
          </a:xfrm>
          <a:prstGeom prst="rect">
            <a:avLst/>
          </a:prstGeom>
          <a:solidFill>
            <a:srgbClr val="ffffcc">
              <a:alpha val="71000"/>
            </a:srgb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rtl="1">
              <a:lnSpc>
                <a:spcPct val="100000"/>
              </a:lnSpc>
            </a:pPr>
            <a:r>
              <a:rPr b="1" lang="en-US" sz="4400" spc="-1" strike="noStrike">
                <a:solidFill>
                  <a:srgbClr val="cc0000"/>
                </a:solidFill>
                <a:latin typeface="Arial"/>
                <a:cs typeface="Arial"/>
              </a:rPr>
              <a:t> מבנה הניסוי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1066680" y="1447920"/>
            <a:ext cx="7771680" cy="5180760"/>
          </a:xfrm>
          <a:prstGeom prst="rect">
            <a:avLst/>
          </a:prstGeom>
          <a:solidFill>
            <a:srgbClr val="ffffcc">
              <a:alpha val="71000"/>
            </a:srgb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 algn="r" rtl="1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  </a:t>
            </a:r>
            <a:r>
              <a:rPr b="1" lang="en-US" sz="2400" spc="-1" strike="noStrike" u="sng">
                <a:solidFill>
                  <a:srgbClr val="cc0000"/>
                </a:solidFill>
                <a:uFillTx/>
                <a:latin typeface="Arial"/>
                <a:cs typeface="Arial"/>
              </a:rPr>
              <a:t>עיקריים (באתר הליבה)</a:t>
            </a: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7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צפיפות היער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–דילול לצפיפויות של 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50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, 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30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, 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10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, 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0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עץ/דונם</a:t>
            </a: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7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טיפולים בתת היער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– עיצוב תת היער והכוונת החידוש הטבעי</a:t>
            </a: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                              (דילול, גיזום, זריעה, שתילה) </a:t>
            </a: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                              יתבצעו על סמך הערכת מצב בתום 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5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שנים</a:t>
            </a: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  </a:t>
            </a:r>
            <a:r>
              <a:rPr b="1" lang="en-US" sz="2400" spc="-1" strike="noStrike" u="sng">
                <a:solidFill>
                  <a:srgbClr val="cc0000"/>
                </a:solidFill>
                <a:uFillTx/>
                <a:latin typeface="Arial"/>
                <a:cs typeface="Arial"/>
              </a:rPr>
              <a:t>משניים (בעתיד, באתרי לווין)</a:t>
            </a: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7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טיפול בחומר הכרות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– סילוק מלא, השארת חומר</a:t>
            </a: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                                  בלתי מרוסק, השארת</a:t>
            </a: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                                  חומר מרוסק</a:t>
            </a:r>
            <a:endParaRPr b="0" lang="en-US" sz="2400" spc="-1" strike="noStrike">
              <a:latin typeface="Arial"/>
            </a:endParaRPr>
          </a:p>
          <a:p>
            <a:pPr marL="343080" indent="-342360" algn="r" rtl="1">
              <a:lnSpc>
                <a:spcPct val="100000"/>
              </a:lnSpc>
              <a:spcBef>
                <a:spcPts val="479"/>
              </a:spcBef>
              <a:buClr>
                <a:srgbClr val="003300"/>
              </a:buClr>
              <a:buFont typeface="Symbol"/>
              <a:buChar char=""/>
            </a:pPr>
            <a:r>
              <a:rPr b="1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רעייה</a:t>
            </a:r>
            <a:r>
              <a:rPr b="0" lang="en-US" sz="2400" spc="-1" strike="noStrike">
                <a:solidFill>
                  <a:srgbClr val="003300"/>
                </a:solidFill>
                <a:latin typeface="Arial"/>
                <a:cs typeface="Arial"/>
              </a:rPr>
              <a:t> – עם רעייה, ללא רעייה, משטר רעייה               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1" descr=""/>
          <p:cNvPicPr/>
          <p:nvPr/>
        </p:nvPicPr>
        <p:blipFill>
          <a:blip r:embed="rId1"/>
          <a:stretch/>
        </p:blipFill>
        <p:spPr>
          <a:xfrm>
            <a:off x="76320" y="1243080"/>
            <a:ext cx="8991000" cy="5614200"/>
          </a:xfrm>
          <a:prstGeom prst="rect">
            <a:avLst/>
          </a:prstGeom>
          <a:ln w="9360">
            <a:noFill/>
          </a:ln>
        </p:spPr>
      </p:pic>
      <p:sp>
        <p:nvSpPr>
          <p:cNvPr id="283" name="CustomShape 1"/>
          <p:cNvSpPr/>
          <p:nvPr/>
        </p:nvSpPr>
        <p:spPr>
          <a:xfrm>
            <a:off x="228600" y="76320"/>
            <a:ext cx="8609760" cy="1142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rtl="1">
              <a:lnSpc>
                <a:spcPct val="100000"/>
              </a:lnSpc>
            </a:pPr>
            <a:r>
              <a:rPr b="1" lang="en-US" sz="4400" spc="-1" strike="noStrike">
                <a:solidFill>
                  <a:srgbClr val="ffffcc"/>
                </a:solidFill>
                <a:latin typeface="Arial"/>
                <a:cs typeface="Arial"/>
              </a:rPr>
              <a:t>אתר הניסוי – יער קדושים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4" name="Line 2"/>
          <p:cNvSpPr/>
          <p:nvPr/>
        </p:nvSpPr>
        <p:spPr>
          <a:xfrm>
            <a:off x="609480" y="6019560"/>
            <a:ext cx="533520" cy="609840"/>
          </a:xfrm>
          <a:prstGeom prst="line">
            <a:avLst/>
          </a:prstGeom>
          <a:ln w="63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3"/>
          <p:cNvSpPr/>
          <p:nvPr/>
        </p:nvSpPr>
        <p:spPr>
          <a:xfrm>
            <a:off x="152280" y="5638680"/>
            <a:ext cx="114228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601"/>
              </a:spcBef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  <a:cs typeface="Arial"/>
              </a:rPr>
              <a:t>בית-שמש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6" name="Line 4"/>
          <p:cNvSpPr/>
          <p:nvPr/>
        </p:nvSpPr>
        <p:spPr>
          <a:xfrm>
            <a:off x="5715000" y="3200400"/>
            <a:ext cx="457200" cy="228600"/>
          </a:xfrm>
          <a:prstGeom prst="line">
            <a:avLst/>
          </a:prstGeom>
          <a:ln w="63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5"/>
          <p:cNvSpPr/>
          <p:nvPr/>
        </p:nvSpPr>
        <p:spPr>
          <a:xfrm>
            <a:off x="4572000" y="2986200"/>
            <a:ext cx="114228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601"/>
              </a:spcBef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  <a:cs typeface="Arial"/>
              </a:rPr>
              <a:t>20</a:t>
            </a:r>
            <a:r>
              <a:rPr b="1" lang="en-US" sz="1800" spc="-1" strike="noStrike">
                <a:solidFill>
                  <a:srgbClr val="ff0000"/>
                </a:solidFill>
                <a:latin typeface="Arial"/>
                <a:cs typeface="Arial"/>
              </a:rPr>
              <a:t> דונם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8" name="CustomShape 6"/>
          <p:cNvSpPr/>
          <p:nvPr/>
        </p:nvSpPr>
        <p:spPr>
          <a:xfrm rot="2220000">
            <a:off x="5791320" y="3733560"/>
            <a:ext cx="456480" cy="38016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7"/>
          <p:cNvSpPr/>
          <p:nvPr/>
        </p:nvSpPr>
        <p:spPr>
          <a:xfrm>
            <a:off x="7924680" y="3886200"/>
            <a:ext cx="456480" cy="38016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  <a:scene3d>
            <a:camera prst="orthographicFront">
              <a:rot lat="0" lon="0" rev="8400000"/>
            </a:camera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457200" y="76320"/>
            <a:ext cx="8228880" cy="1142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rtl="1"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rial"/>
                <a:cs typeface="Arial"/>
              </a:rPr>
              <a:t>מבנה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6400800" y="1401840"/>
            <a:ext cx="2056680" cy="1751760"/>
          </a:xfrm>
          <a:prstGeom prst="rect">
            <a:avLst/>
          </a:prstGeom>
          <a:solidFill>
            <a:srgbClr val="008000"/>
          </a:solidFill>
          <a:ln w="255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3"/>
          <p:cNvSpPr/>
          <p:nvPr/>
        </p:nvSpPr>
        <p:spPr>
          <a:xfrm>
            <a:off x="3581280" y="3992400"/>
            <a:ext cx="2056680" cy="1751760"/>
          </a:xfrm>
          <a:prstGeom prst="rect">
            <a:avLst/>
          </a:prstGeom>
          <a:solidFill>
            <a:srgbClr val="008000"/>
          </a:solidFill>
          <a:ln w="255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4"/>
          <p:cNvSpPr/>
          <p:nvPr/>
        </p:nvSpPr>
        <p:spPr>
          <a:xfrm>
            <a:off x="3581280" y="1401840"/>
            <a:ext cx="2056680" cy="1751760"/>
          </a:xfrm>
          <a:prstGeom prst="rect">
            <a:avLst/>
          </a:prstGeom>
          <a:solidFill>
            <a:srgbClr val="008000"/>
          </a:solidFill>
          <a:ln w="255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5"/>
          <p:cNvSpPr/>
          <p:nvPr/>
        </p:nvSpPr>
        <p:spPr>
          <a:xfrm>
            <a:off x="6400800" y="3992400"/>
            <a:ext cx="2056680" cy="1751760"/>
          </a:xfrm>
          <a:prstGeom prst="rect">
            <a:avLst/>
          </a:prstGeom>
          <a:solidFill>
            <a:srgbClr val="008000"/>
          </a:solidFill>
          <a:ln w="255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6"/>
          <p:cNvSpPr/>
          <p:nvPr/>
        </p:nvSpPr>
        <p:spPr>
          <a:xfrm>
            <a:off x="3657600" y="1035000"/>
            <a:ext cx="190440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6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יער צפוף לטיפול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6" name="CustomShape 7"/>
          <p:cNvSpPr/>
          <p:nvPr/>
        </p:nvSpPr>
        <p:spPr>
          <a:xfrm>
            <a:off x="6400800" y="1020600"/>
            <a:ext cx="190440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6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יער צפוף לטיפול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7" name="CustomShape 8"/>
          <p:cNvSpPr/>
          <p:nvPr/>
        </p:nvSpPr>
        <p:spPr>
          <a:xfrm>
            <a:off x="6400800" y="3611520"/>
            <a:ext cx="190440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6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יער צפוף לטיפול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8" name="CustomShape 9"/>
          <p:cNvSpPr/>
          <p:nvPr/>
        </p:nvSpPr>
        <p:spPr>
          <a:xfrm>
            <a:off x="3657600" y="3611520"/>
            <a:ext cx="1904400" cy="364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6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יער צפוף לטיפול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9" name="CustomShape 10"/>
          <p:cNvSpPr/>
          <p:nvPr/>
        </p:nvSpPr>
        <p:spPr>
          <a:xfrm>
            <a:off x="2590920" y="411120"/>
            <a:ext cx="6323760" cy="5790600"/>
          </a:xfrm>
          <a:prstGeom prst="rect">
            <a:avLst/>
          </a:prstGeom>
          <a:solidFill>
            <a:srgbClr val="ffffcc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11"/>
          <p:cNvSpPr/>
          <p:nvPr/>
        </p:nvSpPr>
        <p:spPr>
          <a:xfrm>
            <a:off x="2971800" y="3687840"/>
            <a:ext cx="2361600" cy="2208960"/>
          </a:xfrm>
          <a:prstGeom prst="rect">
            <a:avLst/>
          </a:prstGeom>
          <a:solidFill>
            <a:srgbClr val="ffffcc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12"/>
          <p:cNvSpPr/>
          <p:nvPr/>
        </p:nvSpPr>
        <p:spPr>
          <a:xfrm>
            <a:off x="2971800" y="792000"/>
            <a:ext cx="2361600" cy="2208960"/>
          </a:xfrm>
          <a:prstGeom prst="rect">
            <a:avLst/>
          </a:prstGeom>
          <a:solidFill>
            <a:srgbClr val="ffffcc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13"/>
          <p:cNvSpPr/>
          <p:nvPr/>
        </p:nvSpPr>
        <p:spPr>
          <a:xfrm>
            <a:off x="6172200" y="3687840"/>
            <a:ext cx="2361600" cy="2208960"/>
          </a:xfrm>
          <a:prstGeom prst="rect">
            <a:avLst/>
          </a:prstGeom>
          <a:solidFill>
            <a:srgbClr val="ffffcc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14"/>
          <p:cNvSpPr/>
          <p:nvPr/>
        </p:nvSpPr>
        <p:spPr>
          <a:xfrm>
            <a:off x="6172200" y="792000"/>
            <a:ext cx="2361600" cy="2208960"/>
          </a:xfrm>
          <a:prstGeom prst="rect">
            <a:avLst/>
          </a:prstGeom>
          <a:solidFill>
            <a:srgbClr val="ffffcc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Line 15"/>
          <p:cNvSpPr/>
          <p:nvPr/>
        </p:nvSpPr>
        <p:spPr>
          <a:xfrm flipV="1">
            <a:off x="4190760" y="3687480"/>
            <a:ext cx="0" cy="2210040"/>
          </a:xfrm>
          <a:prstGeom prst="line">
            <a:avLst/>
          </a:prstGeom>
          <a:ln w="255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Line 16"/>
          <p:cNvSpPr/>
          <p:nvPr/>
        </p:nvSpPr>
        <p:spPr>
          <a:xfrm>
            <a:off x="2971800" y="4830480"/>
            <a:ext cx="2361960" cy="0"/>
          </a:xfrm>
          <a:prstGeom prst="line">
            <a:avLst/>
          </a:prstGeom>
          <a:ln w="255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Line 17"/>
          <p:cNvSpPr/>
          <p:nvPr/>
        </p:nvSpPr>
        <p:spPr>
          <a:xfrm>
            <a:off x="6172200" y="1935000"/>
            <a:ext cx="2361960" cy="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Line 18"/>
          <p:cNvSpPr/>
          <p:nvPr/>
        </p:nvSpPr>
        <p:spPr>
          <a:xfrm flipV="1">
            <a:off x="5790960" y="411120"/>
            <a:ext cx="0" cy="57909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Line 19"/>
          <p:cNvSpPr/>
          <p:nvPr/>
        </p:nvSpPr>
        <p:spPr>
          <a:xfrm>
            <a:off x="2590560" y="3382920"/>
            <a:ext cx="6324840" cy="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20"/>
          <p:cNvSpPr/>
          <p:nvPr/>
        </p:nvSpPr>
        <p:spPr>
          <a:xfrm>
            <a:off x="3505320" y="3321000"/>
            <a:ext cx="1294560" cy="364320"/>
          </a:xfrm>
          <a:prstGeom prst="rect">
            <a:avLst/>
          </a:prstGeom>
          <a:solidFill>
            <a:srgbClr val="ffcc99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6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עץ/דונם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0" name="CustomShape 21"/>
          <p:cNvSpPr/>
          <p:nvPr/>
        </p:nvSpPr>
        <p:spPr>
          <a:xfrm>
            <a:off x="3962520" y="6415200"/>
            <a:ext cx="2742480" cy="333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799"/>
              </a:spcBef>
            </a:pP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בלוק </a:t>
            </a: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140</a:t>
            </a: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X 140</a:t>
            </a: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 מ'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11" name="CustomShape 22"/>
          <p:cNvSpPr/>
          <p:nvPr/>
        </p:nvSpPr>
        <p:spPr>
          <a:xfrm rot="5400000">
            <a:off x="5677560" y="3192120"/>
            <a:ext cx="151560" cy="6323760"/>
          </a:xfrm>
          <a:prstGeom prst="rightBrace">
            <a:avLst>
              <a:gd name="adj1" fmla="val 345833"/>
              <a:gd name="adj2" fmla="val 50000"/>
            </a:avLst>
          </a:prstGeom>
          <a:noFill/>
          <a:ln w="2556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23"/>
          <p:cNvSpPr/>
          <p:nvPr/>
        </p:nvSpPr>
        <p:spPr>
          <a:xfrm>
            <a:off x="3124080" y="5867280"/>
            <a:ext cx="2056680" cy="333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799"/>
              </a:spcBef>
            </a:pP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שטח ניטור </a:t>
            </a: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40</a:t>
            </a: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X 40</a:t>
            </a: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 מ'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13" name="CustomShape 24"/>
          <p:cNvSpPr/>
          <p:nvPr/>
        </p:nvSpPr>
        <p:spPr>
          <a:xfrm>
            <a:off x="2343240" y="3352680"/>
            <a:ext cx="151560" cy="2818800"/>
          </a:xfrm>
          <a:prstGeom prst="leftBrace">
            <a:avLst>
              <a:gd name="adj1" fmla="val 154167"/>
              <a:gd name="adj2" fmla="val 50000"/>
            </a:avLst>
          </a:prstGeom>
          <a:noFill/>
          <a:ln w="3168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25"/>
          <p:cNvSpPr/>
          <p:nvPr/>
        </p:nvSpPr>
        <p:spPr>
          <a:xfrm>
            <a:off x="152280" y="4572000"/>
            <a:ext cx="2208960" cy="333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799"/>
              </a:spcBef>
            </a:pP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חלקה </a:t>
            </a: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70</a:t>
            </a: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X 70</a:t>
            </a:r>
            <a:r>
              <a:rPr b="1" lang="en-US" sz="1600" spc="-1" strike="noStrike">
                <a:solidFill>
                  <a:srgbClr val="ff9900"/>
                </a:solidFill>
                <a:latin typeface="Arial"/>
                <a:cs typeface="Arial"/>
              </a:rPr>
              <a:t> מ'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15" name="CustomShape 26"/>
          <p:cNvSpPr/>
          <p:nvPr/>
        </p:nvSpPr>
        <p:spPr>
          <a:xfrm>
            <a:off x="5867280" y="29052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6" name="CustomShape 27"/>
          <p:cNvSpPr/>
          <p:nvPr/>
        </p:nvSpPr>
        <p:spPr>
          <a:xfrm>
            <a:off x="6248520" y="28195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7" name="CustomShape 28"/>
          <p:cNvSpPr/>
          <p:nvPr/>
        </p:nvSpPr>
        <p:spPr>
          <a:xfrm>
            <a:off x="6553080" y="28954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8" name="CustomShape 29"/>
          <p:cNvSpPr/>
          <p:nvPr/>
        </p:nvSpPr>
        <p:spPr>
          <a:xfrm>
            <a:off x="6858000" y="28195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9" name="CustomShape 30"/>
          <p:cNvSpPr/>
          <p:nvPr/>
        </p:nvSpPr>
        <p:spPr>
          <a:xfrm>
            <a:off x="7162920" y="28954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20" name="CustomShape 31"/>
          <p:cNvSpPr/>
          <p:nvPr/>
        </p:nvSpPr>
        <p:spPr>
          <a:xfrm>
            <a:off x="7772400" y="29052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21" name="CustomShape 32"/>
          <p:cNvSpPr/>
          <p:nvPr/>
        </p:nvSpPr>
        <p:spPr>
          <a:xfrm>
            <a:off x="7467480" y="28195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22" name="CustomShape 33"/>
          <p:cNvSpPr/>
          <p:nvPr/>
        </p:nvSpPr>
        <p:spPr>
          <a:xfrm>
            <a:off x="8381880" y="28954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23" name="CustomShape 34"/>
          <p:cNvSpPr/>
          <p:nvPr/>
        </p:nvSpPr>
        <p:spPr>
          <a:xfrm>
            <a:off x="8077320" y="28195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24" name="CustomShape 35"/>
          <p:cNvSpPr/>
          <p:nvPr/>
        </p:nvSpPr>
        <p:spPr>
          <a:xfrm>
            <a:off x="6095880" y="25239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25" name="CustomShape 36"/>
          <p:cNvSpPr/>
          <p:nvPr/>
        </p:nvSpPr>
        <p:spPr>
          <a:xfrm>
            <a:off x="6400800" y="24382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26" name="CustomShape 37"/>
          <p:cNvSpPr/>
          <p:nvPr/>
        </p:nvSpPr>
        <p:spPr>
          <a:xfrm>
            <a:off x="6705720" y="25146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27" name="CustomShape 38"/>
          <p:cNvSpPr/>
          <p:nvPr/>
        </p:nvSpPr>
        <p:spPr>
          <a:xfrm>
            <a:off x="7010280" y="24382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28" name="CustomShape 39"/>
          <p:cNvSpPr/>
          <p:nvPr/>
        </p:nvSpPr>
        <p:spPr>
          <a:xfrm>
            <a:off x="7315200" y="25146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29" name="CustomShape 40"/>
          <p:cNvSpPr/>
          <p:nvPr/>
        </p:nvSpPr>
        <p:spPr>
          <a:xfrm>
            <a:off x="7924680" y="25239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0" name="CustomShape 41"/>
          <p:cNvSpPr/>
          <p:nvPr/>
        </p:nvSpPr>
        <p:spPr>
          <a:xfrm>
            <a:off x="7620120" y="24382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1" name="CustomShape 42"/>
          <p:cNvSpPr/>
          <p:nvPr/>
        </p:nvSpPr>
        <p:spPr>
          <a:xfrm>
            <a:off x="8534520" y="25146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2" name="CustomShape 43"/>
          <p:cNvSpPr/>
          <p:nvPr/>
        </p:nvSpPr>
        <p:spPr>
          <a:xfrm>
            <a:off x="8229600" y="24382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3" name="CustomShape 44"/>
          <p:cNvSpPr/>
          <p:nvPr/>
        </p:nvSpPr>
        <p:spPr>
          <a:xfrm>
            <a:off x="5943600" y="20667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4" name="CustomShape 45"/>
          <p:cNvSpPr/>
          <p:nvPr/>
        </p:nvSpPr>
        <p:spPr>
          <a:xfrm>
            <a:off x="6248520" y="19810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5" name="CustomShape 46"/>
          <p:cNvSpPr/>
          <p:nvPr/>
        </p:nvSpPr>
        <p:spPr>
          <a:xfrm>
            <a:off x="6553080" y="20574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6" name="CustomShape 47"/>
          <p:cNvSpPr/>
          <p:nvPr/>
        </p:nvSpPr>
        <p:spPr>
          <a:xfrm>
            <a:off x="6858000" y="19810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7" name="CustomShape 48"/>
          <p:cNvSpPr/>
          <p:nvPr/>
        </p:nvSpPr>
        <p:spPr>
          <a:xfrm>
            <a:off x="7162920" y="20574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8" name="CustomShape 49"/>
          <p:cNvSpPr/>
          <p:nvPr/>
        </p:nvSpPr>
        <p:spPr>
          <a:xfrm>
            <a:off x="7772400" y="20667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9" name="CustomShape 50"/>
          <p:cNvSpPr/>
          <p:nvPr/>
        </p:nvSpPr>
        <p:spPr>
          <a:xfrm>
            <a:off x="7467480" y="19810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0" name="CustomShape 51"/>
          <p:cNvSpPr/>
          <p:nvPr/>
        </p:nvSpPr>
        <p:spPr>
          <a:xfrm>
            <a:off x="8381880" y="20574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1" name="CustomShape 52"/>
          <p:cNvSpPr/>
          <p:nvPr/>
        </p:nvSpPr>
        <p:spPr>
          <a:xfrm>
            <a:off x="8077320" y="19810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2" name="CustomShape 53"/>
          <p:cNvSpPr/>
          <p:nvPr/>
        </p:nvSpPr>
        <p:spPr>
          <a:xfrm>
            <a:off x="6095880" y="16095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3" name="CustomShape 54"/>
          <p:cNvSpPr/>
          <p:nvPr/>
        </p:nvSpPr>
        <p:spPr>
          <a:xfrm>
            <a:off x="6400800" y="15238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4" name="CustomShape 55"/>
          <p:cNvSpPr/>
          <p:nvPr/>
        </p:nvSpPr>
        <p:spPr>
          <a:xfrm>
            <a:off x="6705720" y="16002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5" name="CustomShape 56"/>
          <p:cNvSpPr/>
          <p:nvPr/>
        </p:nvSpPr>
        <p:spPr>
          <a:xfrm>
            <a:off x="7010280" y="15238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6" name="CustomShape 57"/>
          <p:cNvSpPr/>
          <p:nvPr/>
        </p:nvSpPr>
        <p:spPr>
          <a:xfrm>
            <a:off x="7315200" y="16002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7" name="CustomShape 58"/>
          <p:cNvSpPr/>
          <p:nvPr/>
        </p:nvSpPr>
        <p:spPr>
          <a:xfrm>
            <a:off x="7924680" y="16095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8" name="CustomShape 59"/>
          <p:cNvSpPr/>
          <p:nvPr/>
        </p:nvSpPr>
        <p:spPr>
          <a:xfrm>
            <a:off x="7620120" y="15238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9" name="CustomShape 60"/>
          <p:cNvSpPr/>
          <p:nvPr/>
        </p:nvSpPr>
        <p:spPr>
          <a:xfrm>
            <a:off x="8534520" y="16002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0" name="CustomShape 61"/>
          <p:cNvSpPr/>
          <p:nvPr/>
        </p:nvSpPr>
        <p:spPr>
          <a:xfrm>
            <a:off x="8229600" y="15238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1" name="CustomShape 62"/>
          <p:cNvSpPr/>
          <p:nvPr/>
        </p:nvSpPr>
        <p:spPr>
          <a:xfrm>
            <a:off x="6019920" y="11523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2" name="CustomShape 63"/>
          <p:cNvSpPr/>
          <p:nvPr/>
        </p:nvSpPr>
        <p:spPr>
          <a:xfrm>
            <a:off x="6324480" y="10666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3" name="CustomShape 64"/>
          <p:cNvSpPr/>
          <p:nvPr/>
        </p:nvSpPr>
        <p:spPr>
          <a:xfrm>
            <a:off x="6629400" y="11430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4" name="CustomShape 65"/>
          <p:cNvSpPr/>
          <p:nvPr/>
        </p:nvSpPr>
        <p:spPr>
          <a:xfrm>
            <a:off x="6934320" y="10666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5" name="CustomShape 66"/>
          <p:cNvSpPr/>
          <p:nvPr/>
        </p:nvSpPr>
        <p:spPr>
          <a:xfrm>
            <a:off x="7238880" y="11430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6" name="CustomShape 67"/>
          <p:cNvSpPr/>
          <p:nvPr/>
        </p:nvSpPr>
        <p:spPr>
          <a:xfrm>
            <a:off x="7848720" y="11523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7" name="CustomShape 68"/>
          <p:cNvSpPr/>
          <p:nvPr/>
        </p:nvSpPr>
        <p:spPr>
          <a:xfrm>
            <a:off x="7543800" y="10666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8" name="CustomShape 69"/>
          <p:cNvSpPr/>
          <p:nvPr/>
        </p:nvSpPr>
        <p:spPr>
          <a:xfrm>
            <a:off x="8458200" y="11430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9" name="CustomShape 70"/>
          <p:cNvSpPr/>
          <p:nvPr/>
        </p:nvSpPr>
        <p:spPr>
          <a:xfrm>
            <a:off x="8153280" y="10666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0" name="CustomShape 71"/>
          <p:cNvSpPr/>
          <p:nvPr/>
        </p:nvSpPr>
        <p:spPr>
          <a:xfrm>
            <a:off x="5943600" y="6951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1" name="CustomShape 72"/>
          <p:cNvSpPr/>
          <p:nvPr/>
        </p:nvSpPr>
        <p:spPr>
          <a:xfrm>
            <a:off x="6248520" y="6094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2" name="CustomShape 73"/>
          <p:cNvSpPr/>
          <p:nvPr/>
        </p:nvSpPr>
        <p:spPr>
          <a:xfrm>
            <a:off x="6553080" y="6858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3" name="CustomShape 74"/>
          <p:cNvSpPr/>
          <p:nvPr/>
        </p:nvSpPr>
        <p:spPr>
          <a:xfrm>
            <a:off x="6858000" y="6094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4" name="CustomShape 75"/>
          <p:cNvSpPr/>
          <p:nvPr/>
        </p:nvSpPr>
        <p:spPr>
          <a:xfrm>
            <a:off x="7162920" y="6858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5" name="CustomShape 76"/>
          <p:cNvSpPr/>
          <p:nvPr/>
        </p:nvSpPr>
        <p:spPr>
          <a:xfrm>
            <a:off x="7772400" y="6951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6" name="CustomShape 77"/>
          <p:cNvSpPr/>
          <p:nvPr/>
        </p:nvSpPr>
        <p:spPr>
          <a:xfrm>
            <a:off x="7467480" y="6094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7" name="CustomShape 78"/>
          <p:cNvSpPr/>
          <p:nvPr/>
        </p:nvSpPr>
        <p:spPr>
          <a:xfrm>
            <a:off x="8381880" y="6858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8" name="CustomShape 79"/>
          <p:cNvSpPr/>
          <p:nvPr/>
        </p:nvSpPr>
        <p:spPr>
          <a:xfrm>
            <a:off x="8077320" y="6094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9" name="CustomShape 80"/>
          <p:cNvSpPr/>
          <p:nvPr/>
        </p:nvSpPr>
        <p:spPr>
          <a:xfrm>
            <a:off x="6705720" y="395280"/>
            <a:ext cx="1294560" cy="364320"/>
          </a:xfrm>
          <a:prstGeom prst="rect">
            <a:avLst/>
          </a:prstGeom>
          <a:solidFill>
            <a:srgbClr val="ffcc99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 rtl="1">
              <a:lnSpc>
                <a:spcPct val="100000"/>
              </a:lnSpc>
              <a:spcBef>
                <a:spcPts val="6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בקורת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0" name="CustomShape 81"/>
          <p:cNvSpPr/>
          <p:nvPr/>
        </p:nvSpPr>
        <p:spPr>
          <a:xfrm>
            <a:off x="2743200" y="28288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1" name="CustomShape 82"/>
          <p:cNvSpPr/>
          <p:nvPr/>
        </p:nvSpPr>
        <p:spPr>
          <a:xfrm>
            <a:off x="3429000" y="28195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2" name="CustomShape 83"/>
          <p:cNvSpPr/>
          <p:nvPr/>
        </p:nvSpPr>
        <p:spPr>
          <a:xfrm>
            <a:off x="4038480" y="28195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3" name="CustomShape 84"/>
          <p:cNvSpPr/>
          <p:nvPr/>
        </p:nvSpPr>
        <p:spPr>
          <a:xfrm>
            <a:off x="4648320" y="28288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4" name="CustomShape 85"/>
          <p:cNvSpPr/>
          <p:nvPr/>
        </p:nvSpPr>
        <p:spPr>
          <a:xfrm>
            <a:off x="5257800" y="28195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5" name="CustomShape 86"/>
          <p:cNvSpPr/>
          <p:nvPr/>
        </p:nvSpPr>
        <p:spPr>
          <a:xfrm>
            <a:off x="2895480" y="23716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6" name="CustomShape 87"/>
          <p:cNvSpPr/>
          <p:nvPr/>
        </p:nvSpPr>
        <p:spPr>
          <a:xfrm>
            <a:off x="3581280" y="23623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7" name="CustomShape 88"/>
          <p:cNvSpPr/>
          <p:nvPr/>
        </p:nvSpPr>
        <p:spPr>
          <a:xfrm>
            <a:off x="4191120" y="23623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8" name="CustomShape 89"/>
          <p:cNvSpPr/>
          <p:nvPr/>
        </p:nvSpPr>
        <p:spPr>
          <a:xfrm>
            <a:off x="4800600" y="23716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9" name="CustomShape 90"/>
          <p:cNvSpPr/>
          <p:nvPr/>
        </p:nvSpPr>
        <p:spPr>
          <a:xfrm>
            <a:off x="5410080" y="23623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0" name="CustomShape 91"/>
          <p:cNvSpPr/>
          <p:nvPr/>
        </p:nvSpPr>
        <p:spPr>
          <a:xfrm>
            <a:off x="2666880" y="18381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1" name="CustomShape 92"/>
          <p:cNvSpPr/>
          <p:nvPr/>
        </p:nvSpPr>
        <p:spPr>
          <a:xfrm>
            <a:off x="3352680" y="18288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2" name="CustomShape 93"/>
          <p:cNvSpPr/>
          <p:nvPr/>
        </p:nvSpPr>
        <p:spPr>
          <a:xfrm>
            <a:off x="3962520" y="18288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3" name="CustomShape 94"/>
          <p:cNvSpPr/>
          <p:nvPr/>
        </p:nvSpPr>
        <p:spPr>
          <a:xfrm>
            <a:off x="4572000" y="18381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4" name="CustomShape 95"/>
          <p:cNvSpPr/>
          <p:nvPr/>
        </p:nvSpPr>
        <p:spPr>
          <a:xfrm>
            <a:off x="5181480" y="18288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5" name="CustomShape 96"/>
          <p:cNvSpPr/>
          <p:nvPr/>
        </p:nvSpPr>
        <p:spPr>
          <a:xfrm>
            <a:off x="2895480" y="12286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6" name="CustomShape 97"/>
          <p:cNvSpPr/>
          <p:nvPr/>
        </p:nvSpPr>
        <p:spPr>
          <a:xfrm>
            <a:off x="3581280" y="12193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7" name="CustomShape 98"/>
          <p:cNvSpPr/>
          <p:nvPr/>
        </p:nvSpPr>
        <p:spPr>
          <a:xfrm>
            <a:off x="4191120" y="12193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8" name="CustomShape 99"/>
          <p:cNvSpPr/>
          <p:nvPr/>
        </p:nvSpPr>
        <p:spPr>
          <a:xfrm>
            <a:off x="4800600" y="12286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9" name="CustomShape 100"/>
          <p:cNvSpPr/>
          <p:nvPr/>
        </p:nvSpPr>
        <p:spPr>
          <a:xfrm>
            <a:off x="5410080" y="12193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0" name="CustomShape 101"/>
          <p:cNvSpPr/>
          <p:nvPr/>
        </p:nvSpPr>
        <p:spPr>
          <a:xfrm>
            <a:off x="2743200" y="6951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1" name="CustomShape 102"/>
          <p:cNvSpPr/>
          <p:nvPr/>
        </p:nvSpPr>
        <p:spPr>
          <a:xfrm>
            <a:off x="3429000" y="6858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2" name="CustomShape 103"/>
          <p:cNvSpPr/>
          <p:nvPr/>
        </p:nvSpPr>
        <p:spPr>
          <a:xfrm>
            <a:off x="4038480" y="6858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3" name="CustomShape 104"/>
          <p:cNvSpPr/>
          <p:nvPr/>
        </p:nvSpPr>
        <p:spPr>
          <a:xfrm>
            <a:off x="4648320" y="6951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4" name="CustomShape 105"/>
          <p:cNvSpPr/>
          <p:nvPr/>
        </p:nvSpPr>
        <p:spPr>
          <a:xfrm>
            <a:off x="5257800" y="6858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5" name="CustomShape 106"/>
          <p:cNvSpPr/>
          <p:nvPr/>
        </p:nvSpPr>
        <p:spPr>
          <a:xfrm>
            <a:off x="3505320" y="395280"/>
            <a:ext cx="1294560" cy="364320"/>
          </a:xfrm>
          <a:prstGeom prst="rect">
            <a:avLst/>
          </a:prstGeom>
          <a:solidFill>
            <a:srgbClr val="ffcc99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6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30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עץ/דונם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96" name="CustomShape 107"/>
          <p:cNvSpPr/>
          <p:nvPr/>
        </p:nvSpPr>
        <p:spPr>
          <a:xfrm>
            <a:off x="5943600" y="56484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7" name="CustomShape 108"/>
          <p:cNvSpPr/>
          <p:nvPr/>
        </p:nvSpPr>
        <p:spPr>
          <a:xfrm>
            <a:off x="7238880" y="56386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8" name="CustomShape 109"/>
          <p:cNvSpPr/>
          <p:nvPr/>
        </p:nvSpPr>
        <p:spPr>
          <a:xfrm>
            <a:off x="8458200" y="56386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9" name="CustomShape 110"/>
          <p:cNvSpPr/>
          <p:nvPr/>
        </p:nvSpPr>
        <p:spPr>
          <a:xfrm>
            <a:off x="6095880" y="48099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0" name="CustomShape 111"/>
          <p:cNvSpPr/>
          <p:nvPr/>
        </p:nvSpPr>
        <p:spPr>
          <a:xfrm>
            <a:off x="7391520" y="48006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1" name="CustomShape 112"/>
          <p:cNvSpPr/>
          <p:nvPr/>
        </p:nvSpPr>
        <p:spPr>
          <a:xfrm>
            <a:off x="8610480" y="48006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2" name="CustomShape 113"/>
          <p:cNvSpPr/>
          <p:nvPr/>
        </p:nvSpPr>
        <p:spPr>
          <a:xfrm>
            <a:off x="5867280" y="412416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3" name="CustomShape 114"/>
          <p:cNvSpPr/>
          <p:nvPr/>
        </p:nvSpPr>
        <p:spPr>
          <a:xfrm>
            <a:off x="7162920" y="41148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4" name="CustomShape 115"/>
          <p:cNvSpPr/>
          <p:nvPr/>
        </p:nvSpPr>
        <p:spPr>
          <a:xfrm>
            <a:off x="8381880" y="411480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5" name="CustomShape 116"/>
          <p:cNvSpPr/>
          <p:nvPr/>
        </p:nvSpPr>
        <p:spPr>
          <a:xfrm>
            <a:off x="6095880" y="351468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6" name="CustomShape 117"/>
          <p:cNvSpPr/>
          <p:nvPr/>
        </p:nvSpPr>
        <p:spPr>
          <a:xfrm>
            <a:off x="7391520" y="35053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7" name="CustomShape 118"/>
          <p:cNvSpPr/>
          <p:nvPr/>
        </p:nvSpPr>
        <p:spPr>
          <a:xfrm>
            <a:off x="8610480" y="3505320"/>
            <a:ext cx="30420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8" name="CustomShape 119"/>
          <p:cNvSpPr/>
          <p:nvPr/>
        </p:nvSpPr>
        <p:spPr>
          <a:xfrm>
            <a:off x="6705720" y="3321000"/>
            <a:ext cx="1294560" cy="364320"/>
          </a:xfrm>
          <a:prstGeom prst="rect">
            <a:avLst/>
          </a:prstGeom>
          <a:solidFill>
            <a:srgbClr val="ffcc99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 rtl="1">
              <a:lnSpc>
                <a:spcPct val="100000"/>
              </a:lnSpc>
              <a:spcBef>
                <a:spcPts val="6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10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cs typeface="Arial"/>
              </a:rPr>
              <a:t> עץ/דונם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2" dur="indefinite" restart="never" nodeType="tmRoot">
          <p:childTnLst>
            <p:seq>
              <p:cTn id="223" dur="indefinite" nodeType="mainSeq">
                <p:childTnLst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nodeType="click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28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nodeType="with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31" dur="2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5308</TotalTime>
  <Application>Neat_Office/6.2.8.2$Windows_x86 LibreOffice_project/</Application>
  <Words>608</Words>
  <Paragraphs>150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2006-12-07T11:43:09Z</dcterms:created>
  <dc:creator>משתמש</dc:creator>
  <dc:description/>
  <dc:language>he-IL</dc:language>
  <cp:lastModifiedBy>חנוך צורף</cp:lastModifiedBy>
  <dcterms:modified xsi:type="dcterms:W3CDTF">2016-01-19T14:03:22Z</dcterms:modified>
  <cp:revision>310</cp:revision>
  <dc:subject/>
  <dc:title>LTER ביער אורן ירושליים נטוע יער קדושים אשתאול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‫הצגה על המסך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