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8"/>
  </p:notesMasterIdLst>
  <p:sldIdLst>
    <p:sldId id="346" r:id="rId3"/>
    <p:sldId id="345" r:id="rId4"/>
    <p:sldId id="344" r:id="rId5"/>
    <p:sldId id="341" r:id="rId6"/>
    <p:sldId id="347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מחבר" initials="א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660"/>
  </p:normalViewPr>
  <p:slideViewPr>
    <p:cSldViewPr>
      <p:cViewPr varScale="1">
        <p:scale>
          <a:sx n="62" d="100"/>
          <a:sy n="62" d="100"/>
        </p:scale>
        <p:origin x="127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latinLnBrk="0">
              <a:defRPr lang="he-IL" sz="1200"/>
            </a:lvl1pPr>
          </a:lstStyle>
          <a:p>
            <a:pPr algn="r" rtl="1"/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latinLnBrk="0">
              <a:defRPr lang="he-IL" sz="1200"/>
            </a:lvl1pPr>
          </a:lstStyle>
          <a:p>
            <a:fld id="{6DCC9987-AE10-4685-9B5B-4577F1D5BB4C}" type="datetimeFigureOut">
              <a:rPr lang="he-IL"/>
              <a:pPr/>
              <a:t>ט'/סיון/תשפ"ב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algn="r" rtl="1"/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algn="r" rtl="1"/>
            <a:r>
              <a:rPr lang="he-IL"/>
              <a:t>לחץ כדי לערוך סגנונות טקסט של תבנית בסיס</a:t>
            </a:r>
          </a:p>
          <a:p>
            <a:pPr lvl="1" algn="r" rtl="1"/>
            <a:r>
              <a:rPr lang="he-IL"/>
              <a:t>רמה שניה</a:t>
            </a:r>
          </a:p>
          <a:p>
            <a:pPr lvl="2" algn="r" rtl="1"/>
            <a:r>
              <a:rPr lang="he-IL"/>
              <a:t>רמה שלישית</a:t>
            </a:r>
          </a:p>
          <a:p>
            <a:pPr lvl="3" algn="r" rtl="1"/>
            <a:r>
              <a:rPr lang="he-IL"/>
              <a:t>רמה רביעית</a:t>
            </a:r>
          </a:p>
          <a:p>
            <a:pPr lvl="4" algn="r" rtl="1"/>
            <a:r>
              <a:rPr lang="he-IL"/>
              <a:t>רמה חמישית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latinLnBrk="0">
              <a:defRPr lang="he-IL" sz="1200"/>
            </a:lvl1pPr>
          </a:lstStyle>
          <a:p>
            <a:pPr algn="r" rtl="1"/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latinLnBrk="0">
              <a:defRPr lang="he-IL" sz="1200"/>
            </a:lvl1pPr>
          </a:lstStyle>
          <a:p>
            <a:fld id="{77D8454A-404F-4DF1-8F43-7DDF83BF3B63}" type="slidenum">
              <a:rPr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4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42F1788-EB5F-4D2F-A7B9-6D1011284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39520-B1DB-401D-9C1D-B72C1172BD38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79A4329-4B43-4349-8D01-330157D55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E2A551A-B1B9-435C-B340-D44764D6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54754-92D4-4BAB-860E-603656EEB7B7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58374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9A13DDD-5912-470C-814B-2A10F59C6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FB23E-65A1-4847-9B46-6C5332E7061B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9774EED-07A9-4C34-8167-E7B8E6E7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ECDDD30-198E-48EF-8C59-4AA5A723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C68EF-6881-4C85-8FEB-74FBD18B7B5D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5004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0DA61F4-B691-4584-8E15-E06774DE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5DF34-DC7A-459D-9A28-96E5C075AC2A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7431C0B-0478-4DAC-BB01-57419EFB4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AC9361C-CB9D-428D-B881-ACBD13BD8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71136-4EF7-43E1-89F5-101727F46468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27909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3E16AD1-1438-4853-B53B-87B2FAC4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20603-3E29-4FEC-AC60-00743629F10B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B661947-AD76-4D4E-A033-90304258C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74A655F-738C-40DF-94DE-EA5988E0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9AE10-CDF5-4F5F-A492-F20FD02A44E2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63743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C83F693-E15A-4B14-AADD-455D6A38A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0A821-E064-4A17-919D-B8F137905FC3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CD9C351-DA4E-4DE7-9B8D-D7665216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D86C969-C9A0-4A78-8C35-CAAC0817B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F4FD3-1406-4F95-8719-96A4C2F5FF79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87891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3">
            <a:extLst>
              <a:ext uri="{FF2B5EF4-FFF2-40B4-BE49-F238E27FC236}">
                <a16:creationId xmlns:a16="http://schemas.microsoft.com/office/drawing/2014/main" id="{FE3803B4-B545-432D-A395-9DDCCC12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AF290-3CCE-46FE-B8E8-5941C2C7524B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6" name="מציין מיקום של כותרת תחתונה 4">
            <a:extLst>
              <a:ext uri="{FF2B5EF4-FFF2-40B4-BE49-F238E27FC236}">
                <a16:creationId xmlns:a16="http://schemas.microsoft.com/office/drawing/2014/main" id="{0BB1AB2D-9140-4636-93AD-1CE67A89F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>
            <a:extLst>
              <a:ext uri="{FF2B5EF4-FFF2-40B4-BE49-F238E27FC236}">
                <a16:creationId xmlns:a16="http://schemas.microsoft.com/office/drawing/2014/main" id="{782463C6-C143-4756-A3C5-DE6530D08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7BF2-84C4-4DAF-A590-E5B532BD007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131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3">
            <a:extLst>
              <a:ext uri="{FF2B5EF4-FFF2-40B4-BE49-F238E27FC236}">
                <a16:creationId xmlns:a16="http://schemas.microsoft.com/office/drawing/2014/main" id="{2618EED7-5E5D-4902-9E49-C9F29937E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30904-7F32-41C0-983F-3C1F3A8E809B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8" name="מציין מיקום של כותרת תחתונה 4">
            <a:extLst>
              <a:ext uri="{FF2B5EF4-FFF2-40B4-BE49-F238E27FC236}">
                <a16:creationId xmlns:a16="http://schemas.microsoft.com/office/drawing/2014/main" id="{AE1AD944-E9CA-4230-BA7C-DF91A2C68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>
            <a:extLst>
              <a:ext uri="{FF2B5EF4-FFF2-40B4-BE49-F238E27FC236}">
                <a16:creationId xmlns:a16="http://schemas.microsoft.com/office/drawing/2014/main" id="{1C82564B-BF7A-4214-8EA8-245DA52F5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19798-10AB-423B-8736-0827127E9222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22189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3">
            <a:extLst>
              <a:ext uri="{FF2B5EF4-FFF2-40B4-BE49-F238E27FC236}">
                <a16:creationId xmlns:a16="http://schemas.microsoft.com/office/drawing/2014/main" id="{C52E1393-C0AE-44A5-AEC3-230EE72E2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D2707-5514-4F3E-9491-1EBF546012AE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4" name="מציין מיקום של כותרת תחתונה 4">
            <a:extLst>
              <a:ext uri="{FF2B5EF4-FFF2-40B4-BE49-F238E27FC236}">
                <a16:creationId xmlns:a16="http://schemas.microsoft.com/office/drawing/2014/main" id="{83DF73A3-0F3B-4770-97C8-EF4F1EB21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>
            <a:extLst>
              <a:ext uri="{FF2B5EF4-FFF2-40B4-BE49-F238E27FC236}">
                <a16:creationId xmlns:a16="http://schemas.microsoft.com/office/drawing/2014/main" id="{2337F0DA-659A-4BD5-8807-FDDF8D1E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6000F-50CB-4EC5-858F-AB9FEF718E3C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35228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>
            <a:extLst>
              <a:ext uri="{FF2B5EF4-FFF2-40B4-BE49-F238E27FC236}">
                <a16:creationId xmlns:a16="http://schemas.microsoft.com/office/drawing/2014/main" id="{FE5BC2C4-13C2-49C9-A736-43854586E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05504-61F6-4988-B3D3-0CDED1538333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3" name="מציין מיקום של כותרת תחתונה 4">
            <a:extLst>
              <a:ext uri="{FF2B5EF4-FFF2-40B4-BE49-F238E27FC236}">
                <a16:creationId xmlns:a16="http://schemas.microsoft.com/office/drawing/2014/main" id="{C7047C1F-ADA3-458C-A2B1-9A1A6795E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>
            <a:extLst>
              <a:ext uri="{FF2B5EF4-FFF2-40B4-BE49-F238E27FC236}">
                <a16:creationId xmlns:a16="http://schemas.microsoft.com/office/drawing/2014/main" id="{CEDE0C20-FE80-408C-9B6A-FD0810D0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C37B7-21F5-4AFE-B7F1-15C739E5523F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99456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3">
            <a:extLst>
              <a:ext uri="{FF2B5EF4-FFF2-40B4-BE49-F238E27FC236}">
                <a16:creationId xmlns:a16="http://schemas.microsoft.com/office/drawing/2014/main" id="{3E29F9D4-4FD0-4F35-A7FD-4FD3A9B5F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8C233-6BCE-4704-AC6C-7579AE12001B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6" name="מציין מיקום של כותרת תחתונה 4">
            <a:extLst>
              <a:ext uri="{FF2B5EF4-FFF2-40B4-BE49-F238E27FC236}">
                <a16:creationId xmlns:a16="http://schemas.microsoft.com/office/drawing/2014/main" id="{6DFB10D0-12E3-42AD-B30E-B22EBCA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>
            <a:extLst>
              <a:ext uri="{FF2B5EF4-FFF2-40B4-BE49-F238E27FC236}">
                <a16:creationId xmlns:a16="http://schemas.microsoft.com/office/drawing/2014/main" id="{F7F7EDD7-9DD8-4B3F-9FEC-7A6D5E5A6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3F9B9-1D5B-43AD-962F-722D7F32D9FC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64867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3">
            <a:extLst>
              <a:ext uri="{FF2B5EF4-FFF2-40B4-BE49-F238E27FC236}">
                <a16:creationId xmlns:a16="http://schemas.microsoft.com/office/drawing/2014/main" id="{3E9A7E21-23A5-46CA-8DCF-D2F80A77D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587E-C360-4359-9950-6D08ADCAC021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6" name="מציין מיקום של כותרת תחתונה 4">
            <a:extLst>
              <a:ext uri="{FF2B5EF4-FFF2-40B4-BE49-F238E27FC236}">
                <a16:creationId xmlns:a16="http://schemas.microsoft.com/office/drawing/2014/main" id="{E5D34C6D-DCE4-4578-B379-EC87758A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>
            <a:extLst>
              <a:ext uri="{FF2B5EF4-FFF2-40B4-BE49-F238E27FC236}">
                <a16:creationId xmlns:a16="http://schemas.microsoft.com/office/drawing/2014/main" id="{69C0F837-BAED-4AC1-8259-3577E9586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F21AE-ED02-4E44-8084-4BA9CD36F65E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8834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>
            <a:extLst>
              <a:ext uri="{FF2B5EF4-FFF2-40B4-BE49-F238E27FC236}">
                <a16:creationId xmlns:a16="http://schemas.microsoft.com/office/drawing/2014/main" id="{E4957042-421B-4CBD-9517-9868866BBFA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1027" name="מציין מיקום טקסט 2">
            <a:extLst>
              <a:ext uri="{FF2B5EF4-FFF2-40B4-BE49-F238E27FC236}">
                <a16:creationId xmlns:a16="http://schemas.microsoft.com/office/drawing/2014/main" id="{7FB3E46B-6470-4C90-8309-C247F1A09A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CFCCCBC-F5B6-453B-A94D-8206AB94E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4BAD4BD-0415-4704-83E0-276A9B6087F9}" type="datetimeFigureOut">
              <a:rPr lang="he-IL"/>
              <a:pPr>
                <a:defRPr/>
              </a:pPr>
              <a:t>ט'/סיון/תשפ"ב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B6ADF65-1418-474D-9273-E3ACF7A49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0FA73C1-9118-451B-BF34-E2AA0F094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2E58593-DE26-4590-B64D-70272BCFA86E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88636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מלבן 96">
            <a:extLst>
              <a:ext uri="{FF2B5EF4-FFF2-40B4-BE49-F238E27FC236}">
                <a16:creationId xmlns:a16="http://schemas.microsoft.com/office/drawing/2014/main" id="{0809BF7D-DDF1-4E8A-95B6-E44BB3486F0A}"/>
              </a:ext>
            </a:extLst>
          </p:cNvPr>
          <p:cNvSpPr/>
          <p:nvPr/>
        </p:nvSpPr>
        <p:spPr>
          <a:xfrm>
            <a:off x="1" y="6121077"/>
            <a:ext cx="9144000" cy="188242"/>
          </a:xfrm>
          <a:prstGeom prst="rect">
            <a:avLst/>
          </a:prstGeom>
          <a:solidFill>
            <a:srgbClr val="0055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מלבן 97">
            <a:extLst>
              <a:ext uri="{FF2B5EF4-FFF2-40B4-BE49-F238E27FC236}">
                <a16:creationId xmlns:a16="http://schemas.microsoft.com/office/drawing/2014/main" id="{C57653BA-6544-41BC-9585-A70B50556013}"/>
              </a:ext>
            </a:extLst>
          </p:cNvPr>
          <p:cNvSpPr/>
          <p:nvPr/>
        </p:nvSpPr>
        <p:spPr>
          <a:xfrm>
            <a:off x="0" y="6381427"/>
            <a:ext cx="9144000" cy="215924"/>
          </a:xfrm>
          <a:prstGeom prst="rect">
            <a:avLst/>
          </a:prstGeom>
          <a:solidFill>
            <a:srgbClr val="07A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00" name="מלבן 99">
            <a:extLst>
              <a:ext uri="{FF2B5EF4-FFF2-40B4-BE49-F238E27FC236}">
                <a16:creationId xmlns:a16="http://schemas.microsoft.com/office/drawing/2014/main" id="{6956DEC3-9EE5-4317-915B-65E1027C5473}"/>
              </a:ext>
            </a:extLst>
          </p:cNvPr>
          <p:cNvSpPr/>
          <p:nvPr/>
        </p:nvSpPr>
        <p:spPr>
          <a:xfrm>
            <a:off x="0" y="6669360"/>
            <a:ext cx="9138677" cy="216024"/>
          </a:xfrm>
          <a:prstGeom prst="rect">
            <a:avLst/>
          </a:prstGeom>
          <a:solidFill>
            <a:srgbClr val="946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9F8C2D93-9ED4-41CC-B29B-1C45F535C5F4}"/>
              </a:ext>
            </a:extLst>
          </p:cNvPr>
          <p:cNvSpPr/>
          <p:nvPr/>
        </p:nvSpPr>
        <p:spPr>
          <a:xfrm>
            <a:off x="0" y="126876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4632" algn="ctr" rtl="1">
              <a:spcBef>
                <a:spcPct val="0"/>
              </a:spcBef>
            </a:pPr>
            <a:r>
              <a:rPr lang="he-IL" sz="36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</a:rPr>
              <a:t>משימות</a:t>
            </a:r>
            <a:r>
              <a:rPr lang="en-US" sz="36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</a:rPr>
              <a:t>/</a:t>
            </a:r>
            <a:r>
              <a:rPr lang="he-IL" sz="36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</a:rPr>
              <a:t>פעילויות עיקריות של החטיבה</a:t>
            </a:r>
          </a:p>
        </p:txBody>
      </p:sp>
      <p:pic>
        <p:nvPicPr>
          <p:cNvPr id="3074" name="תמונה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0"/>
            <a:ext cx="4076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DB9672E1-C13B-4B78-9BC3-0580D6F60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233456"/>
              </p:ext>
            </p:extLst>
          </p:nvPr>
        </p:nvGraphicFramePr>
        <p:xfrm>
          <a:off x="395536" y="2183864"/>
          <a:ext cx="8352928" cy="3261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54225678"/>
                    </a:ext>
                  </a:extLst>
                </a:gridCol>
                <a:gridCol w="3284232">
                  <a:extLst>
                    <a:ext uri="{9D8B030D-6E8A-4147-A177-3AD203B41FA5}">
                      <a16:colId xmlns:a16="http://schemas.microsoft.com/office/drawing/2014/main" val="2545262465"/>
                    </a:ext>
                  </a:extLst>
                </a:gridCol>
                <a:gridCol w="1471394">
                  <a:extLst>
                    <a:ext uri="{9D8B030D-6E8A-4147-A177-3AD203B41FA5}">
                      <a16:colId xmlns:a16="http://schemas.microsoft.com/office/drawing/2014/main" val="398726646"/>
                    </a:ext>
                  </a:extLst>
                </a:gridCol>
                <a:gridCol w="1509070">
                  <a:extLst>
                    <a:ext uri="{9D8B030D-6E8A-4147-A177-3AD203B41FA5}">
                      <a16:colId xmlns:a16="http://schemas.microsoft.com/office/drawing/2014/main" val="4052701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אשכול משימות/פעולות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פירוט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תקציב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תקציב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274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28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189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441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56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738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19915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000" b="1" dirty="0"/>
                        <a:t>סה"כ תקציב החטיבה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161690"/>
                  </a:ext>
                </a:extLst>
              </a:tr>
            </a:tbl>
          </a:graphicData>
        </a:graphic>
      </p:graphicFrame>
      <p:sp>
        <p:nvSpPr>
          <p:cNvPr id="14" name="כותרת 12">
            <a:extLst>
              <a:ext uri="{FF2B5EF4-FFF2-40B4-BE49-F238E27FC236}">
                <a16:creationId xmlns:a16="http://schemas.microsoft.com/office/drawing/2014/main" id="{C0748302-0BDD-4C62-8DE1-E62B8CE4C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548680"/>
            <a:ext cx="9138677" cy="712950"/>
          </a:xfrm>
        </p:spPr>
        <p:txBody>
          <a:bodyPr/>
          <a:lstStyle/>
          <a:p>
            <a:pPr algn="just">
              <a:defRPr/>
            </a:pPr>
            <a:r>
              <a:rPr lang="he-IL" sz="28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  <a:cs typeface="Arial" panose="020B0604020202020204" pitchFamily="34" charset="0"/>
              </a:rPr>
              <a:t>עיקרי תוכנית העבודה לשנת 2022 – חטיבת ...</a:t>
            </a:r>
            <a:endParaRPr lang="he-IL" sz="18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172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9F8C2D93-9ED4-41CC-B29B-1C45F535C5F4}"/>
              </a:ext>
            </a:extLst>
          </p:cNvPr>
          <p:cNvSpPr/>
          <p:nvPr/>
        </p:nvSpPr>
        <p:spPr>
          <a:xfrm>
            <a:off x="0" y="1270501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4632" algn="ctr" rtl="1">
              <a:spcBef>
                <a:spcPct val="0"/>
              </a:spcBef>
            </a:pPr>
            <a:r>
              <a:rPr lang="he-IL" sz="36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</a:rPr>
              <a:t>משימות חדשות - שנת 2022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DB6BD0-AB23-41CB-8E40-5D1CF4F17ADC}"/>
              </a:ext>
            </a:extLst>
          </p:cNvPr>
          <p:cNvSpPr txBox="1"/>
          <p:nvPr/>
        </p:nvSpPr>
        <p:spPr>
          <a:xfrm>
            <a:off x="250825" y="2073622"/>
            <a:ext cx="871378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dirty="0"/>
              <a:t>......</a:t>
            </a:r>
          </a:p>
          <a:p>
            <a:pPr algn="r" rtl="1"/>
            <a:endParaRPr lang="he-IL" dirty="0"/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dirty="0"/>
              <a:t>......</a:t>
            </a:r>
          </a:p>
        </p:txBody>
      </p:sp>
      <p:pic>
        <p:nvPicPr>
          <p:cNvPr id="1026" name="תמונה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32405"/>
            <a:ext cx="4076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מלבן 13">
            <a:extLst>
              <a:ext uri="{FF2B5EF4-FFF2-40B4-BE49-F238E27FC236}">
                <a16:creationId xmlns:a16="http://schemas.microsoft.com/office/drawing/2014/main" id="{0809BF7D-DDF1-4E8A-95B6-E44BB3486F0A}"/>
              </a:ext>
            </a:extLst>
          </p:cNvPr>
          <p:cNvSpPr/>
          <p:nvPr/>
        </p:nvSpPr>
        <p:spPr>
          <a:xfrm>
            <a:off x="1" y="6121077"/>
            <a:ext cx="9144000" cy="188242"/>
          </a:xfrm>
          <a:prstGeom prst="rect">
            <a:avLst/>
          </a:prstGeom>
          <a:solidFill>
            <a:srgbClr val="0055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C57653BA-6544-41BC-9585-A70B50556013}"/>
              </a:ext>
            </a:extLst>
          </p:cNvPr>
          <p:cNvSpPr/>
          <p:nvPr/>
        </p:nvSpPr>
        <p:spPr>
          <a:xfrm>
            <a:off x="0" y="6381427"/>
            <a:ext cx="9144000" cy="215924"/>
          </a:xfrm>
          <a:prstGeom prst="rect">
            <a:avLst/>
          </a:prstGeom>
          <a:solidFill>
            <a:srgbClr val="07A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6956DEC3-9EE5-4317-915B-65E1027C5473}"/>
              </a:ext>
            </a:extLst>
          </p:cNvPr>
          <p:cNvSpPr/>
          <p:nvPr/>
        </p:nvSpPr>
        <p:spPr>
          <a:xfrm>
            <a:off x="0" y="6669360"/>
            <a:ext cx="9138677" cy="216024"/>
          </a:xfrm>
          <a:prstGeom prst="rect">
            <a:avLst/>
          </a:prstGeom>
          <a:solidFill>
            <a:srgbClr val="946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כותרת 12">
            <a:extLst>
              <a:ext uri="{FF2B5EF4-FFF2-40B4-BE49-F238E27FC236}">
                <a16:creationId xmlns:a16="http://schemas.microsoft.com/office/drawing/2014/main" id="{F3FB09D7-DCF6-453A-8662-6BB628F27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548680"/>
            <a:ext cx="9138677" cy="712950"/>
          </a:xfrm>
        </p:spPr>
        <p:txBody>
          <a:bodyPr/>
          <a:lstStyle/>
          <a:p>
            <a:pPr algn="just">
              <a:defRPr/>
            </a:pPr>
            <a:r>
              <a:rPr lang="he-IL" sz="28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  <a:cs typeface="Arial" panose="020B0604020202020204" pitchFamily="34" charset="0"/>
              </a:rPr>
              <a:t>עיקרי תוכנית העבודה לשנת 2022 – חטיבת ...</a:t>
            </a:r>
            <a:endParaRPr lang="he-IL" sz="18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05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9F8C2D93-9ED4-41CC-B29B-1C45F535C5F4}"/>
              </a:ext>
            </a:extLst>
          </p:cNvPr>
          <p:cNvSpPr/>
          <p:nvPr/>
        </p:nvSpPr>
        <p:spPr>
          <a:xfrm>
            <a:off x="0" y="134250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4632" algn="ctr" rtl="1">
              <a:spcBef>
                <a:spcPct val="0"/>
              </a:spcBef>
            </a:pPr>
            <a:r>
              <a:rPr lang="he-IL" sz="36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</a:rPr>
              <a:t>משימות שבוטלו משנים קודמות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DB6BD0-AB23-41CB-8E40-5D1CF4F17ADC}"/>
              </a:ext>
            </a:extLst>
          </p:cNvPr>
          <p:cNvSpPr txBox="1"/>
          <p:nvPr/>
        </p:nvSpPr>
        <p:spPr>
          <a:xfrm>
            <a:off x="250826" y="2276872"/>
            <a:ext cx="874263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dirty="0"/>
              <a:t>......</a:t>
            </a:r>
          </a:p>
          <a:p>
            <a:pPr algn="r" rtl="1"/>
            <a:endParaRPr lang="he-IL" dirty="0"/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dirty="0"/>
              <a:t>......</a:t>
            </a:r>
          </a:p>
        </p:txBody>
      </p:sp>
      <p:pic>
        <p:nvPicPr>
          <p:cNvPr id="2050" name="תמונה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0"/>
            <a:ext cx="4076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מלבן 12">
            <a:extLst>
              <a:ext uri="{FF2B5EF4-FFF2-40B4-BE49-F238E27FC236}">
                <a16:creationId xmlns:a16="http://schemas.microsoft.com/office/drawing/2014/main" id="{0809BF7D-DDF1-4E8A-95B6-E44BB3486F0A}"/>
              </a:ext>
            </a:extLst>
          </p:cNvPr>
          <p:cNvSpPr/>
          <p:nvPr/>
        </p:nvSpPr>
        <p:spPr>
          <a:xfrm>
            <a:off x="1" y="6121077"/>
            <a:ext cx="9144000" cy="188242"/>
          </a:xfrm>
          <a:prstGeom prst="rect">
            <a:avLst/>
          </a:prstGeom>
          <a:solidFill>
            <a:srgbClr val="0055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C57653BA-6544-41BC-9585-A70B50556013}"/>
              </a:ext>
            </a:extLst>
          </p:cNvPr>
          <p:cNvSpPr/>
          <p:nvPr/>
        </p:nvSpPr>
        <p:spPr>
          <a:xfrm>
            <a:off x="0" y="6381427"/>
            <a:ext cx="9144000" cy="215924"/>
          </a:xfrm>
          <a:prstGeom prst="rect">
            <a:avLst/>
          </a:prstGeom>
          <a:solidFill>
            <a:srgbClr val="07A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6956DEC3-9EE5-4317-915B-65E1027C5473}"/>
              </a:ext>
            </a:extLst>
          </p:cNvPr>
          <p:cNvSpPr/>
          <p:nvPr/>
        </p:nvSpPr>
        <p:spPr>
          <a:xfrm>
            <a:off x="0" y="6669360"/>
            <a:ext cx="9138677" cy="216024"/>
          </a:xfrm>
          <a:prstGeom prst="rect">
            <a:avLst/>
          </a:prstGeom>
          <a:solidFill>
            <a:srgbClr val="946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כותרת 12">
            <a:extLst>
              <a:ext uri="{FF2B5EF4-FFF2-40B4-BE49-F238E27FC236}">
                <a16:creationId xmlns:a16="http://schemas.microsoft.com/office/drawing/2014/main" id="{B341E5D8-315C-47AB-A49E-30BC05FE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548680"/>
            <a:ext cx="9138677" cy="712950"/>
          </a:xfrm>
        </p:spPr>
        <p:txBody>
          <a:bodyPr/>
          <a:lstStyle/>
          <a:p>
            <a:pPr algn="just">
              <a:defRPr/>
            </a:pPr>
            <a:r>
              <a:rPr lang="he-IL" sz="28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  <a:cs typeface="Arial" panose="020B0604020202020204" pitchFamily="34" charset="0"/>
              </a:rPr>
              <a:t>עיקרי תוכנית העבודה לשנת 2022 – חטיבת ...</a:t>
            </a:r>
            <a:endParaRPr lang="he-IL" sz="18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12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מלבן 96">
            <a:extLst>
              <a:ext uri="{FF2B5EF4-FFF2-40B4-BE49-F238E27FC236}">
                <a16:creationId xmlns:a16="http://schemas.microsoft.com/office/drawing/2014/main" id="{0809BF7D-DDF1-4E8A-95B6-E44BB3486F0A}"/>
              </a:ext>
            </a:extLst>
          </p:cNvPr>
          <p:cNvSpPr/>
          <p:nvPr/>
        </p:nvSpPr>
        <p:spPr>
          <a:xfrm>
            <a:off x="1" y="6121077"/>
            <a:ext cx="9144000" cy="188242"/>
          </a:xfrm>
          <a:prstGeom prst="rect">
            <a:avLst/>
          </a:prstGeom>
          <a:solidFill>
            <a:srgbClr val="0055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מלבן 97">
            <a:extLst>
              <a:ext uri="{FF2B5EF4-FFF2-40B4-BE49-F238E27FC236}">
                <a16:creationId xmlns:a16="http://schemas.microsoft.com/office/drawing/2014/main" id="{C57653BA-6544-41BC-9585-A70B50556013}"/>
              </a:ext>
            </a:extLst>
          </p:cNvPr>
          <p:cNvSpPr/>
          <p:nvPr/>
        </p:nvSpPr>
        <p:spPr>
          <a:xfrm>
            <a:off x="0" y="6381427"/>
            <a:ext cx="9144000" cy="215924"/>
          </a:xfrm>
          <a:prstGeom prst="rect">
            <a:avLst/>
          </a:prstGeom>
          <a:solidFill>
            <a:srgbClr val="07A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00" name="מלבן 99">
            <a:extLst>
              <a:ext uri="{FF2B5EF4-FFF2-40B4-BE49-F238E27FC236}">
                <a16:creationId xmlns:a16="http://schemas.microsoft.com/office/drawing/2014/main" id="{6956DEC3-9EE5-4317-915B-65E1027C5473}"/>
              </a:ext>
            </a:extLst>
          </p:cNvPr>
          <p:cNvSpPr/>
          <p:nvPr/>
        </p:nvSpPr>
        <p:spPr>
          <a:xfrm>
            <a:off x="0" y="6669360"/>
            <a:ext cx="9138677" cy="216024"/>
          </a:xfrm>
          <a:prstGeom prst="rect">
            <a:avLst/>
          </a:prstGeom>
          <a:solidFill>
            <a:srgbClr val="946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057" name="כותרת 12">
            <a:extLst>
              <a:ext uri="{FF2B5EF4-FFF2-40B4-BE49-F238E27FC236}">
                <a16:creationId xmlns:a16="http://schemas.microsoft.com/office/drawing/2014/main" id="{EF2B6E7A-98C1-4776-93A9-5C21A8EC8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555810"/>
            <a:ext cx="9138677" cy="712950"/>
          </a:xfrm>
        </p:spPr>
        <p:txBody>
          <a:bodyPr/>
          <a:lstStyle/>
          <a:p>
            <a:pPr algn="just">
              <a:defRPr/>
            </a:pPr>
            <a:r>
              <a:rPr lang="he-IL" sz="28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  <a:cs typeface="Arial" panose="020B0604020202020204" pitchFamily="34" charset="0"/>
              </a:rPr>
              <a:t>עיקרי תוכנית העבודה לשנת 2022 – חטיבת ...</a:t>
            </a:r>
            <a:endParaRPr lang="he-IL" sz="1800" dirty="0">
              <a:cs typeface="+mn-cs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9F8C2D93-9ED4-41CC-B29B-1C45F535C5F4}"/>
              </a:ext>
            </a:extLst>
          </p:cNvPr>
          <p:cNvSpPr/>
          <p:nvPr/>
        </p:nvSpPr>
        <p:spPr>
          <a:xfrm>
            <a:off x="0" y="1414517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4632" algn="just" rtl="1">
              <a:spcBef>
                <a:spcPct val="0"/>
              </a:spcBef>
            </a:pPr>
            <a:r>
              <a:rPr lang="he-IL" sz="36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</a:rPr>
              <a:t>תיקון ליקויים במסגרת תוכנית העבודה</a:t>
            </a:r>
          </a:p>
        </p:txBody>
      </p:sp>
      <p:pic>
        <p:nvPicPr>
          <p:cNvPr id="3074" name="תמונה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0"/>
            <a:ext cx="4076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>
            <a:extLst>
              <a:ext uri="{FF2B5EF4-FFF2-40B4-BE49-F238E27FC236}">
                <a16:creationId xmlns:a16="http://schemas.microsoft.com/office/drawing/2014/main" id="{69770408-F965-4B15-AA3D-7C4E5A81115C}"/>
              </a:ext>
            </a:extLst>
          </p:cNvPr>
          <p:cNvSpPr txBox="1"/>
          <p:nvPr/>
        </p:nvSpPr>
        <p:spPr>
          <a:xfrm>
            <a:off x="250826" y="2276872"/>
            <a:ext cx="874263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dirty="0"/>
              <a:t>......</a:t>
            </a:r>
          </a:p>
          <a:p>
            <a:pPr algn="r" rtl="1"/>
            <a:endParaRPr lang="he-IL" dirty="0"/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dirty="0"/>
              <a:t>......</a:t>
            </a:r>
          </a:p>
        </p:txBody>
      </p:sp>
    </p:spTree>
    <p:extLst>
      <p:ext uri="{BB962C8B-B14F-4D97-AF65-F5344CB8AC3E}">
        <p14:creationId xmlns:p14="http://schemas.microsoft.com/office/powerpoint/2010/main" val="248132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מלבן 96">
            <a:extLst>
              <a:ext uri="{FF2B5EF4-FFF2-40B4-BE49-F238E27FC236}">
                <a16:creationId xmlns:a16="http://schemas.microsoft.com/office/drawing/2014/main" id="{0809BF7D-DDF1-4E8A-95B6-E44BB3486F0A}"/>
              </a:ext>
            </a:extLst>
          </p:cNvPr>
          <p:cNvSpPr/>
          <p:nvPr/>
        </p:nvSpPr>
        <p:spPr>
          <a:xfrm>
            <a:off x="1" y="6121077"/>
            <a:ext cx="9144000" cy="188242"/>
          </a:xfrm>
          <a:prstGeom prst="rect">
            <a:avLst/>
          </a:prstGeom>
          <a:solidFill>
            <a:srgbClr val="0055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מלבן 97">
            <a:extLst>
              <a:ext uri="{FF2B5EF4-FFF2-40B4-BE49-F238E27FC236}">
                <a16:creationId xmlns:a16="http://schemas.microsoft.com/office/drawing/2014/main" id="{C57653BA-6544-41BC-9585-A70B50556013}"/>
              </a:ext>
            </a:extLst>
          </p:cNvPr>
          <p:cNvSpPr/>
          <p:nvPr/>
        </p:nvSpPr>
        <p:spPr>
          <a:xfrm>
            <a:off x="0" y="6381427"/>
            <a:ext cx="9144000" cy="215924"/>
          </a:xfrm>
          <a:prstGeom prst="rect">
            <a:avLst/>
          </a:prstGeom>
          <a:solidFill>
            <a:srgbClr val="07A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00" name="מלבן 99">
            <a:extLst>
              <a:ext uri="{FF2B5EF4-FFF2-40B4-BE49-F238E27FC236}">
                <a16:creationId xmlns:a16="http://schemas.microsoft.com/office/drawing/2014/main" id="{6956DEC3-9EE5-4317-915B-65E1027C5473}"/>
              </a:ext>
            </a:extLst>
          </p:cNvPr>
          <p:cNvSpPr/>
          <p:nvPr/>
        </p:nvSpPr>
        <p:spPr>
          <a:xfrm>
            <a:off x="0" y="6669360"/>
            <a:ext cx="9138677" cy="216024"/>
          </a:xfrm>
          <a:prstGeom prst="rect">
            <a:avLst/>
          </a:prstGeom>
          <a:solidFill>
            <a:srgbClr val="946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057" name="כותרת 12">
            <a:extLst>
              <a:ext uri="{FF2B5EF4-FFF2-40B4-BE49-F238E27FC236}">
                <a16:creationId xmlns:a16="http://schemas.microsoft.com/office/drawing/2014/main" id="{EF2B6E7A-98C1-4776-93A9-5C21A8EC8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555810"/>
            <a:ext cx="9138677" cy="712950"/>
          </a:xfrm>
        </p:spPr>
        <p:txBody>
          <a:bodyPr/>
          <a:lstStyle/>
          <a:p>
            <a:pPr algn="just">
              <a:defRPr/>
            </a:pPr>
            <a:r>
              <a:rPr lang="he-IL" sz="28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  <a:cs typeface="Arial" panose="020B0604020202020204" pitchFamily="34" charset="0"/>
              </a:rPr>
              <a:t>עיקרי תוכנית העבודה לשנת 2022 – חטיבת ...</a:t>
            </a:r>
            <a:endParaRPr lang="he-IL" sz="1800" dirty="0">
              <a:cs typeface="+mn-cs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9F8C2D93-9ED4-41CC-B29B-1C45F535C5F4}"/>
              </a:ext>
            </a:extLst>
          </p:cNvPr>
          <p:cNvSpPr/>
          <p:nvPr/>
        </p:nvSpPr>
        <p:spPr>
          <a:xfrm>
            <a:off x="0" y="1414517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4632" algn="just" rtl="1">
              <a:spcBef>
                <a:spcPct val="0"/>
              </a:spcBef>
            </a:pPr>
            <a:r>
              <a:rPr lang="he-IL" sz="36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</a:rPr>
              <a:t>היבטים ניהוליים </a:t>
            </a:r>
            <a:r>
              <a:rPr lang="he-IL" sz="3600" b="1" dirty="0" err="1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</a:rPr>
              <a:t>תשתיים</a:t>
            </a:r>
            <a:r>
              <a:rPr lang="he-IL" sz="3600" b="1" dirty="0">
                <a:ln w="6350">
                  <a:noFill/>
                </a:ln>
                <a:solidFill>
                  <a:schemeClr val="accent6">
                    <a:lumMod val="50000"/>
                  </a:schemeClr>
                </a:solidFill>
                <a:latin typeface="David" panose="020E0502060401010101" pitchFamily="34" charset="-79"/>
              </a:rPr>
              <a:t> בתוכנית העבודה</a:t>
            </a:r>
          </a:p>
        </p:txBody>
      </p:sp>
      <p:pic>
        <p:nvPicPr>
          <p:cNvPr id="3074" name="תמונה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0"/>
            <a:ext cx="4076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>
            <a:extLst>
              <a:ext uri="{FF2B5EF4-FFF2-40B4-BE49-F238E27FC236}">
                <a16:creationId xmlns:a16="http://schemas.microsoft.com/office/drawing/2014/main" id="{69770408-F965-4B15-AA3D-7C4E5A81115C}"/>
              </a:ext>
            </a:extLst>
          </p:cNvPr>
          <p:cNvSpPr txBox="1"/>
          <p:nvPr/>
        </p:nvSpPr>
        <p:spPr>
          <a:xfrm>
            <a:off x="250826" y="2276872"/>
            <a:ext cx="874263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sz="2000" dirty="0"/>
              <a:t>כגון: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sz="2000" dirty="0"/>
              <a:t>טיפוח ומיצוי ההון האנושי, 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sz="2000" dirty="0"/>
              <a:t>קק"ל דיגיטלית, 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sz="2000" dirty="0"/>
              <a:t>בניה ופיתוח שדרת הניהול, 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sz="2000" dirty="0"/>
              <a:t>שיפור וייעול תהליכים ובירוקרטיה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he-IL" sz="2000" dirty="0"/>
              <a:t>......</a:t>
            </a:r>
          </a:p>
        </p:txBody>
      </p:sp>
    </p:spTree>
    <p:extLst>
      <p:ext uri="{BB962C8B-B14F-4D97-AF65-F5344CB8AC3E}">
        <p14:creationId xmlns:p14="http://schemas.microsoft.com/office/powerpoint/2010/main" val="378836399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275DA3A-3A60-4B3C-9DA8-A56C687C5D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שלד מצגת - תכנון מדיניות</Template>
  <TotalTime>0</TotalTime>
  <Words>103</Words>
  <Application>Microsoft Office PowerPoint</Application>
  <PresentationFormat>‫הצגה על המסך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David</vt:lpstr>
      <vt:lpstr>Wingdings</vt:lpstr>
      <vt:lpstr>ערכת נושא Office</vt:lpstr>
      <vt:lpstr>עיקרי תוכנית העבודה לשנת 2022 – חטיבת ...</vt:lpstr>
      <vt:lpstr>עיקרי תוכנית העבודה לשנת 2022 – חטיבת ...</vt:lpstr>
      <vt:lpstr>עיקרי תוכנית העבודה לשנת 2022 – חטיבת ...</vt:lpstr>
      <vt:lpstr>עיקרי תוכנית העבודה לשנת 2022 – חטיבת ...</vt:lpstr>
      <vt:lpstr>עיקרי תוכנית העבודה לשנת 2022 – חטיבת ...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2018-02-01T08:51:47Z</dcterms:created>
  <dcterms:modified xsi:type="dcterms:W3CDTF">2022-06-08T08:54:32Z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